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58DCE9-837A-4E25-8BD9-E9328A9D5D13}" type="datetimeFigureOut">
              <a:rPr lang="bs-Latn-BA" smtClean="0"/>
              <a:t>31. 3. 2020.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074610-8F7A-45F0-91E7-6FA4277E2FC3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67643" y="771550"/>
            <a:ext cx="6408713" cy="1134126"/>
          </a:xfrm>
        </p:spPr>
        <p:txBody>
          <a:bodyPr/>
          <a:lstStyle/>
          <a:p>
            <a:r>
              <a:rPr lang="sr-Cyrl-RS" sz="8800" b="1" dirty="0">
                <a:solidFill>
                  <a:srgbClr val="C00000"/>
                </a:solidFill>
              </a:rPr>
              <a:t>птице</a:t>
            </a:r>
            <a:endParaRPr lang="bs-Latn-BA" sz="88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851669"/>
            <a:ext cx="4032449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6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/>
          <a:lstStyle/>
          <a:p>
            <a:pPr marL="114300" indent="0" algn="ctr">
              <a:buNone/>
            </a:pPr>
            <a:r>
              <a:rPr lang="sr-Cyrl-RS" b="1" u="sng" dirty="0">
                <a:solidFill>
                  <a:srgbClr val="C00000"/>
                </a:solidFill>
              </a:rPr>
              <a:t>ЗАДАЋА</a:t>
            </a:r>
          </a:p>
          <a:p>
            <a:pPr marL="11430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    Одговорите на питања која се налазе на 174. страни у уџбенику!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1. </a:t>
            </a:r>
            <a:r>
              <a:rPr lang="sr-Cyrl-RS" b="1" dirty="0">
                <a:solidFill>
                  <a:srgbClr val="C00000"/>
                </a:solidFill>
              </a:rPr>
              <a:t>Чиме је </a:t>
            </a:r>
            <a:r>
              <a:rPr lang="sr-Cyrl-RS" b="1">
                <a:solidFill>
                  <a:srgbClr val="C00000"/>
                </a:solidFill>
              </a:rPr>
              <a:t>покривено тијело </a:t>
            </a:r>
            <a:r>
              <a:rPr lang="sr-Cyrl-RS" b="1" dirty="0">
                <a:solidFill>
                  <a:srgbClr val="C00000"/>
                </a:solidFill>
              </a:rPr>
              <a:t>птица?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2. </a:t>
            </a:r>
            <a:r>
              <a:rPr lang="sr-Cyrl-RS" b="1" dirty="0" err="1">
                <a:solidFill>
                  <a:srgbClr val="C00000"/>
                </a:solidFill>
              </a:rPr>
              <a:t>Наведи</a:t>
            </a:r>
            <a:r>
              <a:rPr lang="sr-Cyrl-RS" b="1" dirty="0">
                <a:solidFill>
                  <a:srgbClr val="C00000"/>
                </a:solidFill>
              </a:rPr>
              <a:t> основне карактеристике птица по којима се оне разликују од других кичмењака!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3. Гдје птице живе?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4. За шта служи кљун птицама?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5. Како се птице размножавају?</a:t>
            </a:r>
          </a:p>
        </p:txBody>
      </p:sp>
    </p:spTree>
    <p:extLst>
      <p:ext uri="{BB962C8B-B14F-4D97-AF65-F5344CB8AC3E}">
        <p14:creationId xmlns:p14="http://schemas.microsoft.com/office/powerpoint/2010/main" val="308794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34" y="1539434"/>
            <a:ext cx="1659011" cy="90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99592" y="555527"/>
            <a:ext cx="7787208" cy="4039096"/>
          </a:xfrm>
        </p:spPr>
        <p:txBody>
          <a:bodyPr/>
          <a:lstStyle/>
          <a:p>
            <a:pPr marL="11430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            У кичмењаке </a:t>
            </a:r>
            <a:r>
              <a:rPr lang="sr-Cyrl-RS" b="1" dirty="0" err="1">
                <a:solidFill>
                  <a:srgbClr val="C00000"/>
                </a:solidFill>
              </a:rPr>
              <a:t>убрајамо</a:t>
            </a:r>
            <a:r>
              <a:rPr lang="sr-Cyrl-RS" b="1" dirty="0">
                <a:solidFill>
                  <a:srgbClr val="C00000"/>
                </a:solidFill>
              </a:rPr>
              <a:t>:</a:t>
            </a:r>
            <a:br>
              <a:rPr lang="sr-Cyrl-RS" b="1" dirty="0">
                <a:solidFill>
                  <a:srgbClr val="C00000"/>
                </a:solidFill>
              </a:rPr>
            </a:br>
            <a:endParaRPr lang="sr-Cyrl-RS" sz="1600" b="1" dirty="0">
              <a:solidFill>
                <a:srgbClr val="C00000"/>
              </a:solidFill>
            </a:endParaRPr>
          </a:p>
          <a:p>
            <a:r>
              <a:rPr lang="sr-Cyrl-RS" b="1" dirty="0">
                <a:solidFill>
                  <a:srgbClr val="C00000"/>
                </a:solidFill>
              </a:rPr>
              <a:t>1. рибе</a:t>
            </a:r>
            <a:br>
              <a:rPr lang="sr-Cyrl-RS" b="1" dirty="0">
                <a:solidFill>
                  <a:srgbClr val="C00000"/>
                </a:solidFill>
              </a:rPr>
            </a:br>
            <a:endParaRPr lang="sr-Cyrl-RS" sz="1600" b="1" dirty="0">
              <a:solidFill>
                <a:srgbClr val="C00000"/>
              </a:solidFill>
            </a:endParaRPr>
          </a:p>
          <a:p>
            <a:r>
              <a:rPr lang="sr-Cyrl-RS" b="1" dirty="0">
                <a:solidFill>
                  <a:srgbClr val="C00000"/>
                </a:solidFill>
              </a:rPr>
              <a:t>2. водоземце</a:t>
            </a:r>
            <a:br>
              <a:rPr lang="sr-Cyrl-RS" b="1" dirty="0">
                <a:solidFill>
                  <a:srgbClr val="C00000"/>
                </a:solidFill>
              </a:rPr>
            </a:br>
            <a:endParaRPr lang="sr-Cyrl-RS" sz="1600" b="1" dirty="0">
              <a:solidFill>
                <a:srgbClr val="C00000"/>
              </a:solidFill>
            </a:endParaRPr>
          </a:p>
          <a:p>
            <a:r>
              <a:rPr lang="sr-Cyrl-RS" b="1" dirty="0">
                <a:solidFill>
                  <a:srgbClr val="C00000"/>
                </a:solidFill>
              </a:rPr>
              <a:t>3. гмизавце</a:t>
            </a:r>
            <a:br>
              <a:rPr lang="sr-Cyrl-RS" b="1" dirty="0">
                <a:solidFill>
                  <a:srgbClr val="C00000"/>
                </a:solidFill>
              </a:rPr>
            </a:br>
            <a:endParaRPr lang="sr-Cyrl-RS" sz="1600" b="1" dirty="0">
              <a:solidFill>
                <a:srgbClr val="C00000"/>
              </a:solidFill>
            </a:endParaRPr>
          </a:p>
          <a:p>
            <a:r>
              <a:rPr lang="sr-Cyrl-RS" b="1" u="sng" dirty="0">
                <a:solidFill>
                  <a:srgbClr val="C00000"/>
                </a:solidFill>
              </a:rPr>
              <a:t>4. птице</a:t>
            </a:r>
            <a:br>
              <a:rPr lang="sr-Cyrl-RS" b="1" u="sng" dirty="0">
                <a:solidFill>
                  <a:srgbClr val="C00000"/>
                </a:solidFill>
              </a:rPr>
            </a:br>
            <a:endParaRPr lang="sr-Cyrl-RS" sz="1600" b="1" u="sng" dirty="0">
              <a:solidFill>
                <a:srgbClr val="C00000"/>
              </a:solidFill>
            </a:endParaRPr>
          </a:p>
          <a:p>
            <a:r>
              <a:rPr lang="sr-Cyrl-RS" b="1" dirty="0">
                <a:solidFill>
                  <a:srgbClr val="C00000"/>
                </a:solidFill>
              </a:rPr>
              <a:t>5. сисаре</a:t>
            </a:r>
            <a:endParaRPr lang="bs-Latn-BA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02" y="1059582"/>
            <a:ext cx="1589162" cy="7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31061"/>
            <a:ext cx="2418667" cy="78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75806"/>
            <a:ext cx="1659011" cy="92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93368"/>
            <a:ext cx="2051539" cy="99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Већина птица има способност летења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Предњи удови преображени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у крила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Тијело прекривено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перјем 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Типови пера: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летна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</a:t>
            </a:r>
            <a:r>
              <a:rPr lang="sr-Cyrl-RS" b="1" dirty="0" err="1">
                <a:solidFill>
                  <a:srgbClr val="C00000"/>
                </a:solidFill>
              </a:rPr>
              <a:t>покровна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паперје</a:t>
            </a:r>
          </a:p>
          <a:p>
            <a:endParaRPr lang="bs-Latn-BA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Nastavnik\Desktop\пер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9622"/>
            <a:ext cx="3816424" cy="31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62" y="987574"/>
            <a:ext cx="2340422" cy="16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3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Кљун – узимање хране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Облик кљуна зависи од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начина исхране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Задње ноге - ходање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Облик зависи од начина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живота и кретања</a:t>
            </a:r>
          </a:p>
          <a:p>
            <a:endParaRPr lang="bs-Latn-BA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Nastavnik\Desktop\пер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149"/>
            <a:ext cx="3086531" cy="42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22472"/>
            <a:ext cx="4032448" cy="18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85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Кретање - већина добро лети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               - неке брзо ходају и трче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               - неке добро пливају и роне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Начин исхране - месоједи,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                           - биљоједи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                           - </a:t>
            </a:r>
            <a:r>
              <a:rPr lang="sr-Cyrl-RS" b="1" dirty="0" err="1">
                <a:solidFill>
                  <a:srgbClr val="C00000"/>
                </a:solidFill>
              </a:rPr>
              <a:t>сваштоједи</a:t>
            </a:r>
            <a:endParaRPr lang="bs-Latn-B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6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/>
          <a:lstStyle/>
          <a:p>
            <a:r>
              <a:rPr lang="sr-Cyrl-RS" b="1" u="sng" dirty="0">
                <a:solidFill>
                  <a:srgbClr val="C00000"/>
                </a:solidFill>
              </a:rPr>
              <a:t>Коштани систем</a:t>
            </a:r>
            <a:r>
              <a:rPr lang="sr-Cyrl-RS" b="1" dirty="0">
                <a:solidFill>
                  <a:srgbClr val="C00000"/>
                </a:solidFill>
              </a:rPr>
              <a:t>: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скелет главе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скелет трупа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скелет удова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Кости шупље, лагане</a:t>
            </a:r>
            <a:br>
              <a:rPr lang="sr-Cyrl-RS" b="1" dirty="0">
                <a:solidFill>
                  <a:srgbClr val="C00000"/>
                </a:solidFill>
              </a:rPr>
            </a:br>
            <a:endParaRPr lang="sr-Cyrl-RS" sz="1000" b="1" dirty="0">
              <a:solidFill>
                <a:srgbClr val="C00000"/>
              </a:solidFill>
            </a:endParaRPr>
          </a:p>
          <a:p>
            <a:r>
              <a:rPr lang="sr-Cyrl-RS" b="1" u="sng" dirty="0">
                <a:solidFill>
                  <a:srgbClr val="C00000"/>
                </a:solidFill>
              </a:rPr>
              <a:t>Систем за дисање:</a:t>
            </a:r>
            <a:br>
              <a:rPr lang="sr-Cyrl-RS" b="1" u="sng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носни отвор, </a:t>
            </a:r>
            <a:r>
              <a:rPr lang="sr-Cyrl-RS" b="1" dirty="0" err="1">
                <a:solidFill>
                  <a:srgbClr val="C00000"/>
                </a:solidFill>
              </a:rPr>
              <a:t>ждријело</a:t>
            </a:r>
            <a:r>
              <a:rPr lang="sr-Cyrl-RS" b="1" dirty="0">
                <a:solidFill>
                  <a:srgbClr val="C00000"/>
                </a:solidFill>
              </a:rPr>
              <a:t>,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душник, бронхије, плућа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на која се настављају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ваздушне кесице</a:t>
            </a:r>
            <a:endParaRPr lang="sr-Cyrl-RS" b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09" y="123478"/>
            <a:ext cx="2376264" cy="23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Nastavnik\Desktop\пер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61" y="2643758"/>
            <a:ext cx="3204357" cy="21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8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r>
              <a:rPr lang="sr-Cyrl-RS" b="1" u="sng" dirty="0">
                <a:solidFill>
                  <a:srgbClr val="C00000"/>
                </a:solidFill>
              </a:rPr>
              <a:t>Систем за варење:</a:t>
            </a:r>
            <a:br>
              <a:rPr lang="sr-Cyrl-RS" b="1" u="sng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кљун и уста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једњак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вољка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</a:t>
            </a:r>
            <a:r>
              <a:rPr lang="sr-Cyrl-RS" b="1" dirty="0" err="1">
                <a:solidFill>
                  <a:srgbClr val="C00000"/>
                </a:solidFill>
              </a:rPr>
              <a:t>жљездани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 желудац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мишићни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 желудац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танко цријево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дебело цријево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клоака</a:t>
            </a:r>
            <a:endParaRPr lang="bs-Latn-BA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stavnik\Desktop\ПТИЦА ВАРЕЊ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71550"/>
            <a:ext cx="5055123" cy="3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9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/>
          <a:lstStyle/>
          <a:p>
            <a:r>
              <a:rPr lang="sr-Cyrl-RS" b="1" u="sng" dirty="0">
                <a:solidFill>
                  <a:srgbClr val="C00000"/>
                </a:solidFill>
              </a:rPr>
              <a:t>Нервни систем</a:t>
            </a:r>
            <a:r>
              <a:rPr lang="sr-Cyrl-RS" b="1" dirty="0">
                <a:solidFill>
                  <a:srgbClr val="C00000"/>
                </a:solidFill>
              </a:rPr>
              <a:t>: мозак, кичмена мождина, нерви</a:t>
            </a:r>
          </a:p>
          <a:p>
            <a:r>
              <a:rPr lang="sr-Cyrl-RS" b="1" u="sng" dirty="0">
                <a:solidFill>
                  <a:srgbClr val="C00000"/>
                </a:solidFill>
              </a:rPr>
              <a:t>Чулни систем</a:t>
            </a:r>
            <a:r>
              <a:rPr lang="sr-Cyrl-RS" b="1" dirty="0">
                <a:solidFill>
                  <a:srgbClr val="C00000"/>
                </a:solidFill>
              </a:rPr>
              <a:t>: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развијено чуло вида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и слуха, слабије чуло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мириса и укуса</a:t>
            </a:r>
          </a:p>
          <a:p>
            <a:r>
              <a:rPr lang="sr-Cyrl-RS" b="1" u="sng" dirty="0">
                <a:solidFill>
                  <a:srgbClr val="C00000"/>
                </a:solidFill>
              </a:rPr>
              <a:t>Систем за крвоток</a:t>
            </a:r>
            <a:r>
              <a:rPr lang="sr-Cyrl-RS" b="1" dirty="0">
                <a:solidFill>
                  <a:srgbClr val="C00000"/>
                </a:solidFill>
              </a:rPr>
              <a:t>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затвореног типа,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срце од двије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преткоморе и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двије коморе</a:t>
            </a:r>
            <a:endParaRPr lang="bs-Latn-BA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Nastavnik\Desktop\ПТИЦА ВАРЕЊ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3922"/>
            <a:ext cx="3384376" cy="36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7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438133"/>
          </a:xfrm>
        </p:spPr>
        <p:txBody>
          <a:bodyPr>
            <a:normAutofit lnSpcReduction="10000"/>
          </a:bodyPr>
          <a:lstStyle/>
          <a:p>
            <a:r>
              <a:rPr lang="sr-Cyrl-RS" b="1" u="sng" dirty="0">
                <a:solidFill>
                  <a:srgbClr val="C00000"/>
                </a:solidFill>
              </a:rPr>
              <a:t>Систем органа за излучивање</a:t>
            </a:r>
            <a:br>
              <a:rPr lang="sr-Cyrl-RS" b="1" u="sng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парни бубрези, мокраћоводи и клоака</a:t>
            </a:r>
          </a:p>
          <a:p>
            <a:r>
              <a:rPr lang="sr-Cyrl-RS" b="1" u="sng" dirty="0">
                <a:solidFill>
                  <a:srgbClr val="C00000"/>
                </a:solidFill>
              </a:rPr>
              <a:t>Размножавање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- полно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оплодња унутрашња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женке полажу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оплођена јаја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- лежање на јајима 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  (инкубација)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- грађа јајета птице</a:t>
            </a:r>
          </a:p>
          <a:p>
            <a:r>
              <a:rPr lang="sr-Cyrl-RS" b="1" u="sng" dirty="0">
                <a:solidFill>
                  <a:srgbClr val="C00000"/>
                </a:solidFill>
              </a:rPr>
              <a:t>Значај птица </a:t>
            </a:r>
            <a:r>
              <a:rPr lang="sr-Cyrl-RS" b="1" dirty="0">
                <a:solidFill>
                  <a:srgbClr val="C00000"/>
                </a:solidFill>
              </a:rPr>
              <a:t>у природи</a:t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>
                <a:solidFill>
                  <a:srgbClr val="C00000"/>
                </a:solidFill>
              </a:rPr>
              <a:t>и за човјека</a:t>
            </a:r>
            <a:endParaRPr lang="bs-Latn-BA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55" y="1059582"/>
            <a:ext cx="3602954" cy="36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06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336</TotalTime>
  <Words>347</Words>
  <Application>Microsoft Office PowerPoint</Application>
  <PresentationFormat>On-screen Show (16:9)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Century Gothic</vt:lpstr>
      <vt:lpstr>Apothecary</vt:lpstr>
      <vt:lpstr>птице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Vesna Majstorovic</cp:lastModifiedBy>
  <cp:revision>23</cp:revision>
  <dcterms:created xsi:type="dcterms:W3CDTF">2020-03-30T21:50:51Z</dcterms:created>
  <dcterms:modified xsi:type="dcterms:W3CDTF">2020-03-31T12:13:34Z</dcterms:modified>
</cp:coreProperties>
</file>