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55EE33-24BD-4858-86C5-266420DEAFC5}">
          <p14:sldIdLst>
            <p14:sldId id="256"/>
            <p14:sldId id="257"/>
            <p14:sldId id="258"/>
            <p14:sldId id="260"/>
            <p14:sldId id="261"/>
          </p14:sldIdLst>
        </p14:section>
        <p14:section name="Untitled Section" id="{CDAED617-4B7F-44CB-8125-2FFE5B1BF02A}">
          <p14:sldIdLst>
            <p14:sldId id="262"/>
            <p14:sldId id="264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0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2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9541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339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8673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335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7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8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88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86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43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62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1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09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0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16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1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1109-B5E0-4F67-BFD0-DDC67631B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091" y="171291"/>
            <a:ext cx="8359603" cy="3879542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de-DE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chselpräpositionen mit </a:t>
            </a:r>
            <a:br>
              <a:rPr lang="de-DE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Akkusativ</a:t>
            </a:r>
            <a:endParaRPr lang="en-GB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B26FE-686B-4057-9F4A-606DBDC1C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367814"/>
            <a:ext cx="7766936" cy="1438182"/>
          </a:xfrm>
        </p:spPr>
        <p:txBody>
          <a:bodyPr>
            <a:normAutofit/>
          </a:bodyPr>
          <a:lstStyle/>
          <a:p>
            <a:pPr algn="l"/>
            <a:r>
              <a:rPr lang="de-DE" b="1" dirty="0">
                <a:solidFill>
                  <a:srgbClr val="FFFF00"/>
                </a:solidFill>
              </a:rPr>
              <a:t>Klasse: VIII</a:t>
            </a:r>
          </a:p>
          <a:p>
            <a:pPr algn="l"/>
            <a:r>
              <a:rPr lang="de-DE" b="1" dirty="0">
                <a:solidFill>
                  <a:srgbClr val="FFFF00"/>
                </a:solidFill>
              </a:rPr>
              <a:t>Lehrbuch: „Beste Freunde“</a:t>
            </a:r>
          </a:p>
          <a:p>
            <a:pPr algn="l"/>
            <a:r>
              <a:rPr lang="de-DE" b="1" dirty="0">
                <a:solidFill>
                  <a:srgbClr val="FFFF00"/>
                </a:solidFill>
              </a:rPr>
              <a:t>A2/1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9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3889-11AA-4F5A-A886-BABD12F41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9046" cy="966525"/>
          </a:xfrm>
        </p:spPr>
        <p:txBody>
          <a:bodyPr/>
          <a:lstStyle/>
          <a:p>
            <a:r>
              <a:rPr lang="de-DE" b="1" dirty="0">
                <a:solidFill>
                  <a:srgbClr val="FF0000"/>
                </a:solidFill>
              </a:rPr>
              <a:t>Wir wiederholen: </a:t>
            </a:r>
            <a:r>
              <a:rPr lang="de-DE" b="1" dirty="0">
                <a:solidFill>
                  <a:srgbClr val="FFFF00"/>
                </a:solidFill>
              </a:rPr>
              <a:t>Wohin springt die Katze?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443981-4864-44B5-86A0-A344D8279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28" y="994299"/>
            <a:ext cx="6427432" cy="5317724"/>
          </a:xfrm>
        </p:spPr>
      </p:pic>
    </p:spTree>
    <p:extLst>
      <p:ext uri="{BB962C8B-B14F-4D97-AF65-F5344CB8AC3E}">
        <p14:creationId xmlns:p14="http://schemas.microsoft.com/office/powerpoint/2010/main" val="147105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6B78-14DC-44E1-8BC4-415D9E3D5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FFFF00"/>
                </a:solidFill>
              </a:rPr>
              <a:t>Wechselpräpositionen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3AE7C-5908-4D77-83A7-4656E1A89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1550"/>
            <a:ext cx="8596668" cy="5264457"/>
          </a:xfrm>
        </p:spPr>
        <p:txBody>
          <a:bodyPr/>
          <a:lstStyle/>
          <a:p>
            <a:r>
              <a:rPr lang="de-DE" sz="2800" dirty="0"/>
              <a:t>Wechselpräpositionen sind lokale Präpositionen, die manchmal mit </a:t>
            </a:r>
            <a:r>
              <a:rPr lang="de-DE" sz="2800" b="1" u="sng" dirty="0">
                <a:solidFill>
                  <a:srgbClr val="FF0000"/>
                </a:solidFill>
              </a:rPr>
              <a:t>AKKUSATIV</a:t>
            </a:r>
            <a:r>
              <a:rPr lang="de-DE" sz="2800" dirty="0"/>
              <a:t> und manchmal mit </a:t>
            </a:r>
            <a:r>
              <a:rPr lang="de-DE" sz="2800" b="1" u="sng" dirty="0">
                <a:solidFill>
                  <a:srgbClr val="00B0F0"/>
                </a:solidFill>
              </a:rPr>
              <a:t>Dativ</a:t>
            </a:r>
            <a:r>
              <a:rPr lang="de-DE" sz="2800" dirty="0"/>
              <a:t> stehen.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              </a:t>
            </a:r>
            <a:r>
              <a:rPr lang="de-DE" sz="3200" b="1" dirty="0">
                <a:solidFill>
                  <a:srgbClr val="00B0F0"/>
                </a:solidFill>
              </a:rPr>
              <a:t>Wo?                  </a:t>
            </a:r>
            <a:r>
              <a:rPr lang="de-DE" sz="3200" b="1" dirty="0">
                <a:solidFill>
                  <a:srgbClr val="FF0000"/>
                </a:solidFill>
              </a:rPr>
              <a:t>Wohin?</a:t>
            </a:r>
          </a:p>
          <a:p>
            <a:pPr marL="0" indent="0">
              <a:buNone/>
            </a:pPr>
            <a:r>
              <a:rPr lang="de-DE" dirty="0"/>
              <a:t>             Position                             Aktion/Bewegung</a:t>
            </a:r>
          </a:p>
          <a:p>
            <a:pPr marL="0" indent="0">
              <a:buNone/>
            </a:pPr>
            <a:r>
              <a:rPr lang="de-DE" dirty="0"/>
              <a:t>             Standort                                Richtung     </a:t>
            </a:r>
          </a:p>
          <a:p>
            <a:pPr marL="0" indent="0">
              <a:buNone/>
            </a:pPr>
            <a:r>
              <a:rPr lang="de-DE" dirty="0"/>
              <a:t>              Ruhe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z.B. </a:t>
            </a:r>
            <a:r>
              <a:rPr lang="de-DE" sz="2000" b="1" u="sng" dirty="0">
                <a:solidFill>
                  <a:srgbClr val="00B0F0"/>
                </a:solidFill>
              </a:rPr>
              <a:t>Ich bin im Studio. </a:t>
            </a:r>
            <a:r>
              <a:rPr lang="de-DE" sz="2000" b="1" dirty="0">
                <a:solidFill>
                  <a:srgbClr val="00B0F0"/>
                </a:solidFill>
              </a:rPr>
              <a:t>                    </a:t>
            </a:r>
            <a:r>
              <a:rPr lang="de-DE" sz="2000" b="1" u="sng" dirty="0">
                <a:solidFill>
                  <a:srgbClr val="FF0000"/>
                </a:solidFill>
              </a:rPr>
              <a:t>Ich gehe ins Studio.</a:t>
            </a:r>
            <a:endParaRPr lang="en-GB" sz="2000" b="1" u="sng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03C79-712F-4A8D-BB42-6EB352AC1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13" y="4652854"/>
            <a:ext cx="3101062" cy="13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95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F6616-AE7B-494E-BDD4-A1F152BF4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4288"/>
            <a:ext cx="8596668" cy="1383058"/>
          </a:xfrm>
        </p:spPr>
        <p:txBody>
          <a:bodyPr>
            <a:normAutofit/>
          </a:bodyPr>
          <a:lstStyle/>
          <a:p>
            <a:r>
              <a:rPr lang="de-DE" b="1" dirty="0"/>
              <a:t>Wohin?</a:t>
            </a:r>
            <a:r>
              <a:rPr lang="de-DE" dirty="0"/>
              <a:t>→ </a:t>
            </a:r>
            <a:r>
              <a:rPr lang="de-DE" sz="4000" b="1" dirty="0">
                <a:solidFill>
                  <a:srgbClr val="FF0000"/>
                </a:solidFill>
              </a:rPr>
              <a:t>Aktion/Bewegung/ Richtung </a:t>
            </a:r>
            <a:r>
              <a:rPr lang="de-DE" dirty="0"/>
              <a:t>→ </a:t>
            </a:r>
            <a:r>
              <a:rPr lang="de-DE" b="1" dirty="0">
                <a:solidFill>
                  <a:srgbClr val="00B0F0"/>
                </a:solidFill>
              </a:rPr>
              <a:t>Akkusativ</a:t>
            </a:r>
            <a:endParaRPr lang="en-GB" b="1" dirty="0">
              <a:solidFill>
                <a:srgbClr val="00B0F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41BCD9-FE3C-4053-9CED-E15CF269D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96" y="1226894"/>
            <a:ext cx="5176294" cy="38814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CC710A-66A9-444C-8923-423501A6BB6A}"/>
              </a:ext>
            </a:extLst>
          </p:cNvPr>
          <p:cNvSpPr txBox="1"/>
          <p:nvPr/>
        </p:nvSpPr>
        <p:spPr>
          <a:xfrm>
            <a:off x="195309" y="2059619"/>
            <a:ext cx="56106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Ich lege die Kleider </a:t>
            </a:r>
            <a:r>
              <a:rPr lang="de-DE" b="1" u="sng" dirty="0">
                <a:solidFill>
                  <a:srgbClr val="FF0000"/>
                </a:solidFill>
              </a:rPr>
              <a:t>auf das </a:t>
            </a:r>
            <a:r>
              <a:rPr lang="de-DE" dirty="0"/>
              <a:t>Sofa. (das)</a:t>
            </a:r>
          </a:p>
          <a:p>
            <a:endParaRPr lang="de-DE" dirty="0"/>
          </a:p>
          <a:p>
            <a:r>
              <a:rPr lang="de-DE" dirty="0"/>
              <a:t> Wir hängen das Plakat </a:t>
            </a:r>
            <a:r>
              <a:rPr lang="de-DE" b="1" u="sng" dirty="0">
                <a:solidFill>
                  <a:srgbClr val="FF0000"/>
                </a:solidFill>
              </a:rPr>
              <a:t>an die </a:t>
            </a:r>
            <a:r>
              <a:rPr lang="de-DE" dirty="0"/>
              <a:t>Wand. (die)</a:t>
            </a:r>
          </a:p>
          <a:p>
            <a:endParaRPr lang="de-DE" dirty="0"/>
          </a:p>
          <a:p>
            <a:r>
              <a:rPr lang="de-DE" dirty="0"/>
              <a:t>Wir legen den Teppich </a:t>
            </a:r>
            <a:r>
              <a:rPr lang="de-DE" b="1" u="sng" dirty="0">
                <a:solidFill>
                  <a:srgbClr val="FF0000"/>
                </a:solidFill>
              </a:rPr>
              <a:t>unter den </a:t>
            </a:r>
            <a:r>
              <a:rPr lang="de-DE" dirty="0"/>
              <a:t>Schreibtisch. (der)</a:t>
            </a:r>
          </a:p>
          <a:p>
            <a:endParaRPr lang="de-DE" dirty="0"/>
          </a:p>
          <a:p>
            <a:r>
              <a:rPr lang="de-DE" dirty="0"/>
              <a:t>Ich stelle die Flaschen </a:t>
            </a:r>
            <a:r>
              <a:rPr lang="de-DE" b="1" u="sng" dirty="0">
                <a:solidFill>
                  <a:srgbClr val="FF0000"/>
                </a:solidFill>
              </a:rPr>
              <a:t>ins (in das )</a:t>
            </a:r>
            <a:r>
              <a:rPr lang="de-DE" dirty="0"/>
              <a:t> Regal. (das)</a:t>
            </a:r>
          </a:p>
          <a:p>
            <a:endParaRPr lang="de-DE" dirty="0"/>
          </a:p>
          <a:p>
            <a:r>
              <a:rPr lang="de-DE" dirty="0"/>
              <a:t>Wir stellen den Sessel </a:t>
            </a:r>
            <a:r>
              <a:rPr lang="de-DE" b="1" u="sng" dirty="0">
                <a:solidFill>
                  <a:srgbClr val="FF0000"/>
                </a:solidFill>
              </a:rPr>
              <a:t>zwischen das </a:t>
            </a:r>
            <a:r>
              <a:rPr lang="de-DE" dirty="0"/>
              <a:t>Bett (das) </a:t>
            </a:r>
          </a:p>
          <a:p>
            <a:r>
              <a:rPr lang="de-DE" dirty="0"/>
              <a:t>und </a:t>
            </a:r>
            <a:r>
              <a:rPr lang="de-DE" b="1" u="sng" dirty="0">
                <a:solidFill>
                  <a:srgbClr val="FF0000"/>
                </a:solidFill>
              </a:rPr>
              <a:t>den</a:t>
            </a:r>
            <a:r>
              <a:rPr lang="de-DE" dirty="0"/>
              <a:t> Schrank. (der)</a:t>
            </a:r>
          </a:p>
          <a:p>
            <a:endParaRPr lang="de-DE" dirty="0"/>
          </a:p>
          <a:p>
            <a:r>
              <a:rPr lang="de-DE" dirty="0"/>
              <a:t>Ich stelle den kleinen Tisch </a:t>
            </a:r>
            <a:r>
              <a:rPr lang="de-DE" b="1" u="sng" dirty="0">
                <a:solidFill>
                  <a:srgbClr val="FF0000"/>
                </a:solidFill>
              </a:rPr>
              <a:t>vor den </a:t>
            </a:r>
            <a:r>
              <a:rPr lang="de-DE" dirty="0"/>
              <a:t>Sessel.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59835-D78F-4257-B89F-CC36CD93FCB2}"/>
              </a:ext>
            </a:extLst>
          </p:cNvPr>
          <p:cNvSpPr txBox="1"/>
          <p:nvPr/>
        </p:nvSpPr>
        <p:spPr>
          <a:xfrm>
            <a:off x="5805997" y="5117208"/>
            <a:ext cx="4651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Nominativ</a:t>
            </a:r>
            <a:r>
              <a:rPr lang="de-DE" b="1" u="sng" dirty="0"/>
              <a:t>:  DER    DAS   DIE    DIE (Pl).</a:t>
            </a:r>
          </a:p>
          <a:p>
            <a:r>
              <a:rPr lang="de-DE" b="1" dirty="0">
                <a:solidFill>
                  <a:srgbClr val="FF0000"/>
                </a:solidFill>
              </a:rPr>
              <a:t>Akkusativ:   </a:t>
            </a:r>
            <a:r>
              <a:rPr lang="de-DE" sz="2000" b="1" dirty="0">
                <a:solidFill>
                  <a:srgbClr val="00B0F0"/>
                </a:solidFill>
              </a:rPr>
              <a:t>DEN </a:t>
            </a:r>
            <a:r>
              <a:rPr lang="de-DE" b="1" dirty="0">
                <a:solidFill>
                  <a:srgbClr val="FF0000"/>
                </a:solidFill>
              </a:rPr>
              <a:t>   DAS   DIE    DIE  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9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9FAF1-6D68-49B4-AE44-F95561A0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317"/>
          </a:xfrm>
        </p:spPr>
        <p:txBody>
          <a:bodyPr/>
          <a:lstStyle/>
          <a:p>
            <a:r>
              <a:rPr lang="de-DE" b="1" dirty="0">
                <a:solidFill>
                  <a:srgbClr val="FFFF00"/>
                </a:solidFill>
              </a:rPr>
              <a:t>Auf einen Blick!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9E83E-C714-4C86-ABC0-C1960D00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0327"/>
            <a:ext cx="8596668" cy="4989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WO? →   </a:t>
            </a:r>
            <a:r>
              <a:rPr lang="de-DE" b="1" dirty="0">
                <a:solidFill>
                  <a:srgbClr val="00B0F0"/>
                </a:solidFill>
              </a:rPr>
              <a:t>DATIV</a:t>
            </a:r>
            <a:r>
              <a:rPr lang="de-DE" dirty="0"/>
              <a:t>                                   WOHIN?→</a:t>
            </a:r>
            <a:r>
              <a:rPr lang="de-DE" b="1" dirty="0">
                <a:solidFill>
                  <a:srgbClr val="FF0000"/>
                </a:solidFill>
              </a:rPr>
              <a:t>AKKUSATIV</a:t>
            </a:r>
          </a:p>
          <a:p>
            <a:pPr marL="0" indent="0">
              <a:buNone/>
            </a:pPr>
            <a:r>
              <a:rPr lang="de-DE" b="1" i="1" dirty="0"/>
              <a:t>stehen</a:t>
            </a:r>
            <a:r>
              <a:rPr lang="de-DE" dirty="0"/>
              <a:t>:                                                  </a:t>
            </a:r>
            <a:r>
              <a:rPr lang="de-DE" b="1" i="1" dirty="0"/>
              <a:t>stellen</a:t>
            </a:r>
            <a:r>
              <a:rPr lang="de-DE" b="1" dirty="0"/>
              <a:t>:</a:t>
            </a:r>
          </a:p>
          <a:p>
            <a:pPr marL="0" indent="0">
              <a:buNone/>
            </a:pPr>
            <a:r>
              <a:rPr lang="de-DE" dirty="0"/>
              <a:t>Die Lampe </a:t>
            </a:r>
            <a:r>
              <a:rPr lang="de-DE" u="sng" dirty="0"/>
              <a:t>steht</a:t>
            </a:r>
            <a:r>
              <a:rPr lang="de-DE" dirty="0"/>
              <a:t> </a:t>
            </a:r>
            <a:r>
              <a:rPr lang="de-DE" dirty="0">
                <a:solidFill>
                  <a:srgbClr val="00B0F0"/>
                </a:solidFill>
              </a:rPr>
              <a:t>auf dem </a:t>
            </a:r>
            <a:r>
              <a:rPr lang="de-DE" dirty="0"/>
              <a:t>Tisch.        Ich </a:t>
            </a:r>
            <a:r>
              <a:rPr lang="de-DE" u="sng" dirty="0"/>
              <a:t>stelle</a:t>
            </a:r>
            <a:r>
              <a:rPr lang="de-DE" dirty="0"/>
              <a:t> die Lampe </a:t>
            </a:r>
            <a:r>
              <a:rPr lang="de-DE" b="1" dirty="0">
                <a:solidFill>
                  <a:srgbClr val="FF0000"/>
                </a:solidFill>
              </a:rPr>
              <a:t>auf den </a:t>
            </a:r>
            <a:r>
              <a:rPr lang="de-DE" dirty="0"/>
              <a:t>Tisch.</a:t>
            </a:r>
          </a:p>
          <a:p>
            <a:pPr marL="0" indent="0">
              <a:buNone/>
            </a:pPr>
            <a:r>
              <a:rPr lang="de-DE" b="1" i="1" dirty="0"/>
              <a:t>liegen:</a:t>
            </a:r>
            <a:r>
              <a:rPr lang="de-DE" dirty="0"/>
              <a:t>                                                   </a:t>
            </a:r>
            <a:r>
              <a:rPr lang="de-DE" b="1" i="1" dirty="0"/>
              <a:t>legen:</a:t>
            </a:r>
          </a:p>
          <a:p>
            <a:pPr marL="0" indent="0">
              <a:buNone/>
            </a:pPr>
            <a:r>
              <a:rPr lang="de-DE" dirty="0"/>
              <a:t>Der Stift </a:t>
            </a:r>
            <a:r>
              <a:rPr lang="de-DE" u="sng" dirty="0"/>
              <a:t>liegt</a:t>
            </a:r>
            <a:r>
              <a:rPr lang="de-DE" dirty="0"/>
              <a:t> </a:t>
            </a:r>
            <a:r>
              <a:rPr lang="de-DE" dirty="0">
                <a:solidFill>
                  <a:srgbClr val="00B0F0"/>
                </a:solidFill>
              </a:rPr>
              <a:t>unter dem </a:t>
            </a:r>
            <a:r>
              <a:rPr lang="de-DE" dirty="0"/>
              <a:t>Buch.         Ich </a:t>
            </a:r>
            <a:r>
              <a:rPr lang="de-DE" u="sng" dirty="0"/>
              <a:t>lege</a:t>
            </a:r>
            <a:r>
              <a:rPr lang="de-DE" dirty="0"/>
              <a:t> den Stift </a:t>
            </a:r>
            <a:r>
              <a:rPr lang="de-DE" b="1" dirty="0">
                <a:solidFill>
                  <a:srgbClr val="FF0000"/>
                </a:solidFill>
              </a:rPr>
              <a:t>unter das </a:t>
            </a:r>
            <a:r>
              <a:rPr lang="de-DE" dirty="0"/>
              <a:t>Buch.</a:t>
            </a:r>
          </a:p>
          <a:p>
            <a:pPr marL="0" indent="0">
              <a:buNone/>
            </a:pPr>
            <a:r>
              <a:rPr lang="de-DE" b="1" i="1" dirty="0"/>
              <a:t>hängen:</a:t>
            </a:r>
            <a:r>
              <a:rPr lang="de-DE" dirty="0"/>
              <a:t>                                                  </a:t>
            </a:r>
            <a:r>
              <a:rPr lang="de-DE" b="1" i="1" dirty="0"/>
              <a:t>hängen:</a:t>
            </a:r>
          </a:p>
          <a:p>
            <a:pPr marL="0" indent="0">
              <a:buNone/>
            </a:pPr>
            <a:r>
              <a:rPr lang="de-DE" dirty="0"/>
              <a:t>Das Bild </a:t>
            </a:r>
            <a:r>
              <a:rPr lang="de-DE" u="sng" dirty="0"/>
              <a:t>hängt</a:t>
            </a:r>
            <a:r>
              <a:rPr lang="de-DE" dirty="0"/>
              <a:t> </a:t>
            </a:r>
            <a:r>
              <a:rPr lang="de-DE" dirty="0">
                <a:solidFill>
                  <a:srgbClr val="00B0F0"/>
                </a:solidFill>
              </a:rPr>
              <a:t>an der </a:t>
            </a:r>
            <a:r>
              <a:rPr lang="de-DE" dirty="0"/>
              <a:t>Wand.             Ich </a:t>
            </a:r>
            <a:r>
              <a:rPr lang="de-DE" u="sng" dirty="0"/>
              <a:t>hänge </a:t>
            </a:r>
            <a:r>
              <a:rPr lang="de-DE" dirty="0"/>
              <a:t>das Bild </a:t>
            </a:r>
            <a:r>
              <a:rPr lang="de-DE" b="1" dirty="0">
                <a:solidFill>
                  <a:srgbClr val="FF0000"/>
                </a:solidFill>
              </a:rPr>
              <a:t>an die </a:t>
            </a:r>
            <a:r>
              <a:rPr lang="de-DE" dirty="0"/>
              <a:t>Wand.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Nominativ              </a:t>
            </a:r>
            <a:r>
              <a:rPr lang="de-DE" b="1" u="sng" dirty="0"/>
              <a:t>DER       DAS      DIE         DIE (PL.)</a:t>
            </a:r>
          </a:p>
          <a:p>
            <a:pPr marL="0" indent="0">
              <a:buNone/>
            </a:pPr>
            <a:r>
              <a:rPr lang="de-DE" b="1" dirty="0">
                <a:solidFill>
                  <a:srgbClr val="00B0F0"/>
                </a:solidFill>
              </a:rPr>
              <a:t>Dativ                      DEM      DEM      DER       DEN</a:t>
            </a:r>
          </a:p>
          <a:p>
            <a:pPr marL="0" indent="0">
              <a:buNone/>
            </a:pPr>
            <a:r>
              <a:rPr lang="de-DE" b="1" dirty="0">
                <a:solidFill>
                  <a:srgbClr val="FF0000"/>
                </a:solidFill>
              </a:rPr>
              <a:t>Akkusativ               DEN       DAS       DIE        DIE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72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C384-E7E3-4D2F-A768-3DDD0AA4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8496"/>
            <a:ext cx="8596668" cy="670393"/>
          </a:xfrm>
        </p:spPr>
        <p:txBody>
          <a:bodyPr/>
          <a:lstStyle/>
          <a:p>
            <a:r>
              <a:rPr lang="de-DE" b="1" i="1" u="sng" dirty="0">
                <a:solidFill>
                  <a:srgbClr val="FFFF00"/>
                </a:solidFill>
              </a:rPr>
              <a:t>Hausaufgaben </a:t>
            </a:r>
            <a:endParaRPr lang="en-GB" b="1" i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3A1A4-8EE9-4EE8-9259-9270E799D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55432"/>
            <a:ext cx="8596668" cy="3950564"/>
          </a:xfrm>
        </p:spPr>
        <p:txBody>
          <a:bodyPr>
            <a:normAutofit lnSpcReduction="10000"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„Beste Freunde“                               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   Deutsch für Jugendliche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   </a:t>
            </a:r>
          </a:p>
          <a:p>
            <a:pPr marL="0" indent="0">
              <a:buNone/>
            </a:pPr>
            <a:endParaRPr lang="de-DE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800" b="1" u="sng" dirty="0">
                <a:solidFill>
                  <a:srgbClr val="FF0000"/>
                </a:solidFill>
              </a:rPr>
              <a:t>Arbeitsbuch</a:t>
            </a:r>
            <a:r>
              <a:rPr lang="de-DE" sz="2000" b="1" dirty="0">
                <a:solidFill>
                  <a:srgbClr val="FF0000"/>
                </a:solidFill>
              </a:rPr>
              <a:t> : </a:t>
            </a:r>
          </a:p>
          <a:p>
            <a:pPr marL="0" indent="0">
              <a:buNone/>
            </a:pPr>
            <a:r>
              <a:rPr lang="de-DE" sz="2000" b="1" dirty="0"/>
              <a:t>Seite: </a:t>
            </a:r>
            <a:r>
              <a:rPr lang="de-DE" sz="2000" dirty="0"/>
              <a:t>64; </a:t>
            </a:r>
            <a:r>
              <a:rPr lang="de-DE" sz="2000" dirty="0">
                <a:solidFill>
                  <a:srgbClr val="FF0000"/>
                </a:solidFill>
              </a:rPr>
              <a:t>Aufgabe</a:t>
            </a:r>
            <a:r>
              <a:rPr lang="de-DE" sz="2000" dirty="0"/>
              <a:t> 12, 13a</a:t>
            </a:r>
          </a:p>
          <a:p>
            <a:pPr marL="0" indent="0">
              <a:buNone/>
            </a:pPr>
            <a:r>
              <a:rPr lang="de-DE" sz="2000" dirty="0"/>
              <a:t>          65; </a:t>
            </a:r>
            <a:r>
              <a:rPr lang="de-DE" sz="2000" dirty="0">
                <a:solidFill>
                  <a:srgbClr val="FF0000"/>
                </a:solidFill>
              </a:rPr>
              <a:t>Aufgabe</a:t>
            </a:r>
            <a:r>
              <a:rPr lang="de-DE" sz="2000" dirty="0"/>
              <a:t> 14a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42F61C-C016-4590-9A4D-25367F9E8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9788" y="1537966"/>
            <a:ext cx="3821837" cy="4048402"/>
          </a:xfrm>
          <a:prstGeom prst="rect">
            <a:avLst/>
          </a:prstGeom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FC72713F-7788-4C96-BC5E-5C6935040478}"/>
              </a:ext>
            </a:extLst>
          </p:cNvPr>
          <p:cNvCxnSpPr>
            <a:cxnSpLocks/>
          </p:cNvCxnSpPr>
          <p:nvPr/>
        </p:nvCxnSpPr>
        <p:spPr>
          <a:xfrm flipV="1">
            <a:off x="2989020" y="3200399"/>
            <a:ext cx="1307773" cy="1260629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29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BD1F-D904-4C8D-A76A-080D3F123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8778"/>
            <a:ext cx="8596668" cy="559292"/>
          </a:xfrm>
        </p:spPr>
        <p:txBody>
          <a:bodyPr>
            <a:normAutofit fontScale="90000"/>
          </a:bodyPr>
          <a:lstStyle/>
          <a:p>
            <a:r>
              <a:rPr lang="de-DE" b="1" i="1" u="sng" dirty="0"/>
              <a:t>Hausaufgaben</a:t>
            </a:r>
            <a:endParaRPr lang="en-GB" b="1" i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98BF7-F229-4345-8C39-0215E80E0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27969"/>
            <a:ext cx="11272010" cy="60412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1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Ergänze die Präpositionen (an, auf, in, über, unter, vor, zwischen) und Artikel!</a:t>
            </a:r>
          </a:p>
          <a:p>
            <a:pPr marL="0" indent="0">
              <a:buNone/>
            </a:pPr>
            <a:r>
              <a:rPr lang="de-DE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WO?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Die Lampe hängt _______   ___ Tisch. (der Tisch)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Der Füller liegt _______   ___ Schublade. (die Schublade)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Der Vorhang hängt _______  ____ Fenster. (das Fenster)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Das Bild hängt ______   ____ Wand. (die Wand)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Kommt doch, der Kaffee steht schon ________   ___ Tisch. (der Tisch)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Der Papierkorb steht ______   ____ Schreibtisch. (der Schreibtisch)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Die Hängematte hängt _______  ___  Wand und ___ Säule. (die Wand, die Säule)</a:t>
            </a:r>
          </a:p>
          <a:p>
            <a:pPr marL="0" indent="0">
              <a:buNone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1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Ergänze die Präpositionen (an, auf, in, über, unter, vor, zwischen) und Artikel!</a:t>
            </a:r>
          </a:p>
          <a:p>
            <a:pPr marL="0" indent="0">
              <a:buNone/>
            </a:pPr>
            <a:r>
              <a:rPr lang="de-DE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de-DE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WOHIN?</a:t>
            </a:r>
          </a:p>
          <a:p>
            <a:r>
              <a:rPr lang="de-DE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Ich hänge die Plakate für Deutsch _______   ___ Wand. (die Wand)</a:t>
            </a:r>
          </a:p>
          <a:p>
            <a:r>
              <a:rPr lang="de-DE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Die Schultasche stellst du _______   ___ Tisch. (der Tisch)</a:t>
            </a:r>
          </a:p>
          <a:p>
            <a:r>
              <a:rPr lang="de-DE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Ich stelle das Buch _______  ____ Regal. (das Regal)</a:t>
            </a:r>
          </a:p>
          <a:p>
            <a:r>
              <a:rPr lang="de-DE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Du stellst die Blumenvase ______   ____ Tisch. (der Tisch)</a:t>
            </a:r>
          </a:p>
          <a:p>
            <a:r>
              <a:rPr lang="de-DE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Ich hänge die Lampe ________   ___ Tisch. (der Tisch)</a:t>
            </a:r>
          </a:p>
          <a:p>
            <a:r>
              <a:rPr lang="de-DE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Er legt den Stift ______   ____ Computer. (der Computer)</a:t>
            </a:r>
          </a:p>
          <a:p>
            <a:r>
              <a:rPr lang="de-DE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Ich stelle den Tisch _______ ___ Bett und ___ Sessel. (das Bett, der Sessel)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53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FE6EB-188F-4877-80F0-DAE3E5D1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45719" cy="70696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56C03-D113-45DA-8F8E-5B27AED93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7200" b="1" dirty="0">
                <a:solidFill>
                  <a:srgbClr val="FF0000"/>
                </a:solidFill>
              </a:rPr>
              <a:t>DANKE FÜR EURE AUFMERKSAMKEIT!</a:t>
            </a:r>
            <a:endParaRPr lang="en-GB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196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339</TotalTime>
  <Words>557</Words>
  <Application>Microsoft Office PowerPoint</Application>
  <PresentationFormat>Breitbild</PresentationFormat>
  <Paragraphs>79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Facet</vt:lpstr>
      <vt:lpstr>Wechselpräpositionen mit  Akkusativ</vt:lpstr>
      <vt:lpstr>Wir wiederholen: Wohin springt die Katze?</vt:lpstr>
      <vt:lpstr>Wechselpräpositionen</vt:lpstr>
      <vt:lpstr>Wohin?→ Aktion/Bewegung/ Richtung → Akkusativ</vt:lpstr>
      <vt:lpstr>Auf einen Blick!</vt:lpstr>
      <vt:lpstr>Hausaufgaben </vt:lpstr>
      <vt:lpstr>Hausaufgaben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Wechselpräpositionen</dc:title>
  <dc:creator>Korisnik</dc:creator>
  <cp:lastModifiedBy>Unbekannter Benutzer</cp:lastModifiedBy>
  <cp:revision>32</cp:revision>
  <dcterms:created xsi:type="dcterms:W3CDTF">2020-03-16T23:42:28Z</dcterms:created>
  <dcterms:modified xsi:type="dcterms:W3CDTF">2020-03-30T07:26:00Z</dcterms:modified>
</cp:coreProperties>
</file>