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8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54D1FA-9E85-41DD-AFB7-E45E54162EF4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F175CF-316B-4B88-BF47-DE2F32339A4F}">
      <dgm:prSet phldrT="[Text]" custT="1"/>
      <dgm:spPr/>
      <dgm:t>
        <a:bodyPr/>
        <a:lstStyle/>
        <a:p>
          <a:r>
            <a:rPr lang="sr-Cyrl-CS" sz="2800" dirty="0" smtClean="0"/>
            <a:t>Инструментал је падеж који најчешће означава друштво или средство. Добијамо га на питање С КИМ? или ЧИМЕ? Може се употребљавати с </a:t>
          </a:r>
          <a:r>
            <a:rPr lang="sr-Cyrl-CS" sz="2800" dirty="0" smtClean="0"/>
            <a:t>приједлозима </a:t>
          </a:r>
          <a:r>
            <a:rPr lang="sr-Cyrl-CS" sz="2800" dirty="0" smtClean="0"/>
            <a:t>и без њих.</a:t>
          </a:r>
          <a:endParaRPr lang="en-US" sz="2800" dirty="0"/>
        </a:p>
      </dgm:t>
    </dgm:pt>
    <dgm:pt modelId="{DFB676C0-B064-48A3-8CE6-6C2D52A671D7}" type="parTrans" cxnId="{5B72106D-5E27-4E48-89C5-4A0D69201D6F}">
      <dgm:prSet/>
      <dgm:spPr/>
      <dgm:t>
        <a:bodyPr/>
        <a:lstStyle/>
        <a:p>
          <a:endParaRPr lang="en-US"/>
        </a:p>
      </dgm:t>
    </dgm:pt>
    <dgm:pt modelId="{A5567446-FD58-4EF2-8F3C-50A1FC3F1101}" type="sibTrans" cxnId="{5B72106D-5E27-4E48-89C5-4A0D69201D6F}">
      <dgm:prSet/>
      <dgm:spPr/>
      <dgm:t>
        <a:bodyPr/>
        <a:lstStyle/>
        <a:p>
          <a:endParaRPr lang="en-US"/>
        </a:p>
      </dgm:t>
    </dgm:pt>
    <dgm:pt modelId="{488854B7-08A6-4416-8B81-3B8B70E4E05A}">
      <dgm:prSet phldrT="[Text]"/>
      <dgm:spPr/>
      <dgm:t>
        <a:bodyPr/>
        <a:lstStyle/>
        <a:p>
          <a:endParaRPr lang="en-US" dirty="0"/>
        </a:p>
      </dgm:t>
    </dgm:pt>
    <dgm:pt modelId="{49A63718-F1E2-4C51-8B59-2FBBBCDE18D6}" type="parTrans" cxnId="{2A88C1D7-3EB2-483C-BC5E-A167497C64E2}">
      <dgm:prSet/>
      <dgm:spPr/>
      <dgm:t>
        <a:bodyPr/>
        <a:lstStyle/>
        <a:p>
          <a:endParaRPr lang="en-US"/>
        </a:p>
      </dgm:t>
    </dgm:pt>
    <dgm:pt modelId="{4B8053FD-96E9-4580-A642-4E1DFDB15C35}" type="sibTrans" cxnId="{2A88C1D7-3EB2-483C-BC5E-A167497C64E2}">
      <dgm:prSet/>
      <dgm:spPr/>
      <dgm:t>
        <a:bodyPr/>
        <a:lstStyle/>
        <a:p>
          <a:endParaRPr lang="en-US"/>
        </a:p>
      </dgm:t>
    </dgm:pt>
    <dgm:pt modelId="{693ED066-5110-48B8-994F-EF9F4C2A46A5}">
      <dgm:prSet phldrT="[Text]" custT="1"/>
      <dgm:spPr/>
      <dgm:t>
        <a:bodyPr/>
        <a:lstStyle/>
        <a:p>
          <a:r>
            <a:rPr lang="sr-Cyrl-CS" sz="2000" dirty="0" smtClean="0"/>
            <a:t>- </a:t>
          </a:r>
          <a:r>
            <a:rPr lang="sr-Cyrl-CS" sz="2400" b="1" dirty="0" smtClean="0"/>
            <a:t>Инструментал без </a:t>
          </a:r>
          <a:r>
            <a:rPr lang="sr-Cyrl-CS" sz="2400" b="1" dirty="0" smtClean="0"/>
            <a:t>приједлога</a:t>
          </a:r>
          <a:endParaRPr lang="sr-Cyrl-CS" sz="2400" b="1" dirty="0" smtClean="0"/>
        </a:p>
        <a:p>
          <a:r>
            <a:rPr lang="sr-Cyrl-CS" sz="2400" b="1" dirty="0" smtClean="0"/>
            <a:t>а) средство (Сликао је </a:t>
          </a:r>
          <a:r>
            <a:rPr lang="sr-Cyrl-CS" sz="2400" b="1" u="sng" dirty="0" smtClean="0"/>
            <a:t>воденим бојама</a:t>
          </a:r>
          <a:r>
            <a:rPr lang="sr-Cyrl-CS" sz="2400" b="1" dirty="0" smtClean="0"/>
            <a:t>.)</a:t>
          </a:r>
        </a:p>
        <a:p>
          <a:r>
            <a:rPr lang="sr-Cyrl-CS" sz="2400" b="1" dirty="0" smtClean="0"/>
            <a:t>б) начин (Потрчао је </a:t>
          </a:r>
          <a:r>
            <a:rPr lang="sr-Cyrl-CS" sz="2400" b="1" u="sng" dirty="0" smtClean="0"/>
            <a:t>брзим корацима</a:t>
          </a:r>
          <a:r>
            <a:rPr lang="sr-Cyrl-CS" sz="2400" b="1" dirty="0" smtClean="0"/>
            <a:t>.)</a:t>
          </a:r>
        </a:p>
        <a:p>
          <a:r>
            <a:rPr lang="sr-Cyrl-CS" sz="2400" b="1" dirty="0" smtClean="0"/>
            <a:t>в) </a:t>
          </a:r>
          <a:r>
            <a:rPr lang="sr-Cyrl-CS" sz="2400" b="1" dirty="0" smtClean="0"/>
            <a:t>вријеме </a:t>
          </a:r>
          <a:r>
            <a:rPr lang="sr-Cyrl-CS" sz="2400" b="1" dirty="0" smtClean="0"/>
            <a:t>( </a:t>
          </a:r>
          <a:r>
            <a:rPr lang="sr-Cyrl-CS" sz="2400" b="1" u="sng" dirty="0" smtClean="0"/>
            <a:t>Данима</a:t>
          </a:r>
          <a:r>
            <a:rPr lang="sr-Cyrl-CS" sz="2400" b="1" dirty="0" smtClean="0"/>
            <a:t> нисмо били у биоскопу.)</a:t>
          </a:r>
        </a:p>
        <a:p>
          <a:r>
            <a:rPr lang="sr-Cyrl-CS" sz="2400" b="1" dirty="0" smtClean="0"/>
            <a:t>г) мјесто </a:t>
          </a:r>
          <a:r>
            <a:rPr lang="sr-Cyrl-CS" sz="2400" b="1" dirty="0" smtClean="0"/>
            <a:t>( Прошли смо </a:t>
          </a:r>
          <a:r>
            <a:rPr lang="sr-Cyrl-CS" sz="2400" b="1" u="sng" dirty="0" smtClean="0"/>
            <a:t>главним градом</a:t>
          </a:r>
          <a:r>
            <a:rPr lang="sr-Cyrl-CS" sz="2400" b="1" dirty="0" smtClean="0"/>
            <a:t>.)</a:t>
          </a:r>
        </a:p>
      </dgm:t>
    </dgm:pt>
    <dgm:pt modelId="{D4D41E27-50E5-4548-93B3-A6CFDBA5AB53}" type="parTrans" cxnId="{8F16E0B6-FF84-49CE-B801-D4E586A90C80}">
      <dgm:prSet/>
      <dgm:spPr/>
      <dgm:t>
        <a:bodyPr/>
        <a:lstStyle/>
        <a:p>
          <a:endParaRPr lang="en-US"/>
        </a:p>
      </dgm:t>
    </dgm:pt>
    <dgm:pt modelId="{4E28BE06-95D5-4A31-A0D6-F0EAB74296A9}" type="sibTrans" cxnId="{8F16E0B6-FF84-49CE-B801-D4E586A90C80}">
      <dgm:prSet/>
      <dgm:spPr/>
      <dgm:t>
        <a:bodyPr/>
        <a:lstStyle/>
        <a:p>
          <a:endParaRPr lang="en-US"/>
        </a:p>
      </dgm:t>
    </dgm:pt>
    <dgm:pt modelId="{60841FB2-BC01-4AF5-89FC-69E8AE5A2A25}">
      <dgm:prSet phldrT="[Text]" phldr="1"/>
      <dgm:spPr/>
      <dgm:t>
        <a:bodyPr/>
        <a:lstStyle/>
        <a:p>
          <a:endParaRPr lang="en-US" dirty="0"/>
        </a:p>
      </dgm:t>
    </dgm:pt>
    <dgm:pt modelId="{4E6CDD9E-97D7-4AA5-8FAA-66292AD4CEB9}" type="parTrans" cxnId="{BB0D1736-20AB-4122-80A1-F3A4FEA2F6AC}">
      <dgm:prSet/>
      <dgm:spPr/>
      <dgm:t>
        <a:bodyPr/>
        <a:lstStyle/>
        <a:p>
          <a:endParaRPr lang="en-US"/>
        </a:p>
      </dgm:t>
    </dgm:pt>
    <dgm:pt modelId="{2EE15730-2F83-42D6-AD24-846CFCB2FF87}" type="sibTrans" cxnId="{BB0D1736-20AB-4122-80A1-F3A4FEA2F6AC}">
      <dgm:prSet/>
      <dgm:spPr/>
      <dgm:t>
        <a:bodyPr/>
        <a:lstStyle/>
        <a:p>
          <a:endParaRPr lang="en-US"/>
        </a:p>
      </dgm:t>
    </dgm:pt>
    <dgm:pt modelId="{00CEE0FA-5545-478F-A759-B2F67826177F}" type="pres">
      <dgm:prSet presAssocID="{AC54D1FA-9E85-41DD-AFB7-E45E54162E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22344D-D98B-4E8A-B9BB-3769D1E5461D}" type="pres">
      <dgm:prSet presAssocID="{98F175CF-316B-4B88-BF47-DE2F32339A4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4F3289-0F78-4909-BDFA-D4EECB14BDA7}" type="pres">
      <dgm:prSet presAssocID="{98F175CF-316B-4B88-BF47-DE2F32339A4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99BDC-F7D4-4B75-98CD-67B802BE8930}" type="pres">
      <dgm:prSet presAssocID="{693ED066-5110-48B8-994F-EF9F4C2A46A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57C59-C6D5-403D-B4F6-185CFA156392}" type="pres">
      <dgm:prSet presAssocID="{693ED066-5110-48B8-994F-EF9F4C2A46A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9632AB-C86B-43A8-BCF0-881AC40A932A}" type="presOf" srcId="{60841FB2-BC01-4AF5-89FC-69E8AE5A2A25}" destId="{11457C59-C6D5-403D-B4F6-185CFA156392}" srcOrd="0" destOrd="0" presId="urn:microsoft.com/office/officeart/2005/8/layout/vList2"/>
    <dgm:cxn modelId="{5B72106D-5E27-4E48-89C5-4A0D69201D6F}" srcId="{AC54D1FA-9E85-41DD-AFB7-E45E54162EF4}" destId="{98F175CF-316B-4B88-BF47-DE2F32339A4F}" srcOrd="0" destOrd="0" parTransId="{DFB676C0-B064-48A3-8CE6-6C2D52A671D7}" sibTransId="{A5567446-FD58-4EF2-8F3C-50A1FC3F1101}"/>
    <dgm:cxn modelId="{BB0D1736-20AB-4122-80A1-F3A4FEA2F6AC}" srcId="{693ED066-5110-48B8-994F-EF9F4C2A46A5}" destId="{60841FB2-BC01-4AF5-89FC-69E8AE5A2A25}" srcOrd="0" destOrd="0" parTransId="{4E6CDD9E-97D7-4AA5-8FAA-66292AD4CEB9}" sibTransId="{2EE15730-2F83-42D6-AD24-846CFCB2FF87}"/>
    <dgm:cxn modelId="{8F16E0B6-FF84-49CE-B801-D4E586A90C80}" srcId="{AC54D1FA-9E85-41DD-AFB7-E45E54162EF4}" destId="{693ED066-5110-48B8-994F-EF9F4C2A46A5}" srcOrd="1" destOrd="0" parTransId="{D4D41E27-50E5-4548-93B3-A6CFDBA5AB53}" sibTransId="{4E28BE06-95D5-4A31-A0D6-F0EAB74296A9}"/>
    <dgm:cxn modelId="{2A88C1D7-3EB2-483C-BC5E-A167497C64E2}" srcId="{98F175CF-316B-4B88-BF47-DE2F32339A4F}" destId="{488854B7-08A6-4416-8B81-3B8B70E4E05A}" srcOrd="0" destOrd="0" parTransId="{49A63718-F1E2-4C51-8B59-2FBBBCDE18D6}" sibTransId="{4B8053FD-96E9-4580-A642-4E1DFDB15C35}"/>
    <dgm:cxn modelId="{7C4BC4EE-2BE5-46ED-9FC1-91EEC3E50BC6}" type="presOf" srcId="{488854B7-08A6-4416-8B81-3B8B70E4E05A}" destId="{BB4F3289-0F78-4909-BDFA-D4EECB14BDA7}" srcOrd="0" destOrd="0" presId="urn:microsoft.com/office/officeart/2005/8/layout/vList2"/>
    <dgm:cxn modelId="{AB670E63-613E-49C8-9647-F23771054A1F}" type="presOf" srcId="{AC54D1FA-9E85-41DD-AFB7-E45E54162EF4}" destId="{00CEE0FA-5545-478F-A759-B2F67826177F}" srcOrd="0" destOrd="0" presId="urn:microsoft.com/office/officeart/2005/8/layout/vList2"/>
    <dgm:cxn modelId="{AE4FF1D3-0517-4D2F-87B1-7029BE37EB8B}" type="presOf" srcId="{693ED066-5110-48B8-994F-EF9F4C2A46A5}" destId="{30199BDC-F7D4-4B75-98CD-67B802BE8930}" srcOrd="0" destOrd="0" presId="urn:microsoft.com/office/officeart/2005/8/layout/vList2"/>
    <dgm:cxn modelId="{6D9243B9-9F02-43E4-A76D-67A125063E1F}" type="presOf" srcId="{98F175CF-316B-4B88-BF47-DE2F32339A4F}" destId="{DE22344D-D98B-4E8A-B9BB-3769D1E5461D}" srcOrd="0" destOrd="0" presId="urn:microsoft.com/office/officeart/2005/8/layout/vList2"/>
    <dgm:cxn modelId="{AD35285B-D8FA-4AAF-AAC5-9EE1096D7D56}" type="presParOf" srcId="{00CEE0FA-5545-478F-A759-B2F67826177F}" destId="{DE22344D-D98B-4E8A-B9BB-3769D1E5461D}" srcOrd="0" destOrd="0" presId="urn:microsoft.com/office/officeart/2005/8/layout/vList2"/>
    <dgm:cxn modelId="{7930E2C2-3E6E-4B38-B397-94A062AE025C}" type="presParOf" srcId="{00CEE0FA-5545-478F-A759-B2F67826177F}" destId="{BB4F3289-0F78-4909-BDFA-D4EECB14BDA7}" srcOrd="1" destOrd="0" presId="urn:microsoft.com/office/officeart/2005/8/layout/vList2"/>
    <dgm:cxn modelId="{3489ADDB-620D-4CAE-88EA-C6D8E813A9E1}" type="presParOf" srcId="{00CEE0FA-5545-478F-A759-B2F67826177F}" destId="{30199BDC-F7D4-4B75-98CD-67B802BE8930}" srcOrd="2" destOrd="0" presId="urn:microsoft.com/office/officeart/2005/8/layout/vList2"/>
    <dgm:cxn modelId="{BDFE4712-4208-4C86-BC6E-A13AC2502B94}" type="presParOf" srcId="{00CEE0FA-5545-478F-A759-B2F67826177F}" destId="{11457C59-C6D5-403D-B4F6-185CFA15639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3B5C0F-2A1C-4A6B-B1D2-2B9C2A0B317F}" type="doc">
      <dgm:prSet loTypeId="urn:microsoft.com/office/officeart/2005/8/layout/vList2" loCatId="list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B6C3C6-E65E-4E29-9B33-F2CC90C86CF2}">
      <dgm:prSet phldrT="[Text]" custT="1"/>
      <dgm:spPr/>
      <dgm:t>
        <a:bodyPr/>
        <a:lstStyle/>
        <a:p>
          <a:r>
            <a:rPr lang="sr-Cyrl-CS" sz="2000" dirty="0" smtClean="0"/>
            <a:t>Инструментал са </a:t>
          </a:r>
          <a:r>
            <a:rPr lang="sr-Cyrl-CS" sz="2000" dirty="0" smtClean="0"/>
            <a:t>приједлозима</a:t>
          </a:r>
          <a:r>
            <a:rPr lang="sr-Cyrl-CS" sz="2000" dirty="0" smtClean="0"/>
            <a:t>:</a:t>
          </a:r>
        </a:p>
        <a:p>
          <a:r>
            <a:rPr lang="sr-Cyrl-CS" sz="2000" dirty="0" smtClean="0"/>
            <a:t>а) друштво ( </a:t>
          </a:r>
          <a:r>
            <a:rPr lang="sr-Cyrl-CS" sz="2000" u="sng" dirty="0" smtClean="0"/>
            <a:t>Са Маријом</a:t>
          </a:r>
          <a:r>
            <a:rPr lang="sr-Cyrl-CS" sz="2000" dirty="0" smtClean="0"/>
            <a:t> идем у биоскоп.)</a:t>
          </a:r>
        </a:p>
        <a:p>
          <a:r>
            <a:rPr lang="sr-Cyrl-CS" sz="2000" dirty="0" smtClean="0"/>
            <a:t>б) </a:t>
          </a:r>
          <a:r>
            <a:rPr lang="sr-Cyrl-CS" sz="2000" dirty="0" smtClean="0"/>
            <a:t>мјесто </a:t>
          </a:r>
          <a:r>
            <a:rPr lang="sr-Cyrl-CS" sz="2000" dirty="0" smtClean="0"/>
            <a:t>( Све књиге су </a:t>
          </a:r>
          <a:r>
            <a:rPr lang="sr-Cyrl-CS" sz="2000" u="sng" dirty="0" smtClean="0"/>
            <a:t>под столом</a:t>
          </a:r>
          <a:r>
            <a:rPr lang="sr-Cyrl-CS" sz="2000" dirty="0" smtClean="0"/>
            <a:t>.)</a:t>
          </a:r>
        </a:p>
        <a:p>
          <a:r>
            <a:rPr lang="sr-Cyrl-CS" sz="2000" dirty="0" smtClean="0"/>
            <a:t>в) начин ( Чекао сам је </a:t>
          </a:r>
          <a:r>
            <a:rPr lang="sr-Cyrl-CS" sz="2000" u="sng" dirty="0" smtClean="0"/>
            <a:t>са нестрпљењем</a:t>
          </a:r>
          <a:r>
            <a:rPr lang="sr-Cyrl-CS" sz="2000" dirty="0" smtClean="0"/>
            <a:t>.)</a:t>
          </a:r>
        </a:p>
        <a:p>
          <a:r>
            <a:rPr lang="sr-Cyrl-CS" sz="2000" dirty="0" smtClean="0"/>
            <a:t>г) особина ( </a:t>
          </a:r>
          <a:r>
            <a:rPr lang="sr-Cyrl-CS" sz="2000" dirty="0" smtClean="0"/>
            <a:t>Видио </a:t>
          </a:r>
          <a:r>
            <a:rPr lang="sr-Cyrl-CS" sz="2000" dirty="0" smtClean="0"/>
            <a:t>сам </a:t>
          </a:r>
          <a:r>
            <a:rPr lang="sr-Cyrl-CS" sz="2000" dirty="0" smtClean="0"/>
            <a:t>човјека </a:t>
          </a:r>
          <a:r>
            <a:rPr lang="sr-Cyrl-CS" sz="2000" u="sng" dirty="0" smtClean="0"/>
            <a:t>са </a:t>
          </a:r>
          <a:r>
            <a:rPr lang="sr-Cyrl-CS" sz="2000" u="sng" dirty="0" smtClean="0"/>
            <a:t>сиједом </a:t>
          </a:r>
          <a:r>
            <a:rPr lang="sr-Cyrl-CS" sz="2000" u="sng" dirty="0" smtClean="0"/>
            <a:t>брадом</a:t>
          </a:r>
          <a:r>
            <a:rPr lang="sr-Cyrl-CS" sz="2000" dirty="0" smtClean="0"/>
            <a:t>.)</a:t>
          </a:r>
          <a:endParaRPr lang="en-US" sz="2000" dirty="0"/>
        </a:p>
      </dgm:t>
    </dgm:pt>
    <dgm:pt modelId="{C5BCC160-B0FE-4861-80D9-FDA8EF316A5E}" type="parTrans" cxnId="{3B9A2334-CAF2-491D-87EC-D6F70968C354}">
      <dgm:prSet/>
      <dgm:spPr/>
      <dgm:t>
        <a:bodyPr/>
        <a:lstStyle/>
        <a:p>
          <a:endParaRPr lang="en-US"/>
        </a:p>
      </dgm:t>
    </dgm:pt>
    <dgm:pt modelId="{CB056F37-331B-4B29-8497-D4CE1DBAD7B0}" type="sibTrans" cxnId="{3B9A2334-CAF2-491D-87EC-D6F70968C354}">
      <dgm:prSet/>
      <dgm:spPr/>
      <dgm:t>
        <a:bodyPr/>
        <a:lstStyle/>
        <a:p>
          <a:endParaRPr lang="en-US"/>
        </a:p>
      </dgm:t>
    </dgm:pt>
    <dgm:pt modelId="{DE340004-4814-4E3C-A7E3-BEF36CCA7B94}">
      <dgm:prSet phldrT="[Text]" phldr="1"/>
      <dgm:spPr/>
      <dgm:t>
        <a:bodyPr/>
        <a:lstStyle/>
        <a:p>
          <a:endParaRPr lang="en-US"/>
        </a:p>
      </dgm:t>
    </dgm:pt>
    <dgm:pt modelId="{17864F27-38C8-4465-903F-0CF21AA1DFC2}" type="parTrans" cxnId="{C86FF19B-7C70-45C6-9B21-8391B253F384}">
      <dgm:prSet/>
      <dgm:spPr/>
      <dgm:t>
        <a:bodyPr/>
        <a:lstStyle/>
        <a:p>
          <a:endParaRPr lang="en-US"/>
        </a:p>
      </dgm:t>
    </dgm:pt>
    <dgm:pt modelId="{02F6F246-F6A4-4CDF-AF38-5A24D3800744}" type="sibTrans" cxnId="{C86FF19B-7C70-45C6-9B21-8391B253F384}">
      <dgm:prSet/>
      <dgm:spPr/>
      <dgm:t>
        <a:bodyPr/>
        <a:lstStyle/>
        <a:p>
          <a:endParaRPr lang="en-US"/>
        </a:p>
      </dgm:t>
    </dgm:pt>
    <dgm:pt modelId="{A1B401F4-5A12-4AE8-AC7F-C39C14189599}">
      <dgm:prSet phldrT="[Text]" custT="1"/>
      <dgm:spPr/>
      <dgm:t>
        <a:bodyPr/>
        <a:lstStyle/>
        <a:p>
          <a:endParaRPr lang="sr-Cyrl-CS" sz="1600" dirty="0" smtClean="0"/>
        </a:p>
        <a:p>
          <a:endParaRPr lang="sr-Cyrl-CS" sz="1600" dirty="0" smtClean="0"/>
        </a:p>
        <a:p>
          <a:r>
            <a:rPr lang="sr-Cyrl-CS" sz="2000" dirty="0" smtClean="0"/>
            <a:t>Служба у реченици:</a:t>
          </a:r>
        </a:p>
        <a:p>
          <a:r>
            <a:rPr lang="sr-Cyrl-CS" sz="2000" dirty="0" smtClean="0"/>
            <a:t>НЕПРАВИ ОБЈЕКАТ ( Они говоре </a:t>
          </a:r>
          <a:r>
            <a:rPr lang="sr-Cyrl-CS" sz="2000" u="sng" dirty="0" smtClean="0"/>
            <a:t>енглеским језиком</a:t>
          </a:r>
          <a:r>
            <a:rPr lang="sr-Cyrl-CS" sz="2000" dirty="0" smtClean="0"/>
            <a:t>.)</a:t>
          </a:r>
        </a:p>
        <a:p>
          <a:r>
            <a:rPr lang="sr-Cyrl-CS" sz="2000" dirty="0" smtClean="0"/>
            <a:t>ПРИЛОШКЕ ОДРЕДБЕ ( Радимо </a:t>
          </a:r>
          <a:r>
            <a:rPr lang="sr-Cyrl-CS" sz="2000" u="sng" dirty="0" smtClean="0"/>
            <a:t>понедјељком</a:t>
          </a:r>
          <a:r>
            <a:rPr lang="sr-Cyrl-CS" sz="2000" dirty="0" smtClean="0"/>
            <a:t>.)</a:t>
          </a:r>
        </a:p>
        <a:p>
          <a:r>
            <a:rPr lang="sr-Cyrl-CS" sz="2000" dirty="0" smtClean="0"/>
            <a:t>У ОКВИРУ ИМЕНИЧКЕ СИНТАГМЕ ИНСТРУМЕНТАЛ ИМА СЛУЖБУ АТРИБУТА ( </a:t>
          </a:r>
          <a:r>
            <a:rPr lang="sr-Cyrl-CS" sz="2000" dirty="0" smtClean="0"/>
            <a:t>дјевојка </a:t>
          </a:r>
          <a:r>
            <a:rPr lang="sr-Cyrl-CS" sz="2000" u="sng" dirty="0" smtClean="0"/>
            <a:t>са плавом косом</a:t>
          </a:r>
          <a:r>
            <a:rPr lang="sr-Cyrl-CS" sz="2000" dirty="0" smtClean="0"/>
            <a:t>)</a:t>
          </a:r>
        </a:p>
        <a:p>
          <a:endParaRPr lang="sr-Cyrl-CS" sz="1100" dirty="0" smtClean="0"/>
        </a:p>
        <a:p>
          <a:endParaRPr lang="sr-Cyrl-CS" sz="1100" dirty="0" smtClean="0"/>
        </a:p>
        <a:p>
          <a:endParaRPr lang="sr-Cyrl-CS" sz="1100" dirty="0" smtClean="0"/>
        </a:p>
        <a:p>
          <a:endParaRPr lang="en-US" sz="1100" dirty="0"/>
        </a:p>
      </dgm:t>
    </dgm:pt>
    <dgm:pt modelId="{36ABFA46-BCE1-4854-97DE-437A9CE7A384}" type="parTrans" cxnId="{314985D2-1351-458C-B3EA-F44CE862F641}">
      <dgm:prSet/>
      <dgm:spPr/>
      <dgm:t>
        <a:bodyPr/>
        <a:lstStyle/>
        <a:p>
          <a:endParaRPr lang="en-US"/>
        </a:p>
      </dgm:t>
    </dgm:pt>
    <dgm:pt modelId="{ECB481F7-1459-4BD2-8FDD-656EF1378FCA}" type="sibTrans" cxnId="{314985D2-1351-458C-B3EA-F44CE862F641}">
      <dgm:prSet/>
      <dgm:spPr/>
      <dgm:t>
        <a:bodyPr/>
        <a:lstStyle/>
        <a:p>
          <a:endParaRPr lang="en-US"/>
        </a:p>
      </dgm:t>
    </dgm:pt>
    <dgm:pt modelId="{8ED5598C-40C5-4CED-85C2-54C22F496741}">
      <dgm:prSet phldrT="[Text]" phldr="1"/>
      <dgm:spPr/>
      <dgm:t>
        <a:bodyPr/>
        <a:lstStyle/>
        <a:p>
          <a:endParaRPr lang="en-US"/>
        </a:p>
      </dgm:t>
    </dgm:pt>
    <dgm:pt modelId="{338554A7-A1F7-4430-817C-B1D6F2E3132C}" type="parTrans" cxnId="{8B430838-6A39-4546-B2A6-88E588D8B9E9}">
      <dgm:prSet/>
      <dgm:spPr/>
      <dgm:t>
        <a:bodyPr/>
        <a:lstStyle/>
        <a:p>
          <a:endParaRPr lang="en-US"/>
        </a:p>
      </dgm:t>
    </dgm:pt>
    <dgm:pt modelId="{60875DB0-2370-451B-AE48-5BB0121874DF}" type="sibTrans" cxnId="{8B430838-6A39-4546-B2A6-88E588D8B9E9}">
      <dgm:prSet/>
      <dgm:spPr/>
      <dgm:t>
        <a:bodyPr/>
        <a:lstStyle/>
        <a:p>
          <a:endParaRPr lang="en-US"/>
        </a:p>
      </dgm:t>
    </dgm:pt>
    <dgm:pt modelId="{328F3F40-CD8F-44FF-901D-9029430C511A}" type="pres">
      <dgm:prSet presAssocID="{D53B5C0F-2A1C-4A6B-B1D2-2B9C2A0B31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93873B-8F20-4C34-839A-35C431F4BD07}" type="pres">
      <dgm:prSet presAssocID="{41B6C3C6-E65E-4E29-9B33-F2CC90C86CF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C514C0-EE49-41BF-B105-ACB5DB945FFE}" type="pres">
      <dgm:prSet presAssocID="{41B6C3C6-E65E-4E29-9B33-F2CC90C86CF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C9726-85ED-499E-A058-22474E6B1A2C}" type="pres">
      <dgm:prSet presAssocID="{A1B401F4-5A12-4AE8-AC7F-C39C1418959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9E02C-DCF2-4570-A381-7A660F30E1F4}" type="pres">
      <dgm:prSet presAssocID="{A1B401F4-5A12-4AE8-AC7F-C39C1418959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1079ED-303A-4C8D-B8AA-ACA14FA627C7}" type="presOf" srcId="{D53B5C0F-2A1C-4A6B-B1D2-2B9C2A0B317F}" destId="{328F3F40-CD8F-44FF-901D-9029430C511A}" srcOrd="0" destOrd="0" presId="urn:microsoft.com/office/officeart/2005/8/layout/vList2"/>
    <dgm:cxn modelId="{314985D2-1351-458C-B3EA-F44CE862F641}" srcId="{D53B5C0F-2A1C-4A6B-B1D2-2B9C2A0B317F}" destId="{A1B401F4-5A12-4AE8-AC7F-C39C14189599}" srcOrd="1" destOrd="0" parTransId="{36ABFA46-BCE1-4854-97DE-437A9CE7A384}" sibTransId="{ECB481F7-1459-4BD2-8FDD-656EF1378FCA}"/>
    <dgm:cxn modelId="{B339B0A9-FBC3-4CC1-9395-AA7149607EE6}" type="presOf" srcId="{8ED5598C-40C5-4CED-85C2-54C22F496741}" destId="{36A9E02C-DCF2-4570-A381-7A660F30E1F4}" srcOrd="0" destOrd="0" presId="urn:microsoft.com/office/officeart/2005/8/layout/vList2"/>
    <dgm:cxn modelId="{9081DB62-B1E5-477F-96FB-E871C323D6AD}" type="presOf" srcId="{41B6C3C6-E65E-4E29-9B33-F2CC90C86CF2}" destId="{7193873B-8F20-4C34-839A-35C431F4BD07}" srcOrd="0" destOrd="0" presId="urn:microsoft.com/office/officeart/2005/8/layout/vList2"/>
    <dgm:cxn modelId="{B73B45AE-216D-4A15-A215-6F617DC112FA}" type="presOf" srcId="{DE340004-4814-4E3C-A7E3-BEF36CCA7B94}" destId="{3FC514C0-EE49-41BF-B105-ACB5DB945FFE}" srcOrd="0" destOrd="0" presId="urn:microsoft.com/office/officeart/2005/8/layout/vList2"/>
    <dgm:cxn modelId="{8B430838-6A39-4546-B2A6-88E588D8B9E9}" srcId="{A1B401F4-5A12-4AE8-AC7F-C39C14189599}" destId="{8ED5598C-40C5-4CED-85C2-54C22F496741}" srcOrd="0" destOrd="0" parTransId="{338554A7-A1F7-4430-817C-B1D6F2E3132C}" sibTransId="{60875DB0-2370-451B-AE48-5BB0121874DF}"/>
    <dgm:cxn modelId="{3B9A2334-CAF2-491D-87EC-D6F70968C354}" srcId="{D53B5C0F-2A1C-4A6B-B1D2-2B9C2A0B317F}" destId="{41B6C3C6-E65E-4E29-9B33-F2CC90C86CF2}" srcOrd="0" destOrd="0" parTransId="{C5BCC160-B0FE-4861-80D9-FDA8EF316A5E}" sibTransId="{CB056F37-331B-4B29-8497-D4CE1DBAD7B0}"/>
    <dgm:cxn modelId="{C86FF19B-7C70-45C6-9B21-8391B253F384}" srcId="{41B6C3C6-E65E-4E29-9B33-F2CC90C86CF2}" destId="{DE340004-4814-4E3C-A7E3-BEF36CCA7B94}" srcOrd="0" destOrd="0" parTransId="{17864F27-38C8-4465-903F-0CF21AA1DFC2}" sibTransId="{02F6F246-F6A4-4CDF-AF38-5A24D3800744}"/>
    <dgm:cxn modelId="{3CF3CC6E-94C6-40D3-92E8-C8429C7EE0AA}" type="presOf" srcId="{A1B401F4-5A12-4AE8-AC7F-C39C14189599}" destId="{C24C9726-85ED-499E-A058-22474E6B1A2C}" srcOrd="0" destOrd="0" presId="urn:microsoft.com/office/officeart/2005/8/layout/vList2"/>
    <dgm:cxn modelId="{06FCFD1A-0A29-4641-9340-49CBE913CBA3}" type="presParOf" srcId="{328F3F40-CD8F-44FF-901D-9029430C511A}" destId="{7193873B-8F20-4C34-839A-35C431F4BD07}" srcOrd="0" destOrd="0" presId="urn:microsoft.com/office/officeart/2005/8/layout/vList2"/>
    <dgm:cxn modelId="{E0ABFF22-74BF-4D33-BECB-7F4B42B2E15E}" type="presParOf" srcId="{328F3F40-CD8F-44FF-901D-9029430C511A}" destId="{3FC514C0-EE49-41BF-B105-ACB5DB945FFE}" srcOrd="1" destOrd="0" presId="urn:microsoft.com/office/officeart/2005/8/layout/vList2"/>
    <dgm:cxn modelId="{6CFD0682-61FE-4268-A1E1-0C88AB24C190}" type="presParOf" srcId="{328F3F40-CD8F-44FF-901D-9029430C511A}" destId="{C24C9726-85ED-499E-A058-22474E6B1A2C}" srcOrd="2" destOrd="0" presId="urn:microsoft.com/office/officeart/2005/8/layout/vList2"/>
    <dgm:cxn modelId="{AA3951D9-4746-4342-B6DF-764125407150}" type="presParOf" srcId="{328F3F40-CD8F-44FF-901D-9029430C511A}" destId="{36A9E02C-DCF2-4570-A381-7A660F30E1F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87A1F0-EA4F-4136-B6D6-92EB6D4110B6}" type="doc">
      <dgm:prSet loTypeId="urn:microsoft.com/office/officeart/2005/8/layout/vList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AB3CE71-A9B6-4EB5-BEA4-4CBF6F831989}">
      <dgm:prSet phldrT="[Text]" custT="1"/>
      <dgm:spPr/>
      <dgm:t>
        <a:bodyPr/>
        <a:lstStyle/>
        <a:p>
          <a:r>
            <a:rPr lang="sr-Cyrl-CS" sz="2000" dirty="0" smtClean="0"/>
            <a:t>Локатив је зависни падеж који најчешће означава </a:t>
          </a:r>
          <a:r>
            <a:rPr lang="sr-Cyrl-CS" sz="2000" dirty="0" smtClean="0"/>
            <a:t>мјесто</a:t>
          </a:r>
          <a:r>
            <a:rPr lang="sr-Cyrl-CS" sz="2000" dirty="0" smtClean="0"/>
            <a:t>. Добијамо га на питање О КОМЕ? или О ЧЕМУ? Употребљава се само са </a:t>
          </a:r>
          <a:r>
            <a:rPr lang="sr-Cyrl-CS" sz="2000" dirty="0" smtClean="0"/>
            <a:t>приједлозима</a:t>
          </a:r>
          <a:r>
            <a:rPr lang="sr-Cyrl-CS" sz="2000" dirty="0" smtClean="0"/>
            <a:t>.</a:t>
          </a:r>
          <a:endParaRPr lang="en-US" sz="2000" dirty="0"/>
        </a:p>
      </dgm:t>
    </dgm:pt>
    <dgm:pt modelId="{C7EAAC25-0CEB-4B3D-ACC0-B43BF59B53B1}" type="parTrans" cxnId="{22E3AAA5-0533-45BE-90C3-9275A1AC8744}">
      <dgm:prSet/>
      <dgm:spPr/>
      <dgm:t>
        <a:bodyPr/>
        <a:lstStyle/>
        <a:p>
          <a:endParaRPr lang="en-US"/>
        </a:p>
      </dgm:t>
    </dgm:pt>
    <dgm:pt modelId="{6E7E9A58-487D-4B6A-9F0E-5A9C19880505}" type="sibTrans" cxnId="{22E3AAA5-0533-45BE-90C3-9275A1AC8744}">
      <dgm:prSet/>
      <dgm:spPr/>
      <dgm:t>
        <a:bodyPr/>
        <a:lstStyle/>
        <a:p>
          <a:endParaRPr lang="en-US"/>
        </a:p>
      </dgm:t>
    </dgm:pt>
    <dgm:pt modelId="{E8B00415-3FA0-4A55-A8DD-6EB1C093BD13}">
      <dgm:prSet phldrT="[Text]"/>
      <dgm:spPr/>
      <dgm:t>
        <a:bodyPr/>
        <a:lstStyle/>
        <a:p>
          <a:r>
            <a:rPr lang="sr-Cyrl-CS" dirty="0" smtClean="0">
              <a:solidFill>
                <a:srgbClr val="00B050"/>
              </a:solidFill>
            </a:rPr>
            <a:t> </a:t>
          </a:r>
          <a:endParaRPr lang="en-US" dirty="0">
            <a:solidFill>
              <a:srgbClr val="00B050"/>
            </a:solidFill>
          </a:endParaRPr>
        </a:p>
      </dgm:t>
    </dgm:pt>
    <dgm:pt modelId="{E37737E8-7B95-45F3-A25B-6F13AD7EC508}" type="parTrans" cxnId="{891472B2-B478-4D72-B04B-194390AA3A41}">
      <dgm:prSet/>
      <dgm:spPr/>
      <dgm:t>
        <a:bodyPr/>
        <a:lstStyle/>
        <a:p>
          <a:endParaRPr lang="en-US"/>
        </a:p>
      </dgm:t>
    </dgm:pt>
    <dgm:pt modelId="{C76993A1-89CE-4802-BC20-64140FAB6A08}" type="sibTrans" cxnId="{891472B2-B478-4D72-B04B-194390AA3A41}">
      <dgm:prSet/>
      <dgm:spPr/>
      <dgm:t>
        <a:bodyPr/>
        <a:lstStyle/>
        <a:p>
          <a:endParaRPr lang="en-US"/>
        </a:p>
      </dgm:t>
    </dgm:pt>
    <dgm:pt modelId="{E09C71A5-E851-44BF-80EF-53356F809537}">
      <dgm:prSet phldrT="[Text]" custT="1"/>
      <dgm:spPr/>
      <dgm:t>
        <a:bodyPr/>
        <a:lstStyle/>
        <a:p>
          <a:r>
            <a:rPr lang="sr-Cyrl-CS" sz="2000" dirty="0" smtClean="0"/>
            <a:t>Значења локатива:</a:t>
          </a:r>
        </a:p>
        <a:p>
          <a:r>
            <a:rPr lang="sr-Cyrl-CS" sz="2000" dirty="0" smtClean="0"/>
            <a:t>а) </a:t>
          </a:r>
          <a:r>
            <a:rPr lang="sr-Cyrl-CS" sz="2000" dirty="0" smtClean="0"/>
            <a:t>мјесто </a:t>
          </a:r>
          <a:r>
            <a:rPr lang="sr-Cyrl-CS" sz="2000" dirty="0" smtClean="0"/>
            <a:t>( Књиге су </a:t>
          </a:r>
          <a:r>
            <a:rPr lang="sr-Cyrl-CS" sz="2000" u="sng" dirty="0" smtClean="0"/>
            <a:t>на столу</a:t>
          </a:r>
          <a:r>
            <a:rPr lang="sr-Cyrl-CS" sz="2000" dirty="0" smtClean="0"/>
            <a:t>.)</a:t>
          </a:r>
        </a:p>
        <a:p>
          <a:r>
            <a:rPr lang="sr-Cyrl-CS" sz="2000" dirty="0" smtClean="0"/>
            <a:t>б) </a:t>
          </a:r>
          <a:r>
            <a:rPr lang="sr-Cyrl-CS" sz="2000" dirty="0" smtClean="0"/>
            <a:t>вријеме </a:t>
          </a:r>
          <a:r>
            <a:rPr lang="sr-Cyrl-CS" sz="2000" dirty="0" smtClean="0"/>
            <a:t>( Путујемо </a:t>
          </a:r>
          <a:r>
            <a:rPr lang="sr-Cyrl-CS" sz="2000" u="sng" dirty="0" smtClean="0"/>
            <a:t>у августу</a:t>
          </a:r>
          <a:r>
            <a:rPr lang="sr-Cyrl-CS" sz="2000" u="none" dirty="0" smtClean="0"/>
            <a:t> </a:t>
          </a:r>
          <a:r>
            <a:rPr lang="sr-Cyrl-CS" sz="2000" dirty="0" smtClean="0"/>
            <a:t>на море.)</a:t>
          </a:r>
        </a:p>
        <a:p>
          <a:r>
            <a:rPr lang="sr-Cyrl-CS" sz="2000" dirty="0" smtClean="0"/>
            <a:t>в) начин ( Дубио је </a:t>
          </a:r>
          <a:r>
            <a:rPr lang="sr-Cyrl-CS" sz="2000" u="sng" dirty="0" smtClean="0"/>
            <a:t>на глави</a:t>
          </a:r>
          <a:r>
            <a:rPr lang="sr-Cyrl-CS" sz="2000" dirty="0" smtClean="0"/>
            <a:t>.)</a:t>
          </a:r>
          <a:endParaRPr lang="en-US" sz="2000" dirty="0"/>
        </a:p>
      </dgm:t>
    </dgm:pt>
    <dgm:pt modelId="{48DC9F4D-34EE-4D42-ABD5-A33B1D4878D2}" type="parTrans" cxnId="{5CAFB08A-D7CF-4C5C-8CC5-BDFA51F8F86E}">
      <dgm:prSet/>
      <dgm:spPr/>
      <dgm:t>
        <a:bodyPr/>
        <a:lstStyle/>
        <a:p>
          <a:endParaRPr lang="en-US"/>
        </a:p>
      </dgm:t>
    </dgm:pt>
    <dgm:pt modelId="{181B548C-F262-46C1-BB6E-0FF71D87D753}" type="sibTrans" cxnId="{5CAFB08A-D7CF-4C5C-8CC5-BDFA51F8F86E}">
      <dgm:prSet/>
      <dgm:spPr/>
      <dgm:t>
        <a:bodyPr/>
        <a:lstStyle/>
        <a:p>
          <a:endParaRPr lang="en-US"/>
        </a:p>
      </dgm:t>
    </dgm:pt>
    <dgm:pt modelId="{6D763DCB-0C1B-4CC0-A3D6-B85DA14100E4}">
      <dgm:prSet phldrT="[Text]" custT="1"/>
      <dgm:spPr/>
      <dgm:t>
        <a:bodyPr/>
        <a:lstStyle/>
        <a:p>
          <a:r>
            <a:rPr lang="sr-Cyrl-CS" sz="2000" u="sng" dirty="0" smtClean="0">
              <a:solidFill>
                <a:srgbClr val="00B050"/>
              </a:solidFill>
            </a:rPr>
            <a:t>Служба у реченици</a:t>
          </a:r>
          <a:r>
            <a:rPr lang="sr-Cyrl-CS" sz="2000" dirty="0" smtClean="0">
              <a:solidFill>
                <a:srgbClr val="00B050"/>
              </a:solidFill>
            </a:rPr>
            <a:t>:</a:t>
          </a:r>
          <a:endParaRPr lang="en-US" sz="2000" dirty="0">
            <a:solidFill>
              <a:srgbClr val="00B050"/>
            </a:solidFill>
          </a:endParaRPr>
        </a:p>
      </dgm:t>
    </dgm:pt>
    <dgm:pt modelId="{E2569D40-1830-46E7-8568-E3861ABDAD79}" type="parTrans" cxnId="{14B65D23-B7AD-4221-93D2-E931F2439C2F}">
      <dgm:prSet/>
      <dgm:spPr/>
      <dgm:t>
        <a:bodyPr/>
        <a:lstStyle/>
        <a:p>
          <a:endParaRPr lang="en-US"/>
        </a:p>
      </dgm:t>
    </dgm:pt>
    <dgm:pt modelId="{BFB19508-A500-42B6-AB37-6049780C308C}" type="sibTrans" cxnId="{14B65D23-B7AD-4221-93D2-E931F2439C2F}">
      <dgm:prSet/>
      <dgm:spPr/>
      <dgm:t>
        <a:bodyPr/>
        <a:lstStyle/>
        <a:p>
          <a:endParaRPr lang="en-US"/>
        </a:p>
      </dgm:t>
    </dgm:pt>
    <dgm:pt modelId="{A567FDB1-4B9D-4891-BE2A-5D5C7BB04285}">
      <dgm:prSet phldrT="[Text]" custT="1"/>
      <dgm:spPr/>
      <dgm:t>
        <a:bodyPr/>
        <a:lstStyle/>
        <a:p>
          <a:r>
            <a:rPr lang="sr-Cyrl-CS" sz="2000" dirty="0" smtClean="0">
              <a:solidFill>
                <a:srgbClr val="00B050"/>
              </a:solidFill>
            </a:rPr>
            <a:t>Неправи објекат ( Размишљам о </a:t>
          </a:r>
          <a:r>
            <a:rPr lang="sr-Cyrl-CS" sz="2000" dirty="0" smtClean="0">
              <a:solidFill>
                <a:srgbClr val="00B050"/>
              </a:solidFill>
            </a:rPr>
            <a:t>љ</a:t>
          </a:r>
          <a:r>
            <a:rPr lang="sr-Cyrl-CS" sz="2000" u="sng" dirty="0" smtClean="0">
              <a:solidFill>
                <a:srgbClr val="00B050"/>
              </a:solidFill>
            </a:rPr>
            <a:t>етњем </a:t>
          </a:r>
          <a:r>
            <a:rPr lang="sr-Cyrl-CS" sz="2000" u="sng" dirty="0" smtClean="0">
              <a:solidFill>
                <a:srgbClr val="00B050"/>
              </a:solidFill>
            </a:rPr>
            <a:t>распусту</a:t>
          </a:r>
          <a:r>
            <a:rPr lang="sr-Cyrl-CS" sz="2000" dirty="0" smtClean="0">
              <a:solidFill>
                <a:srgbClr val="00B050"/>
              </a:solidFill>
            </a:rPr>
            <a:t>.)</a:t>
          </a:r>
          <a:endParaRPr lang="en-US" sz="2000" dirty="0">
            <a:solidFill>
              <a:srgbClr val="00B050"/>
            </a:solidFill>
          </a:endParaRPr>
        </a:p>
      </dgm:t>
    </dgm:pt>
    <dgm:pt modelId="{40611065-9006-46BB-87F7-72689A0227F0}" type="parTrans" cxnId="{264C6A9B-2237-402A-AFEE-050242A8FB74}">
      <dgm:prSet/>
      <dgm:spPr/>
      <dgm:t>
        <a:bodyPr/>
        <a:lstStyle/>
        <a:p>
          <a:endParaRPr lang="en-US"/>
        </a:p>
      </dgm:t>
    </dgm:pt>
    <dgm:pt modelId="{FFA20EB8-08BB-43EE-B80A-F79A5F0BA4A8}" type="sibTrans" cxnId="{264C6A9B-2237-402A-AFEE-050242A8FB74}">
      <dgm:prSet/>
      <dgm:spPr/>
      <dgm:t>
        <a:bodyPr/>
        <a:lstStyle/>
        <a:p>
          <a:endParaRPr lang="en-US"/>
        </a:p>
      </dgm:t>
    </dgm:pt>
    <dgm:pt modelId="{5E765D9E-C1B6-4428-AA1F-BF28866CCA10}">
      <dgm:prSet phldrT="[Text]" custT="1"/>
      <dgm:spPr/>
      <dgm:t>
        <a:bodyPr/>
        <a:lstStyle/>
        <a:p>
          <a:r>
            <a:rPr lang="sr-Cyrl-CS" sz="2000" dirty="0" smtClean="0">
              <a:solidFill>
                <a:srgbClr val="00B050"/>
              </a:solidFill>
            </a:rPr>
            <a:t>Прилошке одредбе ( Свеске држим </a:t>
          </a:r>
          <a:r>
            <a:rPr lang="sr-Cyrl-CS" sz="2000" u="sng" dirty="0" smtClean="0">
              <a:solidFill>
                <a:srgbClr val="00B050"/>
              </a:solidFill>
            </a:rPr>
            <a:t>у првој фиоци</a:t>
          </a:r>
          <a:r>
            <a:rPr lang="sr-Cyrl-CS" sz="2000" dirty="0" smtClean="0">
              <a:solidFill>
                <a:srgbClr val="00B050"/>
              </a:solidFill>
            </a:rPr>
            <a:t>.) </a:t>
          </a:r>
          <a:endParaRPr lang="en-US" sz="2000" dirty="0">
            <a:solidFill>
              <a:srgbClr val="00B050"/>
            </a:solidFill>
          </a:endParaRPr>
        </a:p>
      </dgm:t>
    </dgm:pt>
    <dgm:pt modelId="{118C53FB-3324-4F33-820B-343B6458DB67}" type="parTrans" cxnId="{FD3863A6-A93F-4206-991B-3A27125CE70D}">
      <dgm:prSet/>
      <dgm:spPr/>
      <dgm:t>
        <a:bodyPr/>
        <a:lstStyle/>
        <a:p>
          <a:endParaRPr lang="en-US"/>
        </a:p>
      </dgm:t>
    </dgm:pt>
    <dgm:pt modelId="{12A3E4CC-46DF-4E2D-A15A-0C6A3717D0BA}" type="sibTrans" cxnId="{FD3863A6-A93F-4206-991B-3A27125CE70D}">
      <dgm:prSet/>
      <dgm:spPr/>
      <dgm:t>
        <a:bodyPr/>
        <a:lstStyle/>
        <a:p>
          <a:endParaRPr lang="en-US"/>
        </a:p>
      </dgm:t>
    </dgm:pt>
    <dgm:pt modelId="{3B5C55AC-0315-468E-8919-32CD2638A397}" type="pres">
      <dgm:prSet presAssocID="{5787A1F0-EA4F-4136-B6D6-92EB6D4110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4F7AF7-416D-4B76-985E-4786E7C05880}" type="pres">
      <dgm:prSet presAssocID="{BAB3CE71-A9B6-4EB5-BEA4-4CBF6F83198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74315B-599F-47D0-A081-E26E7BD4DFA8}" type="pres">
      <dgm:prSet presAssocID="{BAB3CE71-A9B6-4EB5-BEA4-4CBF6F83198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D81C7-D968-4205-B1A7-8EF0969D5DA9}" type="pres">
      <dgm:prSet presAssocID="{E09C71A5-E851-44BF-80EF-53356F80953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7044F-4A52-4459-A599-6662DD2662A1}" type="pres">
      <dgm:prSet presAssocID="{E09C71A5-E851-44BF-80EF-53356F80953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BE2B02-8E72-494A-8399-C7E6DAC5EA6C}" type="presOf" srcId="{5E765D9E-C1B6-4428-AA1F-BF28866CCA10}" destId="{BBD7044F-4A52-4459-A599-6662DD2662A1}" srcOrd="0" destOrd="2" presId="urn:microsoft.com/office/officeart/2005/8/layout/vList2"/>
    <dgm:cxn modelId="{891472B2-B478-4D72-B04B-194390AA3A41}" srcId="{BAB3CE71-A9B6-4EB5-BEA4-4CBF6F831989}" destId="{E8B00415-3FA0-4A55-A8DD-6EB1C093BD13}" srcOrd="0" destOrd="0" parTransId="{E37737E8-7B95-45F3-A25B-6F13AD7EC508}" sibTransId="{C76993A1-89CE-4802-BC20-64140FAB6A08}"/>
    <dgm:cxn modelId="{FD3863A6-A93F-4206-991B-3A27125CE70D}" srcId="{E09C71A5-E851-44BF-80EF-53356F809537}" destId="{5E765D9E-C1B6-4428-AA1F-BF28866CCA10}" srcOrd="2" destOrd="0" parTransId="{118C53FB-3324-4F33-820B-343B6458DB67}" sibTransId="{12A3E4CC-46DF-4E2D-A15A-0C6A3717D0BA}"/>
    <dgm:cxn modelId="{276F5B68-3886-4203-985A-06488E7688DB}" type="presOf" srcId="{BAB3CE71-A9B6-4EB5-BEA4-4CBF6F831989}" destId="{9A4F7AF7-416D-4B76-985E-4786E7C05880}" srcOrd="0" destOrd="0" presId="urn:microsoft.com/office/officeart/2005/8/layout/vList2"/>
    <dgm:cxn modelId="{22E3AAA5-0533-45BE-90C3-9275A1AC8744}" srcId="{5787A1F0-EA4F-4136-B6D6-92EB6D4110B6}" destId="{BAB3CE71-A9B6-4EB5-BEA4-4CBF6F831989}" srcOrd="0" destOrd="0" parTransId="{C7EAAC25-0CEB-4B3D-ACC0-B43BF59B53B1}" sibTransId="{6E7E9A58-487D-4B6A-9F0E-5A9C19880505}"/>
    <dgm:cxn modelId="{041C0A7F-8D43-4104-AC9B-2F78C387BE25}" type="presOf" srcId="{E09C71A5-E851-44BF-80EF-53356F809537}" destId="{DD3D81C7-D968-4205-B1A7-8EF0969D5DA9}" srcOrd="0" destOrd="0" presId="urn:microsoft.com/office/officeart/2005/8/layout/vList2"/>
    <dgm:cxn modelId="{C87FD7EF-C137-4040-915F-C9C58A9CAD34}" type="presOf" srcId="{5787A1F0-EA4F-4136-B6D6-92EB6D4110B6}" destId="{3B5C55AC-0315-468E-8919-32CD2638A397}" srcOrd="0" destOrd="0" presId="urn:microsoft.com/office/officeart/2005/8/layout/vList2"/>
    <dgm:cxn modelId="{5CAFB08A-D7CF-4C5C-8CC5-BDFA51F8F86E}" srcId="{5787A1F0-EA4F-4136-B6D6-92EB6D4110B6}" destId="{E09C71A5-E851-44BF-80EF-53356F809537}" srcOrd="1" destOrd="0" parTransId="{48DC9F4D-34EE-4D42-ABD5-A33B1D4878D2}" sibTransId="{181B548C-F262-46C1-BB6E-0FF71D87D753}"/>
    <dgm:cxn modelId="{7C7F6FC7-9C0C-4DA4-9F9A-8B7776681ED3}" type="presOf" srcId="{A567FDB1-4B9D-4891-BE2A-5D5C7BB04285}" destId="{BBD7044F-4A52-4459-A599-6662DD2662A1}" srcOrd="0" destOrd="1" presId="urn:microsoft.com/office/officeart/2005/8/layout/vList2"/>
    <dgm:cxn modelId="{3CBDBB88-9061-4BF3-B491-E4AC1A43A8AC}" type="presOf" srcId="{E8B00415-3FA0-4A55-A8DD-6EB1C093BD13}" destId="{8074315B-599F-47D0-A081-E26E7BD4DFA8}" srcOrd="0" destOrd="0" presId="urn:microsoft.com/office/officeart/2005/8/layout/vList2"/>
    <dgm:cxn modelId="{264C6A9B-2237-402A-AFEE-050242A8FB74}" srcId="{E09C71A5-E851-44BF-80EF-53356F809537}" destId="{A567FDB1-4B9D-4891-BE2A-5D5C7BB04285}" srcOrd="1" destOrd="0" parTransId="{40611065-9006-46BB-87F7-72689A0227F0}" sibTransId="{FFA20EB8-08BB-43EE-B80A-F79A5F0BA4A8}"/>
    <dgm:cxn modelId="{14B65D23-B7AD-4221-93D2-E931F2439C2F}" srcId="{E09C71A5-E851-44BF-80EF-53356F809537}" destId="{6D763DCB-0C1B-4CC0-A3D6-B85DA14100E4}" srcOrd="0" destOrd="0" parTransId="{E2569D40-1830-46E7-8568-E3861ABDAD79}" sibTransId="{BFB19508-A500-42B6-AB37-6049780C308C}"/>
    <dgm:cxn modelId="{3045DC40-50C0-4751-BD94-1E5EBB91D5B5}" type="presOf" srcId="{6D763DCB-0C1B-4CC0-A3D6-B85DA14100E4}" destId="{BBD7044F-4A52-4459-A599-6662DD2662A1}" srcOrd="0" destOrd="0" presId="urn:microsoft.com/office/officeart/2005/8/layout/vList2"/>
    <dgm:cxn modelId="{1FEC7B26-64FE-4BFB-A044-57FC7B959775}" type="presParOf" srcId="{3B5C55AC-0315-468E-8919-32CD2638A397}" destId="{9A4F7AF7-416D-4B76-985E-4786E7C05880}" srcOrd="0" destOrd="0" presId="urn:microsoft.com/office/officeart/2005/8/layout/vList2"/>
    <dgm:cxn modelId="{B1A974D3-8469-4D0C-9F24-D299618984D4}" type="presParOf" srcId="{3B5C55AC-0315-468E-8919-32CD2638A397}" destId="{8074315B-599F-47D0-A081-E26E7BD4DFA8}" srcOrd="1" destOrd="0" presId="urn:microsoft.com/office/officeart/2005/8/layout/vList2"/>
    <dgm:cxn modelId="{CDB99092-8683-435E-AA91-0FE64A0D3E07}" type="presParOf" srcId="{3B5C55AC-0315-468E-8919-32CD2638A397}" destId="{DD3D81C7-D968-4205-B1A7-8EF0969D5DA9}" srcOrd="2" destOrd="0" presId="urn:microsoft.com/office/officeart/2005/8/layout/vList2"/>
    <dgm:cxn modelId="{3AB0A092-8566-41F0-84BE-234CD4CFF7D3}" type="presParOf" srcId="{3B5C55AC-0315-468E-8919-32CD2638A397}" destId="{BBD7044F-4A52-4459-A599-6662DD2662A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2344D-D98B-4E8A-B9BB-3769D1E5461D}">
      <dsp:nvSpPr>
        <dsp:cNvPr id="0" name=""/>
        <dsp:cNvSpPr/>
      </dsp:nvSpPr>
      <dsp:spPr>
        <a:xfrm>
          <a:off x="0" y="2172"/>
          <a:ext cx="8229600" cy="21259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800" kern="1200" dirty="0" smtClean="0"/>
            <a:t>Инструментал је падеж који најчешће означава друштво или средство. Добијамо га на питање С КИМ? или ЧИМЕ? Може се употребљавати с </a:t>
          </a:r>
          <a:r>
            <a:rPr lang="sr-Cyrl-CS" sz="2800" kern="1200" dirty="0" smtClean="0"/>
            <a:t>приједлозима </a:t>
          </a:r>
          <a:r>
            <a:rPr lang="sr-Cyrl-CS" sz="2800" kern="1200" dirty="0" smtClean="0"/>
            <a:t>и без њих.</a:t>
          </a:r>
          <a:endParaRPr lang="en-US" sz="2800" kern="1200" dirty="0"/>
        </a:p>
      </dsp:txBody>
      <dsp:txXfrm>
        <a:off x="103778" y="105950"/>
        <a:ext cx="8022044" cy="1918346"/>
      </dsp:txXfrm>
    </dsp:sp>
    <dsp:sp modelId="{BB4F3289-0F78-4909-BDFA-D4EECB14BDA7}">
      <dsp:nvSpPr>
        <dsp:cNvPr id="0" name=""/>
        <dsp:cNvSpPr/>
      </dsp:nvSpPr>
      <dsp:spPr>
        <a:xfrm>
          <a:off x="0" y="2128074"/>
          <a:ext cx="8229600" cy="66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00" kern="1200" dirty="0"/>
        </a:p>
      </dsp:txBody>
      <dsp:txXfrm>
        <a:off x="0" y="2128074"/>
        <a:ext cx="8229600" cy="66643"/>
      </dsp:txXfrm>
    </dsp:sp>
    <dsp:sp modelId="{30199BDC-F7D4-4B75-98CD-67B802BE8930}">
      <dsp:nvSpPr>
        <dsp:cNvPr id="0" name=""/>
        <dsp:cNvSpPr/>
      </dsp:nvSpPr>
      <dsp:spPr>
        <a:xfrm>
          <a:off x="0" y="2194718"/>
          <a:ext cx="8229600" cy="21259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- </a:t>
          </a:r>
          <a:r>
            <a:rPr lang="sr-Cyrl-CS" sz="2400" b="1" kern="1200" dirty="0" smtClean="0"/>
            <a:t>Инструментал без </a:t>
          </a:r>
          <a:r>
            <a:rPr lang="sr-Cyrl-CS" sz="2400" b="1" kern="1200" dirty="0" smtClean="0"/>
            <a:t>приједлога</a:t>
          </a:r>
          <a:endParaRPr lang="sr-Cyrl-CS" sz="2400" b="1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b="1" kern="1200" dirty="0" smtClean="0"/>
            <a:t>а) средство (Сликао је </a:t>
          </a:r>
          <a:r>
            <a:rPr lang="sr-Cyrl-CS" sz="2400" b="1" u="sng" kern="1200" dirty="0" smtClean="0"/>
            <a:t>воденим бојама</a:t>
          </a:r>
          <a:r>
            <a:rPr lang="sr-Cyrl-CS" sz="2400" b="1" kern="1200" dirty="0" smtClean="0"/>
            <a:t>.)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b="1" kern="1200" dirty="0" smtClean="0"/>
            <a:t>б) начин (Потрчао је </a:t>
          </a:r>
          <a:r>
            <a:rPr lang="sr-Cyrl-CS" sz="2400" b="1" u="sng" kern="1200" dirty="0" smtClean="0"/>
            <a:t>брзим корацима</a:t>
          </a:r>
          <a:r>
            <a:rPr lang="sr-Cyrl-CS" sz="2400" b="1" kern="1200" dirty="0" smtClean="0"/>
            <a:t>.)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b="1" kern="1200" dirty="0" smtClean="0"/>
            <a:t>в) </a:t>
          </a:r>
          <a:r>
            <a:rPr lang="sr-Cyrl-CS" sz="2400" b="1" kern="1200" dirty="0" smtClean="0"/>
            <a:t>вријеме </a:t>
          </a:r>
          <a:r>
            <a:rPr lang="sr-Cyrl-CS" sz="2400" b="1" kern="1200" dirty="0" smtClean="0"/>
            <a:t>( </a:t>
          </a:r>
          <a:r>
            <a:rPr lang="sr-Cyrl-CS" sz="2400" b="1" u="sng" kern="1200" dirty="0" smtClean="0"/>
            <a:t>Данима</a:t>
          </a:r>
          <a:r>
            <a:rPr lang="sr-Cyrl-CS" sz="2400" b="1" kern="1200" dirty="0" smtClean="0"/>
            <a:t> нисмо били у биоскопу.)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b="1" kern="1200" dirty="0" smtClean="0"/>
            <a:t>г) мјесто </a:t>
          </a:r>
          <a:r>
            <a:rPr lang="sr-Cyrl-CS" sz="2400" b="1" kern="1200" dirty="0" smtClean="0"/>
            <a:t>( Прошли смо </a:t>
          </a:r>
          <a:r>
            <a:rPr lang="sr-Cyrl-CS" sz="2400" b="1" u="sng" kern="1200" dirty="0" smtClean="0"/>
            <a:t>главним градом</a:t>
          </a:r>
          <a:r>
            <a:rPr lang="sr-Cyrl-CS" sz="2400" b="1" kern="1200" dirty="0" smtClean="0"/>
            <a:t>.)</a:t>
          </a:r>
        </a:p>
      </dsp:txBody>
      <dsp:txXfrm>
        <a:off x="103778" y="2298496"/>
        <a:ext cx="8022044" cy="1918346"/>
      </dsp:txXfrm>
    </dsp:sp>
    <dsp:sp modelId="{11457C59-C6D5-403D-B4F6-185CFA156392}">
      <dsp:nvSpPr>
        <dsp:cNvPr id="0" name=""/>
        <dsp:cNvSpPr/>
      </dsp:nvSpPr>
      <dsp:spPr>
        <a:xfrm>
          <a:off x="0" y="4320620"/>
          <a:ext cx="8229600" cy="66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00" kern="1200" dirty="0"/>
        </a:p>
      </dsp:txBody>
      <dsp:txXfrm>
        <a:off x="0" y="4320620"/>
        <a:ext cx="8229600" cy="666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3873B-8F20-4C34-839A-35C431F4BD07}">
      <dsp:nvSpPr>
        <dsp:cNvPr id="0" name=""/>
        <dsp:cNvSpPr/>
      </dsp:nvSpPr>
      <dsp:spPr>
        <a:xfrm>
          <a:off x="0" y="4801"/>
          <a:ext cx="8229600" cy="21428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Инструментал са </a:t>
          </a:r>
          <a:r>
            <a:rPr lang="sr-Cyrl-CS" sz="2000" kern="1200" dirty="0" smtClean="0"/>
            <a:t>приједлозима</a:t>
          </a:r>
          <a:r>
            <a:rPr lang="sr-Cyrl-CS" sz="2000" kern="1200" dirty="0" smtClean="0"/>
            <a:t>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а) друштво ( </a:t>
          </a:r>
          <a:r>
            <a:rPr lang="sr-Cyrl-CS" sz="2000" u="sng" kern="1200" dirty="0" smtClean="0"/>
            <a:t>Са Маријом</a:t>
          </a:r>
          <a:r>
            <a:rPr lang="sr-Cyrl-CS" sz="2000" kern="1200" dirty="0" smtClean="0"/>
            <a:t> идем у биоскоп.)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б) </a:t>
          </a:r>
          <a:r>
            <a:rPr lang="sr-Cyrl-CS" sz="2000" kern="1200" dirty="0" smtClean="0"/>
            <a:t>мјесто </a:t>
          </a:r>
          <a:r>
            <a:rPr lang="sr-Cyrl-CS" sz="2000" kern="1200" dirty="0" smtClean="0"/>
            <a:t>( Све књиге су </a:t>
          </a:r>
          <a:r>
            <a:rPr lang="sr-Cyrl-CS" sz="2000" u="sng" kern="1200" dirty="0" smtClean="0"/>
            <a:t>под столом</a:t>
          </a:r>
          <a:r>
            <a:rPr lang="sr-Cyrl-CS" sz="2000" kern="1200" dirty="0" smtClean="0"/>
            <a:t>.)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в) начин ( Чекао сам је </a:t>
          </a:r>
          <a:r>
            <a:rPr lang="sr-Cyrl-CS" sz="2000" u="sng" kern="1200" dirty="0" smtClean="0"/>
            <a:t>са нестрпљењем</a:t>
          </a:r>
          <a:r>
            <a:rPr lang="sr-Cyrl-CS" sz="2000" kern="1200" dirty="0" smtClean="0"/>
            <a:t>.)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г) особина ( </a:t>
          </a:r>
          <a:r>
            <a:rPr lang="sr-Cyrl-CS" sz="2000" kern="1200" dirty="0" smtClean="0"/>
            <a:t>Видио </a:t>
          </a:r>
          <a:r>
            <a:rPr lang="sr-Cyrl-CS" sz="2000" kern="1200" dirty="0" smtClean="0"/>
            <a:t>сам </a:t>
          </a:r>
          <a:r>
            <a:rPr lang="sr-Cyrl-CS" sz="2000" kern="1200" dirty="0" smtClean="0"/>
            <a:t>човјека </a:t>
          </a:r>
          <a:r>
            <a:rPr lang="sr-Cyrl-CS" sz="2000" u="sng" kern="1200" dirty="0" smtClean="0"/>
            <a:t>са </a:t>
          </a:r>
          <a:r>
            <a:rPr lang="sr-Cyrl-CS" sz="2000" u="sng" kern="1200" dirty="0" smtClean="0"/>
            <a:t>сиједом </a:t>
          </a:r>
          <a:r>
            <a:rPr lang="sr-Cyrl-CS" sz="2000" u="sng" kern="1200" dirty="0" smtClean="0"/>
            <a:t>брадом</a:t>
          </a:r>
          <a:r>
            <a:rPr lang="sr-Cyrl-CS" sz="2000" kern="1200" dirty="0" smtClean="0"/>
            <a:t>.)</a:t>
          </a:r>
          <a:endParaRPr lang="en-US" sz="2000" kern="1200" dirty="0"/>
        </a:p>
      </dsp:txBody>
      <dsp:txXfrm>
        <a:off x="104604" y="109405"/>
        <a:ext cx="8020392" cy="1933613"/>
      </dsp:txXfrm>
    </dsp:sp>
    <dsp:sp modelId="{3FC514C0-EE49-41BF-B105-ACB5DB945FFE}">
      <dsp:nvSpPr>
        <dsp:cNvPr id="0" name=""/>
        <dsp:cNvSpPr/>
      </dsp:nvSpPr>
      <dsp:spPr>
        <a:xfrm>
          <a:off x="0" y="2147623"/>
          <a:ext cx="8229600" cy="47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00" kern="1200"/>
        </a:p>
      </dsp:txBody>
      <dsp:txXfrm>
        <a:off x="0" y="2147623"/>
        <a:ext cx="8229600" cy="47094"/>
      </dsp:txXfrm>
    </dsp:sp>
    <dsp:sp modelId="{C24C9726-85ED-499E-A058-22474E6B1A2C}">
      <dsp:nvSpPr>
        <dsp:cNvPr id="0" name=""/>
        <dsp:cNvSpPr/>
      </dsp:nvSpPr>
      <dsp:spPr>
        <a:xfrm>
          <a:off x="0" y="2194718"/>
          <a:ext cx="8229600" cy="21428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CS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CS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Служба у реченици: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НЕПРАВИ ОБЈЕКАТ ( Они говоре </a:t>
          </a:r>
          <a:r>
            <a:rPr lang="sr-Cyrl-CS" sz="2000" u="sng" kern="1200" dirty="0" smtClean="0"/>
            <a:t>енглеским језиком</a:t>
          </a:r>
          <a:r>
            <a:rPr lang="sr-Cyrl-CS" sz="2000" kern="1200" dirty="0" smtClean="0"/>
            <a:t>.)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ПРИЛОШКЕ ОДРЕДБЕ ( Радимо </a:t>
          </a:r>
          <a:r>
            <a:rPr lang="sr-Cyrl-CS" sz="2000" u="sng" kern="1200" dirty="0" smtClean="0"/>
            <a:t>понедјељком</a:t>
          </a:r>
          <a:r>
            <a:rPr lang="sr-Cyrl-CS" sz="2000" kern="1200" dirty="0" smtClean="0"/>
            <a:t>.)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У ОКВИРУ ИМЕНИЧКЕ СИНТАГМЕ ИНСТРУМЕНТАЛ ИМА СЛУЖБУ АТРИБУТА ( </a:t>
          </a:r>
          <a:r>
            <a:rPr lang="sr-Cyrl-CS" sz="2000" kern="1200" dirty="0" smtClean="0"/>
            <a:t>дјевојка </a:t>
          </a:r>
          <a:r>
            <a:rPr lang="sr-Cyrl-CS" sz="2000" u="sng" kern="1200" dirty="0" smtClean="0"/>
            <a:t>са плавом косом</a:t>
          </a:r>
          <a:r>
            <a:rPr lang="sr-Cyrl-CS" sz="2000" kern="1200" dirty="0" smtClean="0"/>
            <a:t>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CS" sz="11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CS" sz="11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CS" sz="11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104604" y="2299322"/>
        <a:ext cx="8020392" cy="1933613"/>
      </dsp:txXfrm>
    </dsp:sp>
    <dsp:sp modelId="{36A9E02C-DCF2-4570-A381-7A660F30E1F4}">
      <dsp:nvSpPr>
        <dsp:cNvPr id="0" name=""/>
        <dsp:cNvSpPr/>
      </dsp:nvSpPr>
      <dsp:spPr>
        <a:xfrm>
          <a:off x="0" y="4337540"/>
          <a:ext cx="8229600" cy="47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00" kern="1200"/>
        </a:p>
      </dsp:txBody>
      <dsp:txXfrm>
        <a:off x="0" y="4337540"/>
        <a:ext cx="8229600" cy="470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F7AF7-416D-4B76-985E-4786E7C05880}">
      <dsp:nvSpPr>
        <dsp:cNvPr id="0" name=""/>
        <dsp:cNvSpPr/>
      </dsp:nvSpPr>
      <dsp:spPr>
        <a:xfrm>
          <a:off x="0" y="3486"/>
          <a:ext cx="8229600" cy="16528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Локатив је зависни падеж који најчешће означава </a:t>
          </a:r>
          <a:r>
            <a:rPr lang="sr-Cyrl-CS" sz="2000" kern="1200" dirty="0" smtClean="0"/>
            <a:t>мјесто</a:t>
          </a:r>
          <a:r>
            <a:rPr lang="sr-Cyrl-CS" sz="2000" kern="1200" dirty="0" smtClean="0"/>
            <a:t>. Добијамо га на питање О КОМЕ? или О ЧЕМУ? Употребљава се само са </a:t>
          </a:r>
          <a:r>
            <a:rPr lang="sr-Cyrl-CS" sz="2000" kern="1200" dirty="0" smtClean="0"/>
            <a:t>приједлозима</a:t>
          </a:r>
          <a:r>
            <a:rPr lang="sr-Cyrl-CS" sz="2000" kern="1200" dirty="0" smtClean="0"/>
            <a:t>.</a:t>
          </a:r>
          <a:endParaRPr lang="en-US" sz="2000" kern="1200" dirty="0"/>
        </a:p>
      </dsp:txBody>
      <dsp:txXfrm>
        <a:off x="80685" y="84171"/>
        <a:ext cx="8068230" cy="1491480"/>
      </dsp:txXfrm>
    </dsp:sp>
    <dsp:sp modelId="{8074315B-599F-47D0-A081-E26E7BD4DFA8}">
      <dsp:nvSpPr>
        <dsp:cNvPr id="0" name=""/>
        <dsp:cNvSpPr/>
      </dsp:nvSpPr>
      <dsp:spPr>
        <a:xfrm>
          <a:off x="0" y="1656337"/>
          <a:ext cx="8229600" cy="81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Cyrl-CS" sz="400" kern="1200" dirty="0" smtClean="0">
              <a:solidFill>
                <a:srgbClr val="00B050"/>
              </a:solidFill>
            </a:rPr>
            <a:t> </a:t>
          </a:r>
          <a:endParaRPr lang="en-US" sz="400" kern="1200" dirty="0">
            <a:solidFill>
              <a:srgbClr val="00B050"/>
            </a:solidFill>
          </a:endParaRPr>
        </a:p>
      </dsp:txBody>
      <dsp:txXfrm>
        <a:off x="0" y="1656337"/>
        <a:ext cx="8229600" cy="81265"/>
      </dsp:txXfrm>
    </dsp:sp>
    <dsp:sp modelId="{DD3D81C7-D968-4205-B1A7-8EF0969D5DA9}">
      <dsp:nvSpPr>
        <dsp:cNvPr id="0" name=""/>
        <dsp:cNvSpPr/>
      </dsp:nvSpPr>
      <dsp:spPr>
        <a:xfrm>
          <a:off x="0" y="1737602"/>
          <a:ext cx="8229600" cy="16528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Значења локатива: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а) </a:t>
          </a:r>
          <a:r>
            <a:rPr lang="sr-Cyrl-CS" sz="2000" kern="1200" dirty="0" smtClean="0"/>
            <a:t>мјесто </a:t>
          </a:r>
          <a:r>
            <a:rPr lang="sr-Cyrl-CS" sz="2000" kern="1200" dirty="0" smtClean="0"/>
            <a:t>( Књиге су </a:t>
          </a:r>
          <a:r>
            <a:rPr lang="sr-Cyrl-CS" sz="2000" u="sng" kern="1200" dirty="0" smtClean="0"/>
            <a:t>на столу</a:t>
          </a:r>
          <a:r>
            <a:rPr lang="sr-Cyrl-CS" sz="2000" kern="1200" dirty="0" smtClean="0"/>
            <a:t>.)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б) </a:t>
          </a:r>
          <a:r>
            <a:rPr lang="sr-Cyrl-CS" sz="2000" kern="1200" dirty="0" smtClean="0"/>
            <a:t>вријеме </a:t>
          </a:r>
          <a:r>
            <a:rPr lang="sr-Cyrl-CS" sz="2000" kern="1200" dirty="0" smtClean="0"/>
            <a:t>( Путујемо </a:t>
          </a:r>
          <a:r>
            <a:rPr lang="sr-Cyrl-CS" sz="2000" u="sng" kern="1200" dirty="0" smtClean="0"/>
            <a:t>у августу</a:t>
          </a:r>
          <a:r>
            <a:rPr lang="sr-Cyrl-CS" sz="2000" u="none" kern="1200" dirty="0" smtClean="0"/>
            <a:t> </a:t>
          </a:r>
          <a:r>
            <a:rPr lang="sr-Cyrl-CS" sz="2000" kern="1200" dirty="0" smtClean="0"/>
            <a:t>на море.)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в) начин ( Дубио је </a:t>
          </a:r>
          <a:r>
            <a:rPr lang="sr-Cyrl-CS" sz="2000" u="sng" kern="1200" dirty="0" smtClean="0"/>
            <a:t>на глави</a:t>
          </a:r>
          <a:r>
            <a:rPr lang="sr-Cyrl-CS" sz="2000" kern="1200" dirty="0" smtClean="0"/>
            <a:t>.)</a:t>
          </a:r>
          <a:endParaRPr lang="en-US" sz="2000" kern="1200" dirty="0"/>
        </a:p>
      </dsp:txBody>
      <dsp:txXfrm>
        <a:off x="80685" y="1818287"/>
        <a:ext cx="8068230" cy="1491480"/>
      </dsp:txXfrm>
    </dsp:sp>
    <dsp:sp modelId="{BBD7044F-4A52-4459-A599-6662DD2662A1}">
      <dsp:nvSpPr>
        <dsp:cNvPr id="0" name=""/>
        <dsp:cNvSpPr/>
      </dsp:nvSpPr>
      <dsp:spPr>
        <a:xfrm>
          <a:off x="0" y="3390452"/>
          <a:ext cx="8229600" cy="995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Cyrl-CS" sz="2000" u="sng" kern="1200" dirty="0" smtClean="0">
              <a:solidFill>
                <a:srgbClr val="00B050"/>
              </a:solidFill>
            </a:rPr>
            <a:t>Служба у реченици</a:t>
          </a:r>
          <a:r>
            <a:rPr lang="sr-Cyrl-CS" sz="2000" kern="1200" dirty="0" smtClean="0">
              <a:solidFill>
                <a:srgbClr val="00B050"/>
              </a:solidFill>
            </a:rPr>
            <a:t>:</a:t>
          </a:r>
          <a:endParaRPr lang="en-US" sz="2000" kern="1200" dirty="0">
            <a:solidFill>
              <a:srgbClr val="00B05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Cyrl-CS" sz="2000" kern="1200" dirty="0" smtClean="0">
              <a:solidFill>
                <a:srgbClr val="00B050"/>
              </a:solidFill>
            </a:rPr>
            <a:t>Неправи објекат ( Размишљам о </a:t>
          </a:r>
          <a:r>
            <a:rPr lang="sr-Cyrl-CS" sz="2000" kern="1200" dirty="0" smtClean="0">
              <a:solidFill>
                <a:srgbClr val="00B050"/>
              </a:solidFill>
            </a:rPr>
            <a:t>љ</a:t>
          </a:r>
          <a:r>
            <a:rPr lang="sr-Cyrl-CS" sz="2000" u="sng" kern="1200" dirty="0" smtClean="0">
              <a:solidFill>
                <a:srgbClr val="00B050"/>
              </a:solidFill>
            </a:rPr>
            <a:t>етњем </a:t>
          </a:r>
          <a:r>
            <a:rPr lang="sr-Cyrl-CS" sz="2000" u="sng" kern="1200" dirty="0" smtClean="0">
              <a:solidFill>
                <a:srgbClr val="00B050"/>
              </a:solidFill>
            </a:rPr>
            <a:t>распусту</a:t>
          </a:r>
          <a:r>
            <a:rPr lang="sr-Cyrl-CS" sz="2000" kern="1200" dirty="0" smtClean="0">
              <a:solidFill>
                <a:srgbClr val="00B050"/>
              </a:solidFill>
            </a:rPr>
            <a:t>.)</a:t>
          </a:r>
          <a:endParaRPr lang="en-US" sz="2000" kern="1200" dirty="0">
            <a:solidFill>
              <a:srgbClr val="00B05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Cyrl-CS" sz="2000" kern="1200" dirty="0" smtClean="0">
              <a:solidFill>
                <a:srgbClr val="00B050"/>
              </a:solidFill>
            </a:rPr>
            <a:t>Прилошке одредбе ( Свеске држим </a:t>
          </a:r>
          <a:r>
            <a:rPr lang="sr-Cyrl-CS" sz="2000" u="sng" kern="1200" dirty="0" smtClean="0">
              <a:solidFill>
                <a:srgbClr val="00B050"/>
              </a:solidFill>
            </a:rPr>
            <a:t>у првој фиоци</a:t>
          </a:r>
          <a:r>
            <a:rPr lang="sr-Cyrl-CS" sz="2000" kern="1200" dirty="0" smtClean="0">
              <a:solidFill>
                <a:srgbClr val="00B050"/>
              </a:solidFill>
            </a:rPr>
            <a:t>.) </a:t>
          </a:r>
          <a:endParaRPr lang="en-US" sz="2000" kern="1200" dirty="0">
            <a:solidFill>
              <a:srgbClr val="00B050"/>
            </a:solidFill>
          </a:endParaRPr>
        </a:p>
      </dsp:txBody>
      <dsp:txXfrm>
        <a:off x="0" y="3390452"/>
        <a:ext cx="8229600" cy="995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63D26-43A1-4B70-BC50-D5B2FE3BAAC5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FA9B9-D1EB-4E13-A44D-0843A3A87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5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FA9B9-D1EB-4E13-A44D-0843A3A8753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EC89-7AEA-4833-BBA3-85245182E8F8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4B60-250A-4CF8-936E-184582E31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EC89-7AEA-4833-BBA3-85245182E8F8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4B60-250A-4CF8-936E-184582E31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EC89-7AEA-4833-BBA3-85245182E8F8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4B60-250A-4CF8-936E-184582E31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EC89-7AEA-4833-BBA3-85245182E8F8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4B60-250A-4CF8-936E-184582E31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EC89-7AEA-4833-BBA3-85245182E8F8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4B60-250A-4CF8-936E-184582E31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EC89-7AEA-4833-BBA3-85245182E8F8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4B60-250A-4CF8-936E-184582E31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EC89-7AEA-4833-BBA3-85245182E8F8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4B60-250A-4CF8-936E-184582E31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EC89-7AEA-4833-BBA3-85245182E8F8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4B60-250A-4CF8-936E-184582E31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EC89-7AEA-4833-BBA3-85245182E8F8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4B60-250A-4CF8-936E-184582E31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EC89-7AEA-4833-BBA3-85245182E8F8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4B60-250A-4CF8-936E-184582E31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EC89-7AEA-4833-BBA3-85245182E8F8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5F4B60-250A-4CF8-936E-184582E310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61EC89-7AEA-4833-BBA3-85245182E8F8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5F4B60-250A-4CF8-936E-184582E310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ut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b="1" dirty="0" smtClean="0">
                <a:solidFill>
                  <a:schemeClr val="bg1"/>
                </a:solidFill>
              </a:rPr>
              <a:t>ПАДЕЖИ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r-Cyrl-CS" sz="2400" dirty="0" smtClean="0">
                <a:solidFill>
                  <a:schemeClr val="bg1"/>
                </a:solidFill>
              </a:rPr>
              <a:t>Падежи се </a:t>
            </a:r>
            <a:r>
              <a:rPr lang="sr-Cyrl-CS" sz="2400" dirty="0" smtClean="0">
                <a:solidFill>
                  <a:schemeClr val="bg1"/>
                </a:solidFill>
              </a:rPr>
              <a:t>д</a:t>
            </a:r>
            <a:r>
              <a:rPr lang="sr-Cyrl-RS" sz="2400" dirty="0" smtClean="0">
                <a:solidFill>
                  <a:schemeClr val="bg1"/>
                </a:solidFill>
              </a:rPr>
              <a:t>иј</a:t>
            </a:r>
            <a:r>
              <a:rPr lang="sr-Cyrl-CS" sz="2400" dirty="0" smtClean="0">
                <a:solidFill>
                  <a:schemeClr val="bg1"/>
                </a:solidFill>
              </a:rPr>
              <a:t>еле </a:t>
            </a:r>
            <a:r>
              <a:rPr lang="sr-Cyrl-CS" sz="2400" dirty="0" smtClean="0">
                <a:solidFill>
                  <a:schemeClr val="bg1"/>
                </a:solidFill>
              </a:rPr>
              <a:t>на независне (номинатив и вокатив) и зависне (генитив, датив, акузатив, инструментал и локатив). </a:t>
            </a:r>
            <a:r>
              <a:rPr lang="sr-Cyrl-CS" sz="2400" dirty="0" smtClean="0">
                <a:solidFill>
                  <a:schemeClr val="bg1"/>
                </a:solidFill>
              </a:rPr>
              <a:t>Приједлог </a:t>
            </a:r>
            <a:r>
              <a:rPr lang="sr-Cyrl-CS" sz="2400" dirty="0" smtClean="0">
                <a:solidFill>
                  <a:schemeClr val="bg1"/>
                </a:solidFill>
              </a:rPr>
              <a:t>са именицом или именичком синтагмом у неком зависном падежу чини </a:t>
            </a:r>
            <a:r>
              <a:rPr lang="sr-Cyrl-CS" sz="2400" dirty="0" smtClean="0">
                <a:solidFill>
                  <a:schemeClr val="bg1"/>
                </a:solidFill>
              </a:rPr>
              <a:t>приједлошко-падежну </a:t>
            </a:r>
            <a:r>
              <a:rPr lang="sr-Cyrl-CS" sz="2400" dirty="0" smtClean="0">
                <a:solidFill>
                  <a:schemeClr val="bg1"/>
                </a:solidFill>
              </a:rPr>
              <a:t>конструкцију</a:t>
            </a:r>
            <a:r>
              <a:rPr lang="sr-Cyrl-C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222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0070C0"/>
                </a:solidFill>
              </a:rPr>
              <a:t>ИНСТРУМЕНТАЛ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58622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4132764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00B0F0"/>
                </a:solidFill>
              </a:rPr>
              <a:t>ИНСТРУМЕНТАЛ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774311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896546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rgbClr val="00B050"/>
                </a:solidFill>
              </a:rPr>
              <a:t>ЛОКАТИВ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3713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134234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chemeClr val="accent4">
                    <a:lumMod val="75000"/>
                  </a:schemeClr>
                </a:solidFill>
              </a:rPr>
              <a:t>СУБЈЕКАТ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Cyrl-CS" sz="2000" b="1" dirty="0" smtClean="0"/>
          </a:p>
          <a:p>
            <a:pPr marL="0" indent="0">
              <a:buNone/>
            </a:pPr>
            <a:r>
              <a:rPr lang="sr-Cyrl-CS" sz="2400" b="1" dirty="0" smtClean="0">
                <a:solidFill>
                  <a:srgbClr val="00B050"/>
                </a:solidFill>
              </a:rPr>
              <a:t>Субјектом се исказује вршилац радње или носилац стања која означава предикат. У служби субјекта су именице, именичке </a:t>
            </a:r>
            <a:r>
              <a:rPr lang="sr-Cyrl-CS" sz="2400" b="1" dirty="0" smtClean="0">
                <a:solidFill>
                  <a:srgbClr val="00B050"/>
                </a:solidFill>
              </a:rPr>
              <a:t>замјенице </a:t>
            </a:r>
            <a:r>
              <a:rPr lang="sr-Cyrl-CS" sz="2400" b="1" dirty="0" smtClean="0">
                <a:solidFill>
                  <a:srgbClr val="00B050"/>
                </a:solidFill>
              </a:rPr>
              <a:t>или именичке синтагме у номинативу. Овакав субјекат зове се </a:t>
            </a:r>
            <a:r>
              <a:rPr lang="sr-Cyrl-CS" sz="2400" b="1" dirty="0" smtClean="0">
                <a:solidFill>
                  <a:srgbClr val="7030A0"/>
                </a:solidFill>
              </a:rPr>
              <a:t>ГРАМАТИЧКИ СУБЈЕКАТ</a:t>
            </a:r>
            <a:r>
              <a:rPr lang="sr-Cyrl-CS" sz="2400" b="1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sr-Cyrl-CS" sz="2400" b="1" dirty="0" smtClean="0">
                <a:solidFill>
                  <a:srgbClr val="FF0000"/>
                </a:solidFill>
              </a:rPr>
              <a:t>ЛОГИЧКИ СУБЈЕКАТ </a:t>
            </a:r>
            <a:r>
              <a:rPr lang="sr-Cyrl-CS" sz="2400" b="1" dirty="0" smtClean="0">
                <a:solidFill>
                  <a:srgbClr val="00B0F0"/>
                </a:solidFill>
              </a:rPr>
              <a:t>означава носиоца стања (тада стоји у дативу или акузативу – </a:t>
            </a:r>
            <a:r>
              <a:rPr lang="sr-Cyrl-CS" sz="2400" b="1" u="sng" dirty="0" smtClean="0">
                <a:solidFill>
                  <a:srgbClr val="00B0F0"/>
                </a:solidFill>
              </a:rPr>
              <a:t>Ани</a:t>
            </a:r>
            <a:r>
              <a:rPr lang="sr-Cyrl-CS" sz="2400" b="1" dirty="0" smtClean="0">
                <a:solidFill>
                  <a:srgbClr val="00B0F0"/>
                </a:solidFill>
              </a:rPr>
              <a:t> се спава. </a:t>
            </a:r>
            <a:r>
              <a:rPr lang="sr-Cyrl-CS" sz="2400" b="1" u="sng" dirty="0" smtClean="0">
                <a:solidFill>
                  <a:srgbClr val="00B0F0"/>
                </a:solidFill>
              </a:rPr>
              <a:t>Ану</a:t>
            </a:r>
            <a:r>
              <a:rPr lang="sr-Cyrl-CS" sz="2400" b="1" dirty="0" smtClean="0">
                <a:solidFill>
                  <a:srgbClr val="00B0F0"/>
                </a:solidFill>
              </a:rPr>
              <a:t> је страх.) или појам чије се постојање тврди или негира (тада стоји у генитиву – Није било </a:t>
            </a:r>
            <a:r>
              <a:rPr lang="sr-Cyrl-CS" sz="2400" b="1" u="sng" dirty="0" smtClean="0">
                <a:solidFill>
                  <a:srgbClr val="00B0F0"/>
                </a:solidFill>
              </a:rPr>
              <a:t>никог</a:t>
            </a:r>
            <a:r>
              <a:rPr lang="sr-Cyrl-CS" sz="2400" b="1" dirty="0" smtClean="0">
                <a:solidFill>
                  <a:srgbClr val="00B0F0"/>
                </a:solidFill>
              </a:rPr>
              <a:t> у школи.)</a:t>
            </a:r>
          </a:p>
        </p:txBody>
      </p:sp>
    </p:spTree>
    <p:extLst>
      <p:ext uri="{BB962C8B-B14F-4D97-AF65-F5344CB8AC3E}">
        <p14:creationId xmlns:p14="http://schemas.microsoft.com/office/powerpoint/2010/main" val="139175088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rgbClr val="002060"/>
                </a:solidFill>
              </a:rPr>
              <a:t>ПРАВИ И НЕПРАВИ ОБЈЕКАТ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sr-Cyrl-C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CS" b="1" dirty="0" smtClean="0">
                <a:solidFill>
                  <a:srgbClr val="7030A0"/>
                </a:solidFill>
              </a:rPr>
              <a:t>ПРАВИ ОБЈЕКАТ</a:t>
            </a:r>
          </a:p>
          <a:p>
            <a:pPr marL="0" indent="0">
              <a:buFontTx/>
              <a:buChar char="-"/>
            </a:pPr>
            <a:r>
              <a:rPr lang="sr-Cyrl-CS" b="1" dirty="0" smtClean="0">
                <a:solidFill>
                  <a:srgbClr val="FF0000"/>
                </a:solidFill>
              </a:rPr>
              <a:t>Члан реченице који се јавља као допуна прелазним глаголима. Може стајати у акузативу без </a:t>
            </a:r>
            <a:r>
              <a:rPr lang="sr-Cyrl-CS" b="1" dirty="0" smtClean="0">
                <a:solidFill>
                  <a:srgbClr val="FF0000"/>
                </a:solidFill>
              </a:rPr>
              <a:t>приједлога 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FF0000"/>
                </a:solidFill>
              </a:rPr>
              <a:t>( </a:t>
            </a:r>
            <a:r>
              <a:rPr lang="sr-Cyrl-CS" b="1" dirty="0" smtClean="0">
                <a:solidFill>
                  <a:srgbClr val="FF0000"/>
                </a:solidFill>
              </a:rPr>
              <a:t>Читао сам </a:t>
            </a:r>
            <a:r>
              <a:rPr lang="sr-Cyrl-CS" b="1" u="sng" dirty="0" smtClean="0">
                <a:solidFill>
                  <a:srgbClr val="FF0000"/>
                </a:solidFill>
              </a:rPr>
              <a:t>књигу</a:t>
            </a:r>
            <a:r>
              <a:rPr lang="sr-Cyrl-CS" b="1" dirty="0" smtClean="0">
                <a:solidFill>
                  <a:srgbClr val="FF0000"/>
                </a:solidFill>
              </a:rPr>
              <a:t>.) и </a:t>
            </a:r>
            <a:r>
              <a:rPr lang="sr-Cyrl-CS" b="1" dirty="0" smtClean="0">
                <a:solidFill>
                  <a:srgbClr val="FF0000"/>
                </a:solidFill>
              </a:rPr>
              <a:t>у </a:t>
            </a:r>
            <a:r>
              <a:rPr lang="sr-Cyrl-CS" b="1" dirty="0" smtClean="0">
                <a:solidFill>
                  <a:srgbClr val="FF0000"/>
                </a:solidFill>
              </a:rPr>
              <a:t>дионом </a:t>
            </a:r>
            <a:r>
              <a:rPr lang="sr-Cyrl-CS" b="1" dirty="0" smtClean="0">
                <a:solidFill>
                  <a:srgbClr val="FF0000"/>
                </a:solidFill>
              </a:rPr>
              <a:t>генитиву (Појео сам </a:t>
            </a:r>
            <a:r>
              <a:rPr lang="sr-Cyrl-CS" b="1" u="sng" dirty="0" smtClean="0">
                <a:solidFill>
                  <a:srgbClr val="FF0000"/>
                </a:solidFill>
              </a:rPr>
              <a:t>колача</a:t>
            </a:r>
            <a:r>
              <a:rPr lang="sr-Cyrl-CS" b="1" dirty="0" smtClean="0">
                <a:solidFill>
                  <a:srgbClr val="FF0000"/>
                </a:solidFill>
              </a:rPr>
              <a:t>.) али само уз прелазне глаголе и тада се може </a:t>
            </a:r>
            <a:r>
              <a:rPr lang="sr-Cyrl-CS" b="1" dirty="0" smtClean="0">
                <a:solidFill>
                  <a:srgbClr val="FF0000"/>
                </a:solidFill>
              </a:rPr>
              <a:t>замијенити </a:t>
            </a:r>
            <a:r>
              <a:rPr lang="sr-Cyrl-CS" b="1" dirty="0" smtClean="0">
                <a:solidFill>
                  <a:srgbClr val="FF0000"/>
                </a:solidFill>
              </a:rPr>
              <a:t>акузативом без </a:t>
            </a:r>
            <a:r>
              <a:rPr lang="sr-Cyrl-CS" b="1" dirty="0" smtClean="0">
                <a:solidFill>
                  <a:srgbClr val="FF0000"/>
                </a:solidFill>
              </a:rPr>
              <a:t>приједлога</a:t>
            </a:r>
            <a:r>
              <a:rPr lang="sr-Cyrl-CS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FontTx/>
              <a:buChar char="-"/>
            </a:pPr>
            <a:endParaRPr lang="sr-Cyrl-C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CS" b="1" dirty="0" smtClean="0">
                <a:solidFill>
                  <a:srgbClr val="7030A0"/>
                </a:solidFill>
              </a:rPr>
              <a:t>НЕПРАВИ ОБЈЕКАТ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FF0000"/>
                </a:solidFill>
              </a:rPr>
              <a:t>-Члан реченице који се јавља као допуна непрелазним глаголима. Може стајати у свим зависним падежима осим у акузативу без </a:t>
            </a:r>
            <a:r>
              <a:rPr lang="sr-Cyrl-CS" b="1" dirty="0" smtClean="0">
                <a:solidFill>
                  <a:srgbClr val="FF0000"/>
                </a:solidFill>
              </a:rPr>
              <a:t>приједлога</a:t>
            </a:r>
            <a:r>
              <a:rPr lang="sr-Cyrl-CS" b="1" dirty="0" smtClean="0">
                <a:solidFill>
                  <a:srgbClr val="FF0000"/>
                </a:solidFill>
              </a:rPr>
              <a:t>. (Купила сам </a:t>
            </a:r>
            <a:r>
              <a:rPr lang="sr-Cyrl-CS" b="1" u="sng" dirty="0" smtClean="0">
                <a:solidFill>
                  <a:srgbClr val="FF0000"/>
                </a:solidFill>
              </a:rPr>
              <a:t>мајци</a:t>
            </a:r>
            <a:r>
              <a:rPr lang="sr-Cyrl-CS" b="1" dirty="0" smtClean="0">
                <a:solidFill>
                  <a:srgbClr val="FF0000"/>
                </a:solidFill>
              </a:rPr>
              <a:t> поклон. Послао је </a:t>
            </a:r>
            <a:r>
              <a:rPr lang="sr-Cyrl-CS" b="1" u="sng" dirty="0" smtClean="0">
                <a:solidFill>
                  <a:srgbClr val="FF0000"/>
                </a:solidFill>
              </a:rPr>
              <a:t>родитељима</a:t>
            </a:r>
            <a:r>
              <a:rPr lang="sr-Cyrl-CS" b="1" dirty="0" smtClean="0">
                <a:solidFill>
                  <a:srgbClr val="FF0000"/>
                </a:solidFill>
              </a:rPr>
              <a:t> писмо.)</a:t>
            </a:r>
          </a:p>
          <a:p>
            <a:pPr marL="0" indent="0">
              <a:buNone/>
            </a:pPr>
            <a:endParaRPr lang="sr-Cyrl-CS" b="1" dirty="0" smtClean="0"/>
          </a:p>
          <a:p>
            <a:pPr marL="0" indent="0">
              <a:buNone/>
            </a:pPr>
            <a:endParaRPr lang="sr-Cyrl-CS" b="1" dirty="0" smtClean="0"/>
          </a:p>
          <a:p>
            <a:pPr marL="0" indent="0">
              <a:buNone/>
            </a:pPr>
            <a:endParaRPr lang="x-none" dirty="0" smtClean="0"/>
          </a:p>
        </p:txBody>
      </p:sp>
    </p:spTree>
    <p:extLst>
      <p:ext uri="{BB962C8B-B14F-4D97-AF65-F5344CB8AC3E}">
        <p14:creationId xmlns:p14="http://schemas.microsoft.com/office/powerpoint/2010/main" val="365454570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rgbClr val="92D050"/>
                </a:solidFill>
              </a:rPr>
              <a:t>НОМИНАТИВ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Номинатив је основни облик именице. Добија се на питање КО? или ШТА? Независан је падеж и уз њега не могу да стоје </a:t>
            </a:r>
            <a:r>
              <a:rPr lang="sr-Cyrl-CS" dirty="0" smtClean="0">
                <a:solidFill>
                  <a:srgbClr val="FF0000"/>
                </a:solidFill>
              </a:rPr>
              <a:t>приједлози</a:t>
            </a:r>
            <a:r>
              <a:rPr lang="sr-Cyrl-CS" dirty="0" smtClean="0">
                <a:solidFill>
                  <a:srgbClr val="FF0000"/>
                </a:solidFill>
              </a:rPr>
              <a:t>.</a:t>
            </a:r>
          </a:p>
          <a:p>
            <a:r>
              <a:rPr lang="sr-Cyrl-CS" dirty="0" smtClean="0">
                <a:solidFill>
                  <a:srgbClr val="FF0000"/>
                </a:solidFill>
              </a:rPr>
              <a:t>Служба у реченици  </a:t>
            </a:r>
            <a:r>
              <a:rPr lang="sr-Cyrl-CS" dirty="0" smtClean="0">
                <a:solidFill>
                  <a:srgbClr val="00B0F0"/>
                </a:solidFill>
              </a:rPr>
              <a:t>- СУБЈЕКАТ</a:t>
            </a:r>
            <a:r>
              <a:rPr lang="sr-Cyrl-CS" dirty="0" smtClean="0">
                <a:solidFill>
                  <a:srgbClr val="FF0000"/>
                </a:solidFill>
              </a:rPr>
              <a:t> </a:t>
            </a:r>
            <a:endParaRPr lang="sr-Cyrl-C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CS" dirty="0">
                <a:solidFill>
                  <a:srgbClr val="FF0000"/>
                </a:solidFill>
              </a:rPr>
              <a:t> </a:t>
            </a:r>
            <a:r>
              <a:rPr lang="sr-Cyrl-CS" dirty="0" smtClean="0">
                <a:solidFill>
                  <a:srgbClr val="FF0000"/>
                </a:solidFill>
              </a:rPr>
              <a:t>  </a:t>
            </a:r>
            <a:r>
              <a:rPr lang="sr-Cyrl-CS" dirty="0" smtClean="0">
                <a:solidFill>
                  <a:srgbClr val="FF0000"/>
                </a:solidFill>
              </a:rPr>
              <a:t>( </a:t>
            </a:r>
            <a:r>
              <a:rPr lang="sr-Cyrl-CS" u="sng" dirty="0" smtClean="0">
                <a:solidFill>
                  <a:srgbClr val="FF0000"/>
                </a:solidFill>
              </a:rPr>
              <a:t>Сања</a:t>
            </a:r>
            <a:r>
              <a:rPr lang="sr-Cyrl-CS" dirty="0" smtClean="0">
                <a:solidFill>
                  <a:srgbClr val="FF0000"/>
                </a:solidFill>
              </a:rPr>
              <a:t> игра тенис.) </a:t>
            </a:r>
          </a:p>
          <a:p>
            <a:pPr>
              <a:buNone/>
            </a:pPr>
            <a:r>
              <a:rPr lang="sr-Cyrl-CS" dirty="0" smtClean="0">
                <a:solidFill>
                  <a:srgbClr val="00B0F0"/>
                </a:solidFill>
              </a:rPr>
              <a:t>                                          - </a:t>
            </a:r>
            <a:r>
              <a:rPr lang="sr-Cyrl-CS" sz="2400" dirty="0" smtClean="0">
                <a:solidFill>
                  <a:srgbClr val="00B0F0"/>
                </a:solidFill>
              </a:rPr>
              <a:t>ИМЕНСКИ </a:t>
            </a:r>
            <a:r>
              <a:rPr lang="sr-Cyrl-CS" sz="2400" dirty="0" smtClean="0">
                <a:solidFill>
                  <a:srgbClr val="00B0F0"/>
                </a:solidFill>
              </a:rPr>
              <a:t>ДИО ПРЕДИКАТА        </a:t>
            </a:r>
            <a:r>
              <a:rPr lang="sr-Cyrl-CS" dirty="0" smtClean="0">
                <a:solidFill>
                  <a:srgbClr val="FF0000"/>
                </a:solidFill>
              </a:rPr>
              <a:t>( </a:t>
            </a:r>
            <a:r>
              <a:rPr lang="sr-Cyrl-CS" dirty="0" smtClean="0">
                <a:solidFill>
                  <a:srgbClr val="FF0000"/>
                </a:solidFill>
              </a:rPr>
              <a:t>Сања је </a:t>
            </a:r>
            <a:r>
              <a:rPr lang="sr-Cyrl-CS" u="sng" dirty="0" smtClean="0">
                <a:solidFill>
                  <a:srgbClr val="FF0000"/>
                </a:solidFill>
              </a:rPr>
              <a:t>моја најбоља другарица</a:t>
            </a:r>
            <a:r>
              <a:rPr lang="sr-Cyrl-CS" dirty="0" smtClean="0">
                <a:solidFill>
                  <a:srgbClr val="FF0000"/>
                </a:solidFill>
              </a:rPr>
              <a:t>.)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07159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rgbClr val="92D050"/>
                </a:solidFill>
              </a:rPr>
              <a:t>ВОКАТИВ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Вокатив је независан падеж у којем стоји име онога кога дозивамо или коме се обраћамо. Добијамо га када </a:t>
            </a:r>
            <a:r>
              <a:rPr lang="sr-Cyrl-CS" dirty="0" smtClean="0">
                <a:solidFill>
                  <a:srgbClr val="FF0000"/>
                </a:solidFill>
              </a:rPr>
              <a:t>употријебимо </a:t>
            </a:r>
            <a:r>
              <a:rPr lang="sr-Cyrl-CS" dirty="0" smtClean="0">
                <a:solidFill>
                  <a:srgbClr val="FF0000"/>
                </a:solidFill>
              </a:rPr>
              <a:t>узвик ХЕЈ! У писању се одваја запетама, а пошто је издвојен из реченице, нема посебну службу у њој.</a:t>
            </a:r>
          </a:p>
          <a:p>
            <a:r>
              <a:rPr lang="sr-Cyrl-CS" u="sng" dirty="0" smtClean="0">
                <a:solidFill>
                  <a:srgbClr val="0070C0"/>
                </a:solidFill>
              </a:rPr>
              <a:t>Сања</a:t>
            </a:r>
            <a:r>
              <a:rPr lang="sr-Cyrl-CS" dirty="0" smtClean="0">
                <a:solidFill>
                  <a:srgbClr val="0070C0"/>
                </a:solidFill>
              </a:rPr>
              <a:t>, донеси ми оловку!</a:t>
            </a:r>
          </a:p>
          <a:p>
            <a:r>
              <a:rPr lang="sr-Cyrl-CS" dirty="0" smtClean="0">
                <a:solidFill>
                  <a:srgbClr val="0070C0"/>
                </a:solidFill>
              </a:rPr>
              <a:t>Донеси ми оловку, </a:t>
            </a:r>
            <a:r>
              <a:rPr lang="sr-Cyrl-CS" u="sng" dirty="0" smtClean="0">
                <a:solidFill>
                  <a:srgbClr val="0070C0"/>
                </a:solidFill>
              </a:rPr>
              <a:t>Сања</a:t>
            </a:r>
            <a:r>
              <a:rPr lang="sr-Cyrl-CS" dirty="0" smtClean="0">
                <a:solidFill>
                  <a:srgbClr val="0070C0"/>
                </a:solidFill>
              </a:rPr>
              <a:t>!</a:t>
            </a:r>
          </a:p>
          <a:p>
            <a:r>
              <a:rPr lang="sr-Cyrl-CS" dirty="0" smtClean="0">
                <a:solidFill>
                  <a:srgbClr val="0070C0"/>
                </a:solidFill>
              </a:rPr>
              <a:t>Донеси ми, </a:t>
            </a:r>
            <a:r>
              <a:rPr lang="sr-Cyrl-CS" u="sng" dirty="0" smtClean="0">
                <a:solidFill>
                  <a:srgbClr val="0070C0"/>
                </a:solidFill>
              </a:rPr>
              <a:t>Сања</a:t>
            </a:r>
            <a:r>
              <a:rPr lang="sr-Cyrl-CS" dirty="0" smtClean="0">
                <a:solidFill>
                  <a:srgbClr val="0070C0"/>
                </a:solidFill>
              </a:rPr>
              <a:t>, оловку!</a:t>
            </a:r>
          </a:p>
          <a:p>
            <a:pPr>
              <a:buNone/>
            </a:pPr>
            <a:endParaRPr lang="sr-Cyrl-CS" dirty="0" smtClean="0">
              <a:solidFill>
                <a:srgbClr val="0070C0"/>
              </a:solidFill>
            </a:endParaRPr>
          </a:p>
          <a:p>
            <a:endParaRPr lang="sr-Cyrl-CS" dirty="0" smtClean="0">
              <a:solidFill>
                <a:srgbClr val="0070C0"/>
              </a:solidFill>
            </a:endParaRPr>
          </a:p>
          <a:p>
            <a:endParaRPr lang="sr-Cyrl-C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rgbClr val="7030A0"/>
                </a:solidFill>
              </a:rPr>
              <a:t>ГЕНИТИВ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41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Генитив је зависни падеж који најчешће означава припадност, </a:t>
            </a:r>
            <a:r>
              <a:rPr lang="sr-Cyrl-CS" dirty="0" smtClean="0">
                <a:solidFill>
                  <a:srgbClr val="00B050"/>
                </a:solidFill>
              </a:rPr>
              <a:t>поријекло </a:t>
            </a:r>
            <a:r>
              <a:rPr lang="sr-Cyrl-CS" dirty="0" smtClean="0">
                <a:solidFill>
                  <a:srgbClr val="00B050"/>
                </a:solidFill>
              </a:rPr>
              <a:t>или </a:t>
            </a:r>
            <a:r>
              <a:rPr lang="sr-Cyrl-CS" dirty="0" smtClean="0">
                <a:solidFill>
                  <a:srgbClr val="00B050"/>
                </a:solidFill>
              </a:rPr>
              <a:t>дио </a:t>
            </a:r>
            <a:r>
              <a:rPr lang="sr-Cyrl-CS" dirty="0" smtClean="0">
                <a:solidFill>
                  <a:srgbClr val="00B050"/>
                </a:solidFill>
              </a:rPr>
              <a:t>нечега. Добијамо га на питање КОГА? или ЧЕГА? Употребљава се са </a:t>
            </a:r>
            <a:r>
              <a:rPr lang="sr-Cyrl-CS" dirty="0" smtClean="0">
                <a:solidFill>
                  <a:srgbClr val="00B050"/>
                </a:solidFill>
              </a:rPr>
              <a:t>приједлозима </a:t>
            </a:r>
            <a:r>
              <a:rPr lang="sr-Cyrl-CS" dirty="0" smtClean="0">
                <a:solidFill>
                  <a:srgbClr val="00B050"/>
                </a:solidFill>
              </a:rPr>
              <a:t>и без њих.</a:t>
            </a:r>
          </a:p>
          <a:p>
            <a:pPr marL="0" indent="0">
              <a:buFontTx/>
              <a:buChar char="-"/>
            </a:pPr>
            <a:r>
              <a:rPr lang="sr-Cyrl-CS" dirty="0" smtClean="0">
                <a:solidFill>
                  <a:srgbClr val="FF0000"/>
                </a:solidFill>
              </a:rPr>
              <a:t> ГЕНИТИВ БЕЗ </a:t>
            </a:r>
            <a:r>
              <a:rPr lang="sr-Cyrl-CS" dirty="0" smtClean="0">
                <a:solidFill>
                  <a:srgbClr val="FF0000"/>
                </a:solidFill>
              </a:rPr>
              <a:t>ПРИЈЕДЛОГА</a:t>
            </a:r>
            <a:endParaRPr lang="sr-Cyrl-C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Значења: </a:t>
            </a:r>
            <a:r>
              <a:rPr lang="sr-Cyrl-CS" dirty="0" smtClean="0">
                <a:solidFill>
                  <a:srgbClr val="FF0000"/>
                </a:solidFill>
              </a:rPr>
              <a:t>а) присвојни генитив </a:t>
            </a:r>
            <a:r>
              <a:rPr lang="sr-Cyrl-CS" dirty="0" smtClean="0">
                <a:solidFill>
                  <a:srgbClr val="00B050"/>
                </a:solidFill>
              </a:rPr>
              <a:t>(Ово је кућа </a:t>
            </a:r>
            <a:r>
              <a:rPr lang="sr-Cyrl-CS" u="sng" dirty="0" smtClean="0">
                <a:solidFill>
                  <a:srgbClr val="00B050"/>
                </a:solidFill>
              </a:rPr>
              <a:t>мога деде</a:t>
            </a:r>
            <a:r>
              <a:rPr lang="sr-Cyrl-CS" dirty="0" smtClean="0">
                <a:solidFill>
                  <a:srgbClr val="00B050"/>
                </a:solidFill>
              </a:rPr>
              <a:t>.)</a:t>
            </a:r>
            <a:endParaRPr lang="sr-Cyrl-C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                  </a:t>
            </a:r>
            <a:r>
              <a:rPr lang="sr-Cyrl-CS" dirty="0" smtClean="0">
                <a:solidFill>
                  <a:srgbClr val="FF0000"/>
                </a:solidFill>
              </a:rPr>
              <a:t>б) </a:t>
            </a:r>
            <a:r>
              <a:rPr lang="sr-Cyrl-CS" dirty="0" smtClean="0">
                <a:solidFill>
                  <a:srgbClr val="FF0000"/>
                </a:solidFill>
              </a:rPr>
              <a:t>диони </a:t>
            </a:r>
            <a:r>
              <a:rPr lang="sr-Cyrl-CS" dirty="0" smtClean="0">
                <a:solidFill>
                  <a:srgbClr val="FF0000"/>
                </a:solidFill>
              </a:rPr>
              <a:t>генитив </a:t>
            </a:r>
            <a:r>
              <a:rPr lang="sr-Cyrl-CS" dirty="0" smtClean="0">
                <a:solidFill>
                  <a:srgbClr val="00B050"/>
                </a:solidFill>
              </a:rPr>
              <a:t>(Има много </a:t>
            </a:r>
            <a:r>
              <a:rPr lang="sr-Cyrl-CS" u="sng" dirty="0" smtClean="0">
                <a:solidFill>
                  <a:srgbClr val="00B050"/>
                </a:solidFill>
              </a:rPr>
              <a:t>колача</a:t>
            </a:r>
            <a:r>
              <a:rPr lang="sr-Cyrl-CS" dirty="0" smtClean="0">
                <a:solidFill>
                  <a:srgbClr val="00B050"/>
                </a:solidFill>
              </a:rPr>
              <a:t>.)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                  </a:t>
            </a:r>
            <a:r>
              <a:rPr lang="sr-Cyrl-CS" dirty="0" smtClean="0">
                <a:solidFill>
                  <a:srgbClr val="FF0000"/>
                </a:solidFill>
              </a:rPr>
              <a:t>в) аблативни генитив </a:t>
            </a:r>
            <a:r>
              <a:rPr lang="sr-Cyrl-CS" dirty="0" smtClean="0">
                <a:solidFill>
                  <a:srgbClr val="00B050"/>
                </a:solidFill>
              </a:rPr>
              <a:t>(Коначно сам се ослободио </a:t>
            </a:r>
            <a:r>
              <a:rPr lang="sr-Cyrl-CS" u="sng" dirty="0" smtClean="0">
                <a:solidFill>
                  <a:srgbClr val="00B050"/>
                </a:solidFill>
              </a:rPr>
              <a:t>треме</a:t>
            </a:r>
            <a:r>
              <a:rPr lang="sr-Cyrl-CS" dirty="0" smtClean="0">
                <a:solidFill>
                  <a:srgbClr val="00B050"/>
                </a:solidFill>
              </a:rPr>
              <a:t>.)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                  </a:t>
            </a:r>
            <a:r>
              <a:rPr lang="sr-Cyrl-CS" dirty="0" smtClean="0">
                <a:solidFill>
                  <a:srgbClr val="FF0000"/>
                </a:solidFill>
              </a:rPr>
              <a:t>г) квалитативни генитив </a:t>
            </a:r>
            <a:r>
              <a:rPr lang="sr-Cyrl-CS" dirty="0" smtClean="0">
                <a:solidFill>
                  <a:srgbClr val="00B050"/>
                </a:solidFill>
              </a:rPr>
              <a:t>(Дошла је жена </a:t>
            </a:r>
            <a:r>
              <a:rPr lang="sr-Cyrl-CS" u="sng" dirty="0" smtClean="0">
                <a:solidFill>
                  <a:srgbClr val="00B050"/>
                </a:solidFill>
              </a:rPr>
              <a:t>плаве косе</a:t>
            </a:r>
            <a:r>
              <a:rPr lang="sr-Cyrl-CS" dirty="0" smtClean="0">
                <a:solidFill>
                  <a:srgbClr val="00B050"/>
                </a:solidFill>
              </a:rPr>
              <a:t>.)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                  </a:t>
            </a:r>
            <a:r>
              <a:rPr lang="sr-Cyrl-CS" dirty="0" smtClean="0">
                <a:solidFill>
                  <a:srgbClr val="FF0000"/>
                </a:solidFill>
              </a:rPr>
              <a:t>д) временски генитив </a:t>
            </a:r>
            <a:r>
              <a:rPr lang="sr-Cyrl-CS" dirty="0" smtClean="0">
                <a:solidFill>
                  <a:srgbClr val="00B050"/>
                </a:solidFill>
              </a:rPr>
              <a:t>(То је било </a:t>
            </a:r>
            <a:r>
              <a:rPr lang="sr-Cyrl-CS" u="sng" dirty="0" smtClean="0">
                <a:solidFill>
                  <a:srgbClr val="00B050"/>
                </a:solidFill>
              </a:rPr>
              <a:t>прошлог </a:t>
            </a:r>
            <a:r>
              <a:rPr lang="sr-Cyrl-CS" u="sng" dirty="0" smtClean="0">
                <a:solidFill>
                  <a:srgbClr val="00B050"/>
                </a:solidFill>
              </a:rPr>
              <a:t>мјесеца</a:t>
            </a:r>
            <a:r>
              <a:rPr lang="sr-Cyrl-CS" dirty="0" smtClean="0">
                <a:solidFill>
                  <a:srgbClr val="00B050"/>
                </a:solidFill>
              </a:rPr>
              <a:t>.)</a:t>
            </a:r>
          </a:p>
          <a:p>
            <a:pPr marL="0" indent="0">
              <a:buNone/>
            </a:pPr>
            <a:endParaRPr lang="sr-Cyrl-C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03639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rgbClr val="7030A0"/>
                </a:solidFill>
              </a:rPr>
              <a:t>ГЕНИТИВ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r-Cyrl-CS" dirty="0" smtClean="0"/>
              <a:t> </a:t>
            </a:r>
            <a:r>
              <a:rPr lang="sr-Cyrl-CS" dirty="0" smtClean="0">
                <a:solidFill>
                  <a:srgbClr val="7030A0"/>
                </a:solidFill>
              </a:rPr>
              <a:t>- </a:t>
            </a:r>
            <a:r>
              <a:rPr lang="sr-Cyrl-CS" sz="3100" dirty="0" smtClean="0">
                <a:solidFill>
                  <a:srgbClr val="7030A0"/>
                </a:solidFill>
              </a:rPr>
              <a:t>ГЕНИТИВ СА </a:t>
            </a:r>
            <a:r>
              <a:rPr lang="sr-Cyrl-CS" sz="3100" dirty="0" smtClean="0">
                <a:solidFill>
                  <a:srgbClr val="7030A0"/>
                </a:solidFill>
              </a:rPr>
              <a:t>ПРИЈЕДЛОЗИМА</a:t>
            </a:r>
            <a:endParaRPr lang="sr-Cyrl-CS" sz="31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r-Cyrl-CS" sz="3100" dirty="0" smtClean="0">
                <a:solidFill>
                  <a:srgbClr val="FF0000"/>
                </a:solidFill>
              </a:rPr>
              <a:t>а) </a:t>
            </a:r>
            <a:r>
              <a:rPr lang="sr-Cyrl-CS" sz="3100" dirty="0" smtClean="0">
                <a:solidFill>
                  <a:srgbClr val="FF0000"/>
                </a:solidFill>
              </a:rPr>
              <a:t>мјесно </a:t>
            </a:r>
            <a:r>
              <a:rPr lang="sr-Cyrl-CS" sz="3100" dirty="0" smtClean="0">
                <a:solidFill>
                  <a:srgbClr val="FF0000"/>
                </a:solidFill>
              </a:rPr>
              <a:t>значење </a:t>
            </a:r>
            <a:r>
              <a:rPr lang="sr-Cyrl-CS" sz="3100" dirty="0" smtClean="0">
                <a:solidFill>
                  <a:srgbClr val="00B050"/>
                </a:solidFill>
              </a:rPr>
              <a:t>(Чекам те </a:t>
            </a:r>
            <a:r>
              <a:rPr lang="sr-Cyrl-CS" sz="3100" u="sng" dirty="0" smtClean="0">
                <a:solidFill>
                  <a:srgbClr val="00B050"/>
                </a:solidFill>
              </a:rPr>
              <a:t>испред трафике</a:t>
            </a:r>
            <a:r>
              <a:rPr lang="sr-Cyrl-CS" sz="3100" dirty="0" smtClean="0">
                <a:solidFill>
                  <a:srgbClr val="00B050"/>
                </a:solidFill>
              </a:rPr>
              <a:t>.)</a:t>
            </a:r>
          </a:p>
          <a:p>
            <a:pPr marL="0" indent="0">
              <a:buNone/>
            </a:pPr>
            <a:r>
              <a:rPr lang="sr-Cyrl-CS" sz="3100" dirty="0" smtClean="0">
                <a:solidFill>
                  <a:srgbClr val="FF0000"/>
                </a:solidFill>
              </a:rPr>
              <a:t>б) временско значење </a:t>
            </a:r>
            <a:r>
              <a:rPr lang="sr-Cyrl-CS" sz="3100" dirty="0" smtClean="0">
                <a:solidFill>
                  <a:srgbClr val="00B050"/>
                </a:solidFill>
              </a:rPr>
              <a:t>(</a:t>
            </a:r>
            <a:r>
              <a:rPr lang="sr-Cyrl-CS" sz="3100" u="sng" dirty="0" smtClean="0">
                <a:solidFill>
                  <a:srgbClr val="00B050"/>
                </a:solidFill>
              </a:rPr>
              <a:t>Од </a:t>
            </a:r>
            <a:r>
              <a:rPr lang="sr-Cyrl-CS" sz="3100" u="sng" dirty="0" smtClean="0">
                <a:solidFill>
                  <a:srgbClr val="00B050"/>
                </a:solidFill>
              </a:rPr>
              <a:t>понедјељка</a:t>
            </a:r>
            <a:r>
              <a:rPr lang="sr-Cyrl-CS" sz="3100" dirty="0" smtClean="0">
                <a:solidFill>
                  <a:srgbClr val="00B050"/>
                </a:solidFill>
              </a:rPr>
              <a:t> </a:t>
            </a:r>
            <a:r>
              <a:rPr lang="sr-Cyrl-CS" sz="3100" dirty="0" smtClean="0">
                <a:solidFill>
                  <a:srgbClr val="00B050"/>
                </a:solidFill>
              </a:rPr>
              <a:t>сам уморна.) </a:t>
            </a:r>
          </a:p>
          <a:p>
            <a:pPr marL="0" indent="0">
              <a:buNone/>
            </a:pPr>
            <a:r>
              <a:rPr lang="sr-Cyrl-CS" sz="3100" dirty="0" smtClean="0">
                <a:solidFill>
                  <a:srgbClr val="FF0000"/>
                </a:solidFill>
              </a:rPr>
              <a:t>в) узрочно значење </a:t>
            </a:r>
            <a:r>
              <a:rPr lang="sr-Cyrl-CS" sz="3100" dirty="0" smtClean="0">
                <a:solidFill>
                  <a:srgbClr val="00B050"/>
                </a:solidFill>
              </a:rPr>
              <a:t>(Она је позната </a:t>
            </a:r>
            <a:r>
              <a:rPr lang="sr-Cyrl-CS" sz="3100" u="sng" dirty="0" smtClean="0">
                <a:solidFill>
                  <a:srgbClr val="00B050"/>
                </a:solidFill>
              </a:rPr>
              <a:t>због изузетног гласа</a:t>
            </a:r>
            <a:r>
              <a:rPr lang="sr-Cyrl-CS" sz="3100" dirty="0" smtClean="0">
                <a:solidFill>
                  <a:srgbClr val="00B050"/>
                </a:solidFill>
              </a:rPr>
              <a:t>.)</a:t>
            </a:r>
          </a:p>
          <a:p>
            <a:pPr marL="0" indent="0">
              <a:buNone/>
            </a:pPr>
            <a:r>
              <a:rPr lang="sr-Cyrl-CS" sz="3100" dirty="0" smtClean="0">
                <a:solidFill>
                  <a:srgbClr val="FF0000"/>
                </a:solidFill>
              </a:rPr>
              <a:t>г) начинско значење </a:t>
            </a:r>
            <a:r>
              <a:rPr lang="sr-Cyrl-CS" sz="3100" dirty="0" smtClean="0">
                <a:solidFill>
                  <a:srgbClr val="00B050"/>
                </a:solidFill>
              </a:rPr>
              <a:t>(</a:t>
            </a:r>
            <a:r>
              <a:rPr lang="sr-Cyrl-CS" sz="3100" dirty="0" smtClean="0">
                <a:solidFill>
                  <a:srgbClr val="00B050"/>
                </a:solidFill>
              </a:rPr>
              <a:t>Пјевала </a:t>
            </a:r>
            <a:r>
              <a:rPr lang="sr-Cyrl-CS" sz="3100" dirty="0" smtClean="0">
                <a:solidFill>
                  <a:srgbClr val="00B050"/>
                </a:solidFill>
              </a:rPr>
              <a:t>је </a:t>
            </a:r>
            <a:r>
              <a:rPr lang="sr-Cyrl-CS" sz="3100" u="sng" dirty="0" smtClean="0">
                <a:solidFill>
                  <a:srgbClr val="00B050"/>
                </a:solidFill>
              </a:rPr>
              <a:t>из свег гласа</a:t>
            </a:r>
            <a:r>
              <a:rPr lang="sr-Cyrl-CS" sz="3100" dirty="0" smtClean="0">
                <a:solidFill>
                  <a:srgbClr val="00B050"/>
                </a:solidFill>
              </a:rPr>
              <a:t>.)</a:t>
            </a:r>
          </a:p>
          <a:p>
            <a:pPr marL="0" indent="0">
              <a:buNone/>
            </a:pPr>
            <a:r>
              <a:rPr lang="sr-Cyrl-CS" sz="3100" dirty="0" smtClean="0">
                <a:solidFill>
                  <a:srgbClr val="FF0000"/>
                </a:solidFill>
              </a:rPr>
              <a:t>д) значење циља</a:t>
            </a:r>
            <a:r>
              <a:rPr lang="sr-Cyrl-CS" sz="3100" dirty="0" smtClean="0">
                <a:solidFill>
                  <a:srgbClr val="00B050"/>
                </a:solidFill>
              </a:rPr>
              <a:t> (Нећу то да урадим </a:t>
            </a:r>
            <a:r>
              <a:rPr lang="sr-Cyrl-CS" sz="3100" u="sng" dirty="0" smtClean="0">
                <a:solidFill>
                  <a:srgbClr val="00B050"/>
                </a:solidFill>
              </a:rPr>
              <a:t>из принципа</a:t>
            </a:r>
            <a:r>
              <a:rPr lang="sr-Cyrl-CS" sz="3100" dirty="0" smtClean="0">
                <a:solidFill>
                  <a:srgbClr val="00B050"/>
                </a:solidFill>
              </a:rPr>
              <a:t>.)</a:t>
            </a:r>
          </a:p>
          <a:p>
            <a:pPr marL="0" indent="0">
              <a:buNone/>
            </a:pPr>
            <a:endParaRPr lang="sr-Cyrl-CS" sz="31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r-Cyrl-CS" sz="3100" u="sng" dirty="0" smtClean="0">
                <a:solidFill>
                  <a:srgbClr val="7030A0"/>
                </a:solidFill>
              </a:rPr>
              <a:t>Служба генитива у реченици</a:t>
            </a:r>
            <a:r>
              <a:rPr lang="sr-Cyrl-CS" sz="3100" dirty="0" smtClean="0">
                <a:solidFill>
                  <a:srgbClr val="7030A0"/>
                </a:solidFill>
              </a:rPr>
              <a:t>: </a:t>
            </a:r>
          </a:p>
          <a:p>
            <a:pPr marL="0" indent="0">
              <a:buFontTx/>
              <a:buChar char="-"/>
            </a:pPr>
            <a:r>
              <a:rPr lang="sr-Cyrl-CS" sz="3100" dirty="0" smtClean="0">
                <a:solidFill>
                  <a:srgbClr val="FF0000"/>
                </a:solidFill>
              </a:rPr>
              <a:t> неправи објекат </a:t>
            </a:r>
            <a:r>
              <a:rPr lang="sr-Cyrl-CS" sz="3100" dirty="0" smtClean="0">
                <a:solidFill>
                  <a:srgbClr val="00B050"/>
                </a:solidFill>
              </a:rPr>
              <a:t>(Напили смо се </a:t>
            </a:r>
            <a:r>
              <a:rPr lang="sr-Cyrl-CS" sz="3100" u="sng" dirty="0" smtClean="0">
                <a:solidFill>
                  <a:srgbClr val="00B050"/>
                </a:solidFill>
              </a:rPr>
              <a:t>воде</a:t>
            </a:r>
            <a:r>
              <a:rPr lang="sr-Cyrl-CS" sz="3100" dirty="0" smtClean="0">
                <a:solidFill>
                  <a:srgbClr val="00B050"/>
                </a:solidFill>
              </a:rPr>
              <a:t>.)</a:t>
            </a:r>
          </a:p>
          <a:p>
            <a:pPr marL="0" indent="0">
              <a:buFontTx/>
              <a:buChar char="-"/>
            </a:pPr>
            <a:r>
              <a:rPr lang="sr-Cyrl-CS" sz="3100" dirty="0" smtClean="0">
                <a:solidFill>
                  <a:srgbClr val="FF0000"/>
                </a:solidFill>
              </a:rPr>
              <a:t> прави објекат </a:t>
            </a:r>
            <a:r>
              <a:rPr lang="sr-Cyrl-CS" sz="3100" dirty="0" smtClean="0">
                <a:solidFill>
                  <a:srgbClr val="00B050"/>
                </a:solidFill>
              </a:rPr>
              <a:t>(Пио је </a:t>
            </a:r>
            <a:r>
              <a:rPr lang="sr-Cyrl-CS" sz="3100" u="sng" dirty="0" smtClean="0">
                <a:solidFill>
                  <a:srgbClr val="00B050"/>
                </a:solidFill>
              </a:rPr>
              <a:t>воде</a:t>
            </a:r>
            <a:r>
              <a:rPr lang="sr-Cyrl-CS" sz="3100" dirty="0" smtClean="0">
                <a:solidFill>
                  <a:srgbClr val="00B050"/>
                </a:solidFill>
              </a:rPr>
              <a:t>.)</a:t>
            </a:r>
          </a:p>
          <a:p>
            <a:pPr marL="0" indent="0">
              <a:buFontTx/>
              <a:buChar char="-"/>
            </a:pPr>
            <a:r>
              <a:rPr lang="sr-Cyrl-CS" sz="3100" dirty="0" smtClean="0">
                <a:solidFill>
                  <a:srgbClr val="00B050"/>
                </a:solidFill>
              </a:rPr>
              <a:t> </a:t>
            </a:r>
            <a:r>
              <a:rPr lang="sr-Cyrl-CS" sz="3100" dirty="0" smtClean="0">
                <a:solidFill>
                  <a:srgbClr val="FF0000"/>
                </a:solidFill>
              </a:rPr>
              <a:t>логички субјекат </a:t>
            </a:r>
            <a:r>
              <a:rPr lang="sr-Cyrl-CS" sz="3100" dirty="0" smtClean="0">
                <a:solidFill>
                  <a:srgbClr val="00B050"/>
                </a:solidFill>
              </a:rPr>
              <a:t>(Вечерас нема </a:t>
            </a:r>
            <a:r>
              <a:rPr lang="sr-Cyrl-CS" sz="3100" u="sng" dirty="0" smtClean="0">
                <a:solidFill>
                  <a:srgbClr val="00B050"/>
                </a:solidFill>
              </a:rPr>
              <a:t>Марка</a:t>
            </a:r>
            <a:r>
              <a:rPr lang="sr-Cyrl-CS" sz="3100" dirty="0" smtClean="0">
                <a:solidFill>
                  <a:srgbClr val="00B050"/>
                </a:solidFill>
              </a:rPr>
              <a:t>.)</a:t>
            </a:r>
          </a:p>
          <a:p>
            <a:pPr marL="0" indent="0">
              <a:buFontTx/>
              <a:buChar char="-"/>
            </a:pPr>
            <a:r>
              <a:rPr lang="sr-Cyrl-CS" sz="3100" dirty="0" smtClean="0">
                <a:solidFill>
                  <a:srgbClr val="00B050"/>
                </a:solidFill>
              </a:rPr>
              <a:t> </a:t>
            </a:r>
            <a:r>
              <a:rPr lang="sr-Cyrl-CS" sz="3100" dirty="0" smtClean="0">
                <a:solidFill>
                  <a:srgbClr val="FF0000"/>
                </a:solidFill>
              </a:rPr>
              <a:t>прилошке одредбе </a:t>
            </a:r>
            <a:r>
              <a:rPr lang="sr-Cyrl-CS" sz="3100" dirty="0" smtClean="0">
                <a:solidFill>
                  <a:srgbClr val="00B050"/>
                </a:solidFill>
              </a:rPr>
              <a:t>(Сања </a:t>
            </a:r>
            <a:r>
              <a:rPr lang="sr-Cyrl-CS" sz="3100" dirty="0" smtClean="0">
                <a:solidFill>
                  <a:srgbClr val="00B050"/>
                </a:solidFill>
              </a:rPr>
              <a:t>увијек сједи </a:t>
            </a:r>
            <a:r>
              <a:rPr lang="sr-Cyrl-CS" sz="3100" u="sng" dirty="0" smtClean="0">
                <a:solidFill>
                  <a:srgbClr val="00B050"/>
                </a:solidFill>
              </a:rPr>
              <a:t>поред Јелене</a:t>
            </a:r>
            <a:r>
              <a:rPr lang="sr-Cyrl-CS" sz="3100" dirty="0" smtClean="0">
                <a:solidFill>
                  <a:srgbClr val="00B050"/>
                </a:solidFill>
              </a:rPr>
              <a:t>.) </a:t>
            </a:r>
          </a:p>
          <a:p>
            <a:pPr marL="0" indent="0">
              <a:buFontTx/>
              <a:buChar char="-"/>
            </a:pPr>
            <a:r>
              <a:rPr lang="sr-Cyrl-CS" sz="3100" dirty="0" smtClean="0">
                <a:solidFill>
                  <a:srgbClr val="FF0000"/>
                </a:solidFill>
              </a:rPr>
              <a:t> у оквиру именичке синтагме генитив има службу атрибута </a:t>
            </a:r>
            <a:r>
              <a:rPr lang="sr-Cyrl-CS" sz="3100" dirty="0" smtClean="0">
                <a:solidFill>
                  <a:srgbClr val="00B050"/>
                </a:solidFill>
              </a:rPr>
              <a:t>(</a:t>
            </a:r>
            <a:r>
              <a:rPr lang="sr-Cyrl-CS" sz="3100" dirty="0" smtClean="0">
                <a:solidFill>
                  <a:srgbClr val="00B050"/>
                </a:solidFill>
              </a:rPr>
              <a:t>дјевојка </a:t>
            </a:r>
            <a:r>
              <a:rPr lang="sr-Cyrl-CS" sz="3100" u="sng" dirty="0" smtClean="0">
                <a:solidFill>
                  <a:srgbClr val="00B050"/>
                </a:solidFill>
              </a:rPr>
              <a:t>црне косе</a:t>
            </a:r>
            <a:r>
              <a:rPr lang="sr-Cyrl-CS" sz="3100" dirty="0" smtClean="0">
                <a:solidFill>
                  <a:srgbClr val="00B050"/>
                </a:solidFill>
              </a:rPr>
              <a:t>)</a:t>
            </a:r>
          </a:p>
          <a:p>
            <a:pPr marL="0" indent="0">
              <a:buNone/>
            </a:pPr>
            <a:endParaRPr lang="sr-Cyrl-CS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72086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Датив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CS" dirty="0" smtClean="0">
                <a:solidFill>
                  <a:srgbClr val="002060"/>
                </a:solidFill>
              </a:rPr>
              <a:t> Датив је зависни падеж који најчешће означава </a:t>
            </a:r>
            <a:r>
              <a:rPr lang="sr-Cyrl-CS" dirty="0" smtClean="0">
                <a:solidFill>
                  <a:srgbClr val="002060"/>
                </a:solidFill>
              </a:rPr>
              <a:t>намјену </a:t>
            </a:r>
            <a:r>
              <a:rPr lang="sr-Cyrl-CS" dirty="0" smtClean="0">
                <a:solidFill>
                  <a:srgbClr val="002060"/>
                </a:solidFill>
              </a:rPr>
              <a:t>или </a:t>
            </a:r>
            <a:r>
              <a:rPr lang="sr-Cyrl-CS" dirty="0" smtClean="0">
                <a:solidFill>
                  <a:srgbClr val="002060"/>
                </a:solidFill>
              </a:rPr>
              <a:t>усмјереност</a:t>
            </a:r>
            <a:r>
              <a:rPr lang="sr-Cyrl-CS" dirty="0" smtClean="0">
                <a:solidFill>
                  <a:srgbClr val="002060"/>
                </a:solidFill>
              </a:rPr>
              <a:t>. Добијамо га на питање КОМЕ? или ЧЕМУ? Употребљава се са </a:t>
            </a:r>
            <a:r>
              <a:rPr lang="sr-Cyrl-CS" dirty="0" smtClean="0">
                <a:solidFill>
                  <a:srgbClr val="002060"/>
                </a:solidFill>
              </a:rPr>
              <a:t>приједлозима </a:t>
            </a:r>
            <a:r>
              <a:rPr lang="sr-Cyrl-CS" dirty="0" smtClean="0">
                <a:solidFill>
                  <a:srgbClr val="002060"/>
                </a:solidFill>
              </a:rPr>
              <a:t>и без њих.</a:t>
            </a:r>
          </a:p>
          <a:p>
            <a:pPr>
              <a:buNone/>
            </a:pPr>
            <a:r>
              <a:rPr lang="sr-Cyrl-CS" dirty="0" smtClean="0">
                <a:solidFill>
                  <a:srgbClr val="00B050"/>
                </a:solidFill>
              </a:rPr>
              <a:t>Датив без </a:t>
            </a:r>
            <a:r>
              <a:rPr lang="sr-Cyrl-CS" dirty="0" smtClean="0">
                <a:solidFill>
                  <a:srgbClr val="00B050"/>
                </a:solidFill>
              </a:rPr>
              <a:t>приједлога</a:t>
            </a:r>
            <a:r>
              <a:rPr lang="sr-Cyrl-CS" dirty="0" smtClean="0">
                <a:solidFill>
                  <a:srgbClr val="00B050"/>
                </a:solidFill>
              </a:rPr>
              <a:t>: </a:t>
            </a:r>
          </a:p>
          <a:p>
            <a:pPr>
              <a:buFontTx/>
              <a:buChar char="-"/>
            </a:pPr>
            <a:r>
              <a:rPr lang="sr-Cyrl-CS" dirty="0" smtClean="0">
                <a:solidFill>
                  <a:srgbClr val="7030A0"/>
                </a:solidFill>
              </a:rPr>
              <a:t>Намјена</a:t>
            </a:r>
            <a:r>
              <a:rPr lang="sr-Cyrl-CS" dirty="0" smtClean="0">
                <a:solidFill>
                  <a:srgbClr val="002060"/>
                </a:solidFill>
              </a:rPr>
              <a:t> </a:t>
            </a:r>
            <a:r>
              <a:rPr lang="sr-Cyrl-CS" dirty="0" smtClean="0">
                <a:solidFill>
                  <a:srgbClr val="002060"/>
                </a:solidFill>
              </a:rPr>
              <a:t>( Купила сам </a:t>
            </a:r>
            <a:r>
              <a:rPr lang="sr-Cyrl-CS" u="sng" dirty="0" smtClean="0">
                <a:solidFill>
                  <a:srgbClr val="002060"/>
                </a:solidFill>
              </a:rPr>
              <a:t>мајци</a:t>
            </a:r>
            <a:r>
              <a:rPr lang="sr-Cyrl-CS" dirty="0" smtClean="0">
                <a:solidFill>
                  <a:srgbClr val="002060"/>
                </a:solidFill>
              </a:rPr>
              <a:t> поклон.) </a:t>
            </a:r>
          </a:p>
          <a:p>
            <a:pPr>
              <a:buFontTx/>
              <a:buChar char="-"/>
            </a:pPr>
            <a:r>
              <a:rPr lang="sr-Cyrl-CS" dirty="0" smtClean="0">
                <a:solidFill>
                  <a:srgbClr val="7030A0"/>
                </a:solidFill>
              </a:rPr>
              <a:t>Усмјереност</a:t>
            </a:r>
            <a:r>
              <a:rPr lang="sr-Cyrl-CS" dirty="0" smtClean="0">
                <a:solidFill>
                  <a:srgbClr val="002060"/>
                </a:solidFill>
              </a:rPr>
              <a:t> </a:t>
            </a:r>
            <a:r>
              <a:rPr lang="sr-Cyrl-CS" dirty="0" smtClean="0">
                <a:solidFill>
                  <a:srgbClr val="002060"/>
                </a:solidFill>
              </a:rPr>
              <a:t>( Окренуо </a:t>
            </a:r>
            <a:r>
              <a:rPr lang="sr-Cyrl-CS" u="sng" dirty="0" smtClean="0">
                <a:solidFill>
                  <a:srgbClr val="002060"/>
                </a:solidFill>
              </a:rPr>
              <a:t>нам</a:t>
            </a:r>
            <a:r>
              <a:rPr lang="sr-Cyrl-CS" dirty="0" smtClean="0">
                <a:solidFill>
                  <a:srgbClr val="002060"/>
                </a:solidFill>
              </a:rPr>
              <a:t> се.)</a:t>
            </a:r>
          </a:p>
          <a:p>
            <a:pPr>
              <a:buFontTx/>
              <a:buChar char="-"/>
            </a:pPr>
            <a:r>
              <a:rPr lang="sr-Cyrl-CS" dirty="0" smtClean="0">
                <a:solidFill>
                  <a:srgbClr val="7030A0"/>
                </a:solidFill>
              </a:rPr>
              <a:t>Носилац стања </a:t>
            </a:r>
            <a:r>
              <a:rPr lang="sr-Cyrl-CS" dirty="0" smtClean="0">
                <a:solidFill>
                  <a:srgbClr val="002060"/>
                </a:solidFill>
              </a:rPr>
              <a:t>( </a:t>
            </a:r>
            <a:r>
              <a:rPr lang="sr-Cyrl-CS" u="sng" dirty="0" smtClean="0">
                <a:solidFill>
                  <a:srgbClr val="002060"/>
                </a:solidFill>
              </a:rPr>
              <a:t>Сањиној сестри</a:t>
            </a:r>
            <a:r>
              <a:rPr lang="sr-Cyrl-CS" dirty="0" smtClean="0">
                <a:solidFill>
                  <a:srgbClr val="002060"/>
                </a:solidFill>
              </a:rPr>
              <a:t> се једе. )</a:t>
            </a:r>
          </a:p>
          <a:p>
            <a:pPr>
              <a:buFontTx/>
              <a:buChar char="-"/>
            </a:pPr>
            <a:r>
              <a:rPr lang="sr-Cyrl-CS" dirty="0" smtClean="0">
                <a:solidFill>
                  <a:srgbClr val="7030A0"/>
                </a:solidFill>
              </a:rPr>
              <a:t>Припадност </a:t>
            </a:r>
            <a:r>
              <a:rPr lang="sr-Cyrl-CS" dirty="0" smtClean="0">
                <a:solidFill>
                  <a:srgbClr val="002060"/>
                </a:solidFill>
              </a:rPr>
              <a:t>( </a:t>
            </a:r>
            <a:r>
              <a:rPr lang="sr-Cyrl-CS" dirty="0" smtClean="0">
                <a:solidFill>
                  <a:srgbClr val="002060"/>
                </a:solidFill>
              </a:rPr>
              <a:t>Гдје </a:t>
            </a:r>
            <a:r>
              <a:rPr lang="sr-Cyrl-CS" u="sng" dirty="0" smtClean="0">
                <a:solidFill>
                  <a:srgbClr val="002060"/>
                </a:solidFill>
              </a:rPr>
              <a:t>ми</a:t>
            </a:r>
            <a:r>
              <a:rPr lang="sr-Cyrl-CS" dirty="0" smtClean="0">
                <a:solidFill>
                  <a:srgbClr val="002060"/>
                </a:solidFill>
              </a:rPr>
              <a:t> је торба?)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82203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FF0000"/>
                </a:solidFill>
              </a:rPr>
              <a:t>ДАТИВ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x-none" smtClean="0"/>
          </a:p>
          <a:p>
            <a:pPr>
              <a:buNone/>
            </a:pPr>
            <a:r>
              <a:rPr lang="sr-Cyrl-CS" u="sng" dirty="0" smtClean="0">
                <a:solidFill>
                  <a:srgbClr val="00B050"/>
                </a:solidFill>
              </a:rPr>
              <a:t>Датив са </a:t>
            </a:r>
            <a:r>
              <a:rPr lang="sr-Cyrl-CS" u="sng" dirty="0" smtClean="0">
                <a:solidFill>
                  <a:srgbClr val="00B050"/>
                </a:solidFill>
              </a:rPr>
              <a:t>приједлозима</a:t>
            </a:r>
            <a:endParaRPr lang="sr-Cyrl-CS" u="sng" dirty="0" smtClean="0">
              <a:solidFill>
                <a:srgbClr val="00B050"/>
              </a:solidFill>
            </a:endParaRPr>
          </a:p>
          <a:p>
            <a:r>
              <a:rPr lang="sr-Cyrl-CS" dirty="0" smtClean="0">
                <a:solidFill>
                  <a:srgbClr val="7030A0"/>
                </a:solidFill>
              </a:rPr>
              <a:t>Значење </a:t>
            </a:r>
            <a:r>
              <a:rPr lang="sr-Cyrl-CS" dirty="0" smtClean="0">
                <a:solidFill>
                  <a:srgbClr val="7030A0"/>
                </a:solidFill>
              </a:rPr>
              <a:t>усмјерености </a:t>
            </a:r>
            <a:r>
              <a:rPr lang="sr-Cyrl-CS" dirty="0" smtClean="0">
                <a:solidFill>
                  <a:srgbClr val="002060"/>
                </a:solidFill>
              </a:rPr>
              <a:t>( Кренули смо </a:t>
            </a:r>
            <a:r>
              <a:rPr lang="sr-Cyrl-CS" u="sng" dirty="0" smtClean="0">
                <a:solidFill>
                  <a:srgbClr val="002060"/>
                </a:solidFill>
              </a:rPr>
              <a:t>ка Београду</a:t>
            </a:r>
            <a:r>
              <a:rPr lang="sr-Cyrl-CS" dirty="0" smtClean="0">
                <a:solidFill>
                  <a:srgbClr val="002060"/>
                </a:solidFill>
              </a:rPr>
              <a:t>.)</a:t>
            </a:r>
          </a:p>
          <a:p>
            <a:r>
              <a:rPr lang="sr-Cyrl-CS" dirty="0" smtClean="0">
                <a:solidFill>
                  <a:srgbClr val="7030A0"/>
                </a:solidFill>
              </a:rPr>
              <a:t>Допусно значење </a:t>
            </a:r>
            <a:r>
              <a:rPr lang="sr-Cyrl-CS" dirty="0" smtClean="0">
                <a:solidFill>
                  <a:srgbClr val="002060"/>
                </a:solidFill>
              </a:rPr>
              <a:t>( </a:t>
            </a:r>
            <a:r>
              <a:rPr lang="sr-Cyrl-CS" u="sng" dirty="0" smtClean="0">
                <a:solidFill>
                  <a:srgbClr val="002060"/>
                </a:solidFill>
              </a:rPr>
              <a:t>Упркос беспарици</a:t>
            </a:r>
            <a:r>
              <a:rPr lang="sr-Cyrl-CS" dirty="0" smtClean="0">
                <a:solidFill>
                  <a:srgbClr val="002060"/>
                </a:solidFill>
              </a:rPr>
              <a:t>, отишли смо на море.)</a:t>
            </a:r>
          </a:p>
          <a:p>
            <a:pPr>
              <a:buNone/>
            </a:pPr>
            <a:endParaRPr lang="sr-Cyrl-C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CS" u="sng" dirty="0" smtClean="0">
                <a:solidFill>
                  <a:srgbClr val="00B050"/>
                </a:solidFill>
              </a:rPr>
              <a:t>Служба у реченици</a:t>
            </a:r>
            <a:r>
              <a:rPr lang="sr-Cyrl-CS" dirty="0" smtClean="0">
                <a:solidFill>
                  <a:srgbClr val="00B050"/>
                </a:solidFill>
              </a:rPr>
              <a:t>:</a:t>
            </a:r>
          </a:p>
          <a:p>
            <a:r>
              <a:rPr lang="sr-Cyrl-CS" dirty="0" smtClean="0">
                <a:solidFill>
                  <a:srgbClr val="7030A0"/>
                </a:solidFill>
              </a:rPr>
              <a:t>Неправи објекат </a:t>
            </a:r>
            <a:r>
              <a:rPr lang="sr-Cyrl-CS" dirty="0" smtClean="0">
                <a:solidFill>
                  <a:srgbClr val="002060"/>
                </a:solidFill>
              </a:rPr>
              <a:t>( Сања </a:t>
            </a:r>
            <a:r>
              <a:rPr lang="sr-Cyrl-CS" u="sng" dirty="0" smtClean="0">
                <a:solidFill>
                  <a:srgbClr val="002060"/>
                </a:solidFill>
              </a:rPr>
              <a:t>ми</a:t>
            </a:r>
            <a:r>
              <a:rPr lang="sr-Cyrl-CS" dirty="0" smtClean="0">
                <a:solidFill>
                  <a:srgbClr val="002060"/>
                </a:solidFill>
              </a:rPr>
              <a:t> </a:t>
            </a:r>
            <a:r>
              <a:rPr lang="sr-Cyrl-CS" dirty="0" smtClean="0">
                <a:solidFill>
                  <a:srgbClr val="002060"/>
                </a:solidFill>
              </a:rPr>
              <a:t>увијек </a:t>
            </a:r>
            <a:r>
              <a:rPr lang="sr-Cyrl-CS" dirty="0" smtClean="0">
                <a:solidFill>
                  <a:srgbClr val="002060"/>
                </a:solidFill>
              </a:rPr>
              <a:t>помаже.)</a:t>
            </a:r>
          </a:p>
          <a:p>
            <a:r>
              <a:rPr lang="sr-Cyrl-CS" dirty="0" smtClean="0">
                <a:solidFill>
                  <a:srgbClr val="7030A0"/>
                </a:solidFill>
              </a:rPr>
              <a:t>Логички субјекат </a:t>
            </a:r>
            <a:r>
              <a:rPr lang="sr-Cyrl-CS" dirty="0" smtClean="0">
                <a:solidFill>
                  <a:srgbClr val="002060"/>
                </a:solidFill>
              </a:rPr>
              <a:t>(</a:t>
            </a:r>
            <a:r>
              <a:rPr lang="sr-Cyrl-CS" u="sng" dirty="0" smtClean="0">
                <a:solidFill>
                  <a:srgbClr val="002060"/>
                </a:solidFill>
              </a:rPr>
              <a:t>Сањи</a:t>
            </a:r>
            <a:r>
              <a:rPr lang="sr-Cyrl-CS" dirty="0" smtClean="0">
                <a:solidFill>
                  <a:srgbClr val="002060"/>
                </a:solidFill>
              </a:rPr>
              <a:t> се спава.)</a:t>
            </a:r>
          </a:p>
          <a:p>
            <a:r>
              <a:rPr lang="sr-Cyrl-CS" dirty="0" smtClean="0">
                <a:solidFill>
                  <a:srgbClr val="7030A0"/>
                </a:solidFill>
              </a:rPr>
              <a:t>Прилошка одредба за </a:t>
            </a:r>
            <a:r>
              <a:rPr lang="sr-Cyrl-CS" dirty="0" smtClean="0">
                <a:solidFill>
                  <a:srgbClr val="7030A0"/>
                </a:solidFill>
              </a:rPr>
              <a:t>мјесто </a:t>
            </a:r>
            <a:r>
              <a:rPr lang="sr-Cyrl-CS" dirty="0" smtClean="0">
                <a:solidFill>
                  <a:srgbClr val="002060"/>
                </a:solidFill>
              </a:rPr>
              <a:t>(Кренула је </a:t>
            </a:r>
            <a:r>
              <a:rPr lang="sr-Cyrl-CS" u="sng" dirty="0" smtClean="0">
                <a:solidFill>
                  <a:srgbClr val="002060"/>
                </a:solidFill>
              </a:rPr>
              <a:t>ка школи</a:t>
            </a:r>
            <a:r>
              <a:rPr lang="sr-Cyrl-CS" dirty="0" smtClean="0">
                <a:solidFill>
                  <a:srgbClr val="002060"/>
                </a:solidFill>
              </a:rPr>
              <a:t>.)</a:t>
            </a:r>
          </a:p>
          <a:p>
            <a:endParaRPr lang="sr-Cyrl-CS" dirty="0" smtClean="0">
              <a:solidFill>
                <a:srgbClr val="002060"/>
              </a:solidFill>
            </a:endParaRPr>
          </a:p>
          <a:p>
            <a:endParaRPr lang="sr-Cyrl-C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755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00B050"/>
                </a:solidFill>
              </a:rPr>
              <a:t>АКУЗАТИВ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43250" lvl="6" indent="-514350">
              <a:buNone/>
            </a:pPr>
            <a:endParaRPr lang="x-none" smtClean="0"/>
          </a:p>
          <a:p>
            <a:pPr marL="0" indent="0">
              <a:buNone/>
            </a:pPr>
            <a:r>
              <a:rPr lang="sr-Cyrl-CS" dirty="0" smtClean="0">
                <a:solidFill>
                  <a:srgbClr val="00B0F0"/>
                </a:solidFill>
              </a:rPr>
              <a:t>- Акузатив је зависни падеж који најчешће означава појам који трпи радњу. Добијамо га на питање КОГА? или ШТА? Може се </a:t>
            </a:r>
            <a:r>
              <a:rPr lang="sr-Cyrl-CS" dirty="0" smtClean="0">
                <a:solidFill>
                  <a:srgbClr val="00B0F0"/>
                </a:solidFill>
              </a:rPr>
              <a:t>употријебити </a:t>
            </a:r>
            <a:r>
              <a:rPr lang="sr-Cyrl-CS" dirty="0" smtClean="0">
                <a:solidFill>
                  <a:srgbClr val="00B0F0"/>
                </a:solidFill>
              </a:rPr>
              <a:t>са падежима и без њих.</a:t>
            </a:r>
          </a:p>
          <a:p>
            <a:pPr marL="0" indent="0">
              <a:buNone/>
            </a:pPr>
            <a:r>
              <a:rPr lang="sr-Cyrl-CS" u="sng" dirty="0" smtClean="0">
                <a:solidFill>
                  <a:srgbClr val="C00000"/>
                </a:solidFill>
              </a:rPr>
              <a:t>Акузатив без </a:t>
            </a:r>
            <a:r>
              <a:rPr lang="sr-Cyrl-CS" u="sng" dirty="0" smtClean="0">
                <a:solidFill>
                  <a:srgbClr val="C00000"/>
                </a:solidFill>
              </a:rPr>
              <a:t>приједлога</a:t>
            </a:r>
            <a:r>
              <a:rPr lang="sr-Cyrl-CS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FontTx/>
              <a:buChar char="-"/>
            </a:pPr>
            <a:r>
              <a:rPr lang="sr-Cyrl-CS" dirty="0" smtClean="0">
                <a:solidFill>
                  <a:srgbClr val="00B050"/>
                </a:solidFill>
              </a:rPr>
              <a:t>Трпилац радње </a:t>
            </a:r>
            <a:r>
              <a:rPr lang="sr-Cyrl-CS" dirty="0" smtClean="0">
                <a:solidFill>
                  <a:srgbClr val="00B0F0"/>
                </a:solidFill>
              </a:rPr>
              <a:t>(Читали смо </a:t>
            </a:r>
            <a:r>
              <a:rPr lang="sr-Cyrl-CS" u="sng" dirty="0" smtClean="0">
                <a:solidFill>
                  <a:srgbClr val="00B0F0"/>
                </a:solidFill>
              </a:rPr>
              <a:t>нове књиге</a:t>
            </a:r>
            <a:r>
              <a:rPr lang="sr-Cyrl-CS" dirty="0" smtClean="0">
                <a:solidFill>
                  <a:srgbClr val="00B0F0"/>
                </a:solidFill>
              </a:rPr>
              <a:t>.)</a:t>
            </a:r>
          </a:p>
          <a:p>
            <a:pPr marL="0" indent="0">
              <a:buFontTx/>
              <a:buChar char="-"/>
            </a:pPr>
            <a:r>
              <a:rPr lang="sr-Cyrl-CS" dirty="0" smtClean="0">
                <a:solidFill>
                  <a:srgbClr val="00B050"/>
                </a:solidFill>
              </a:rPr>
              <a:t>Носилац стања </a:t>
            </a:r>
            <a:r>
              <a:rPr lang="sr-Cyrl-CS" dirty="0" smtClean="0">
                <a:solidFill>
                  <a:srgbClr val="00B0F0"/>
                </a:solidFill>
              </a:rPr>
              <a:t>(</a:t>
            </a:r>
            <a:r>
              <a:rPr lang="sr-Cyrl-CS" u="sng" dirty="0" smtClean="0">
                <a:solidFill>
                  <a:srgbClr val="00B0F0"/>
                </a:solidFill>
              </a:rPr>
              <a:t>Мог друга</a:t>
            </a:r>
            <a:r>
              <a:rPr lang="sr-Cyrl-CS" dirty="0" smtClean="0">
                <a:solidFill>
                  <a:srgbClr val="00B0F0"/>
                </a:solidFill>
              </a:rPr>
              <a:t> је страх од висине.)</a:t>
            </a:r>
          </a:p>
          <a:p>
            <a:pPr marL="0" indent="0">
              <a:buFontTx/>
              <a:buChar char="-"/>
            </a:pPr>
            <a:r>
              <a:rPr lang="sr-Cyrl-CS" dirty="0" smtClean="0">
                <a:solidFill>
                  <a:srgbClr val="00B050"/>
                </a:solidFill>
              </a:rPr>
              <a:t>Значење времена </a:t>
            </a:r>
            <a:r>
              <a:rPr lang="sr-Cyrl-CS" dirty="0" smtClean="0">
                <a:solidFill>
                  <a:srgbClr val="00B0F0"/>
                </a:solidFill>
              </a:rPr>
              <a:t>(</a:t>
            </a:r>
            <a:r>
              <a:rPr lang="sr-Cyrl-CS" u="sng" dirty="0" smtClean="0">
                <a:solidFill>
                  <a:srgbClr val="00B0F0"/>
                </a:solidFill>
              </a:rPr>
              <a:t>Једно јутро</a:t>
            </a:r>
            <a:r>
              <a:rPr lang="sr-Cyrl-CS" dirty="0" smtClean="0">
                <a:solidFill>
                  <a:srgbClr val="00B0F0"/>
                </a:solidFill>
              </a:rPr>
              <a:t> сви смо закаснили у школу.)</a:t>
            </a:r>
          </a:p>
        </p:txBody>
      </p:sp>
    </p:spTree>
    <p:extLst>
      <p:ext uri="{BB962C8B-B14F-4D97-AF65-F5344CB8AC3E}">
        <p14:creationId xmlns:p14="http://schemas.microsoft.com/office/powerpoint/2010/main" val="232298971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00B050"/>
                </a:solidFill>
              </a:rPr>
              <a:t>АКУЗАТИВ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CS" u="sng" dirty="0" smtClean="0">
                <a:solidFill>
                  <a:srgbClr val="C00000"/>
                </a:solidFill>
              </a:rPr>
              <a:t>Акузатив са </a:t>
            </a:r>
            <a:r>
              <a:rPr lang="sr-Cyrl-CS" u="sng" dirty="0" smtClean="0">
                <a:solidFill>
                  <a:srgbClr val="C00000"/>
                </a:solidFill>
              </a:rPr>
              <a:t>приједлозима</a:t>
            </a:r>
            <a:r>
              <a:rPr lang="sr-Cyrl-CS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FontTx/>
              <a:buChar char="-"/>
            </a:pPr>
            <a:r>
              <a:rPr lang="sr-Cyrl-CS" dirty="0" smtClean="0">
                <a:solidFill>
                  <a:srgbClr val="00B050"/>
                </a:solidFill>
              </a:rPr>
              <a:t>Значење времена </a:t>
            </a:r>
            <a:r>
              <a:rPr lang="sr-Cyrl-CS" dirty="0" smtClean="0">
                <a:solidFill>
                  <a:srgbClr val="00B0F0"/>
                </a:solidFill>
              </a:rPr>
              <a:t>(</a:t>
            </a:r>
            <a:r>
              <a:rPr lang="sr-Cyrl-CS" u="sng" dirty="0" smtClean="0">
                <a:solidFill>
                  <a:srgbClr val="00B0F0"/>
                </a:solidFill>
              </a:rPr>
              <a:t>У </a:t>
            </a:r>
            <a:r>
              <a:rPr lang="sr-Cyrl-CS" u="sng" dirty="0" smtClean="0">
                <a:solidFill>
                  <a:srgbClr val="00B0F0"/>
                </a:solidFill>
              </a:rPr>
              <a:t>сриједу</a:t>
            </a:r>
            <a:r>
              <a:rPr lang="sr-Cyrl-CS" dirty="0" smtClean="0">
                <a:solidFill>
                  <a:srgbClr val="00B0F0"/>
                </a:solidFill>
              </a:rPr>
              <a:t> </a:t>
            </a:r>
            <a:r>
              <a:rPr lang="sr-Cyrl-CS" dirty="0" smtClean="0">
                <a:solidFill>
                  <a:srgbClr val="00B0F0"/>
                </a:solidFill>
              </a:rPr>
              <a:t>је такмичење.)</a:t>
            </a:r>
          </a:p>
          <a:p>
            <a:pPr marL="0" indent="0">
              <a:buFontTx/>
              <a:buChar char="-"/>
            </a:pPr>
            <a:r>
              <a:rPr lang="sr-Cyrl-CS" dirty="0" smtClean="0">
                <a:solidFill>
                  <a:srgbClr val="00B050"/>
                </a:solidFill>
              </a:rPr>
              <a:t>Значење </a:t>
            </a:r>
            <a:r>
              <a:rPr lang="sr-Cyrl-CS" dirty="0" smtClean="0">
                <a:solidFill>
                  <a:srgbClr val="00B050"/>
                </a:solidFill>
              </a:rPr>
              <a:t>мјеста </a:t>
            </a:r>
            <a:r>
              <a:rPr lang="sr-Cyrl-CS" dirty="0" smtClean="0">
                <a:solidFill>
                  <a:srgbClr val="00B0F0"/>
                </a:solidFill>
              </a:rPr>
              <a:t>(</a:t>
            </a:r>
            <a:r>
              <a:rPr lang="sr-Cyrl-CS" u="sng" dirty="0" smtClean="0">
                <a:solidFill>
                  <a:srgbClr val="00B0F0"/>
                </a:solidFill>
              </a:rPr>
              <a:t>Уз ограду</a:t>
            </a:r>
            <a:r>
              <a:rPr lang="sr-Cyrl-CS" dirty="0" smtClean="0">
                <a:solidFill>
                  <a:srgbClr val="00B0F0"/>
                </a:solidFill>
              </a:rPr>
              <a:t> је израсло дрво.)</a:t>
            </a:r>
          </a:p>
          <a:p>
            <a:pPr marL="0" indent="0">
              <a:buFontTx/>
              <a:buChar char="-"/>
            </a:pPr>
            <a:r>
              <a:rPr lang="sr-Cyrl-CS" dirty="0" smtClean="0">
                <a:solidFill>
                  <a:srgbClr val="00B050"/>
                </a:solidFill>
              </a:rPr>
              <a:t>Значење начина </a:t>
            </a:r>
            <a:r>
              <a:rPr lang="sr-Cyrl-CS" dirty="0" smtClean="0">
                <a:solidFill>
                  <a:srgbClr val="00B0F0"/>
                </a:solidFill>
              </a:rPr>
              <a:t>(</a:t>
            </a:r>
            <a:r>
              <a:rPr lang="sr-Cyrl-CS" dirty="0" smtClean="0">
                <a:solidFill>
                  <a:srgbClr val="00B0F0"/>
                </a:solidFill>
              </a:rPr>
              <a:t>Пјевали </a:t>
            </a:r>
            <a:r>
              <a:rPr lang="sr-Cyrl-CS" dirty="0" smtClean="0">
                <a:solidFill>
                  <a:srgbClr val="00B0F0"/>
                </a:solidFill>
              </a:rPr>
              <a:t>смо </a:t>
            </a:r>
            <a:r>
              <a:rPr lang="sr-Cyrl-CS" u="sng" dirty="0" smtClean="0">
                <a:solidFill>
                  <a:srgbClr val="00B0F0"/>
                </a:solidFill>
              </a:rPr>
              <a:t>у један глас</a:t>
            </a:r>
            <a:r>
              <a:rPr lang="sr-Cyrl-CS" dirty="0" smtClean="0">
                <a:solidFill>
                  <a:srgbClr val="00B0F0"/>
                </a:solidFill>
              </a:rPr>
              <a:t>.)</a:t>
            </a:r>
          </a:p>
          <a:p>
            <a:pPr marL="0" indent="0">
              <a:buFontTx/>
              <a:buChar char="-"/>
            </a:pPr>
            <a:r>
              <a:rPr lang="sr-Cyrl-CS" dirty="0" smtClean="0">
                <a:solidFill>
                  <a:srgbClr val="00B050"/>
                </a:solidFill>
              </a:rPr>
              <a:t>Значење </a:t>
            </a:r>
            <a:r>
              <a:rPr lang="sr-Cyrl-CS" dirty="0" smtClean="0">
                <a:solidFill>
                  <a:srgbClr val="00B050"/>
                </a:solidFill>
              </a:rPr>
              <a:t>намјене </a:t>
            </a:r>
            <a:r>
              <a:rPr lang="sr-Cyrl-CS" dirty="0" smtClean="0">
                <a:solidFill>
                  <a:srgbClr val="00B0F0"/>
                </a:solidFill>
              </a:rPr>
              <a:t>(Ово је </a:t>
            </a:r>
            <a:r>
              <a:rPr lang="sr-Cyrl-CS" dirty="0" smtClean="0">
                <a:solidFill>
                  <a:srgbClr val="00B0F0"/>
                </a:solidFill>
              </a:rPr>
              <a:t>цвијеће </a:t>
            </a:r>
            <a:r>
              <a:rPr lang="sr-Cyrl-CS" u="sng" dirty="0" smtClean="0">
                <a:solidFill>
                  <a:srgbClr val="00B0F0"/>
                </a:solidFill>
              </a:rPr>
              <a:t>за нашу учитељицу</a:t>
            </a:r>
            <a:r>
              <a:rPr lang="sr-Cyrl-CS" dirty="0" smtClean="0">
                <a:solidFill>
                  <a:srgbClr val="00B0F0"/>
                </a:solidFill>
              </a:rPr>
              <a:t>.)</a:t>
            </a:r>
          </a:p>
          <a:p>
            <a:pPr marL="0" indent="0">
              <a:buNone/>
            </a:pPr>
            <a:r>
              <a:rPr lang="sr-Cyrl-CS" u="sng" dirty="0" smtClean="0">
                <a:solidFill>
                  <a:srgbClr val="C00000"/>
                </a:solidFill>
              </a:rPr>
              <a:t>Служба у реченици</a:t>
            </a:r>
            <a:r>
              <a:rPr lang="sr-Cyrl-CS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FontTx/>
              <a:buChar char="-"/>
            </a:pPr>
            <a:r>
              <a:rPr lang="sr-Cyrl-CS" dirty="0" smtClean="0">
                <a:solidFill>
                  <a:srgbClr val="00B050"/>
                </a:solidFill>
              </a:rPr>
              <a:t>Прави објекат </a:t>
            </a:r>
            <a:r>
              <a:rPr lang="sr-Cyrl-CS" dirty="0" smtClean="0">
                <a:solidFill>
                  <a:srgbClr val="00B0F0"/>
                </a:solidFill>
              </a:rPr>
              <a:t>(Чита </a:t>
            </a:r>
            <a:r>
              <a:rPr lang="sr-Cyrl-CS" u="sng" dirty="0" smtClean="0">
                <a:solidFill>
                  <a:srgbClr val="00B0F0"/>
                </a:solidFill>
              </a:rPr>
              <a:t>новине</a:t>
            </a:r>
            <a:r>
              <a:rPr lang="sr-Cyrl-CS" dirty="0" smtClean="0">
                <a:solidFill>
                  <a:srgbClr val="00B0F0"/>
                </a:solidFill>
              </a:rPr>
              <a:t>.)</a:t>
            </a:r>
          </a:p>
          <a:p>
            <a:pPr marL="0" indent="0">
              <a:buFontTx/>
              <a:buChar char="-"/>
            </a:pPr>
            <a:r>
              <a:rPr lang="sr-Cyrl-CS" dirty="0" smtClean="0">
                <a:solidFill>
                  <a:srgbClr val="00B050"/>
                </a:solidFill>
              </a:rPr>
              <a:t>Неправи објекат </a:t>
            </a:r>
            <a:r>
              <a:rPr lang="sr-Cyrl-CS" dirty="0" smtClean="0">
                <a:solidFill>
                  <a:srgbClr val="00B0F0"/>
                </a:solidFill>
              </a:rPr>
              <a:t>(</a:t>
            </a:r>
            <a:r>
              <a:rPr lang="sr-Cyrl-CS" dirty="0" smtClean="0">
                <a:solidFill>
                  <a:srgbClr val="00B0F0"/>
                </a:solidFill>
              </a:rPr>
              <a:t>Огријешио </a:t>
            </a:r>
            <a:r>
              <a:rPr lang="sr-Cyrl-CS" dirty="0" smtClean="0">
                <a:solidFill>
                  <a:srgbClr val="00B0F0"/>
                </a:solidFill>
              </a:rPr>
              <a:t>се </a:t>
            </a:r>
            <a:r>
              <a:rPr lang="sr-Cyrl-CS" u="sng" dirty="0" smtClean="0">
                <a:solidFill>
                  <a:srgbClr val="00B0F0"/>
                </a:solidFill>
              </a:rPr>
              <a:t>о Марију</a:t>
            </a:r>
            <a:r>
              <a:rPr lang="sr-Cyrl-CS" dirty="0" smtClean="0">
                <a:solidFill>
                  <a:srgbClr val="00B0F0"/>
                </a:solidFill>
              </a:rPr>
              <a:t>.)</a:t>
            </a:r>
          </a:p>
          <a:p>
            <a:pPr marL="0" indent="0">
              <a:buFontTx/>
              <a:buChar char="-"/>
            </a:pPr>
            <a:r>
              <a:rPr lang="sr-Cyrl-CS" dirty="0" smtClean="0">
                <a:solidFill>
                  <a:srgbClr val="00B050"/>
                </a:solidFill>
              </a:rPr>
              <a:t>Логички субјекат </a:t>
            </a:r>
            <a:r>
              <a:rPr lang="sr-Cyrl-CS" dirty="0" smtClean="0">
                <a:solidFill>
                  <a:srgbClr val="00B0F0"/>
                </a:solidFill>
              </a:rPr>
              <a:t>(Боли </a:t>
            </a:r>
            <a:r>
              <a:rPr lang="sr-Cyrl-CS" u="sng" dirty="0" smtClean="0">
                <a:solidFill>
                  <a:srgbClr val="00B0F0"/>
                </a:solidFill>
              </a:rPr>
              <a:t>је</a:t>
            </a:r>
            <a:r>
              <a:rPr lang="sr-Cyrl-CS" dirty="0" smtClean="0">
                <a:solidFill>
                  <a:srgbClr val="00B0F0"/>
                </a:solidFill>
              </a:rPr>
              <a:t> нога.) </a:t>
            </a:r>
          </a:p>
          <a:p>
            <a:pPr marL="0" indent="0">
              <a:buFontTx/>
              <a:buChar char="-"/>
            </a:pPr>
            <a:r>
              <a:rPr lang="sr-Cyrl-CS" dirty="0" smtClean="0">
                <a:solidFill>
                  <a:srgbClr val="00B050"/>
                </a:solidFill>
              </a:rPr>
              <a:t>Прилошке одредбе </a:t>
            </a:r>
            <a:r>
              <a:rPr lang="sr-Cyrl-CS" dirty="0" smtClean="0">
                <a:solidFill>
                  <a:srgbClr val="00B0F0"/>
                </a:solidFill>
              </a:rPr>
              <a:t>( Идем </a:t>
            </a:r>
            <a:r>
              <a:rPr lang="sr-Cyrl-CS" u="sng" dirty="0" smtClean="0">
                <a:solidFill>
                  <a:srgbClr val="00B0F0"/>
                </a:solidFill>
              </a:rPr>
              <a:t>у Београд</a:t>
            </a:r>
            <a:r>
              <a:rPr lang="sr-Cyrl-CS" dirty="0" smtClean="0">
                <a:solidFill>
                  <a:srgbClr val="00B0F0"/>
                </a:solidFill>
              </a:rPr>
              <a:t>.)</a:t>
            </a:r>
          </a:p>
          <a:p>
            <a:pPr marL="0" indent="0">
              <a:buFontTx/>
              <a:buChar char="-"/>
            </a:pPr>
            <a:endParaRPr lang="x-none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719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417</TotalTime>
  <Words>1008</Words>
  <Application>Microsoft Office PowerPoint</Application>
  <PresentationFormat>On-screen Show (4:3)</PresentationFormat>
  <Paragraphs>119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ПАДЕЖИ</vt:lpstr>
      <vt:lpstr>НОМИНАТИВ</vt:lpstr>
      <vt:lpstr>ВОКАТИВ </vt:lpstr>
      <vt:lpstr>ГЕНИТИВ</vt:lpstr>
      <vt:lpstr>ГЕНИТИВ</vt:lpstr>
      <vt:lpstr>Датив</vt:lpstr>
      <vt:lpstr>ДАТИВ</vt:lpstr>
      <vt:lpstr>АКУЗАТИВ</vt:lpstr>
      <vt:lpstr>АКУЗАТИВ</vt:lpstr>
      <vt:lpstr>ИНСТРУМЕНТАЛ</vt:lpstr>
      <vt:lpstr>ИНСТРУМЕНТАЛ</vt:lpstr>
      <vt:lpstr>ЛОКАТИВ</vt:lpstr>
      <vt:lpstr>СУБЈЕКАТ</vt:lpstr>
      <vt:lpstr>ПРАВИ И НЕПРАВИ ОБЈЕКАТ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Принципи слагања речи (композиција)</dc:title>
  <dc:creator>Korisnik</dc:creator>
  <cp:lastModifiedBy>Racunar</cp:lastModifiedBy>
  <cp:revision>52</cp:revision>
  <dcterms:created xsi:type="dcterms:W3CDTF">2011-09-19T15:40:37Z</dcterms:created>
  <dcterms:modified xsi:type="dcterms:W3CDTF">2020-03-16T10:21:30Z</dcterms:modified>
</cp:coreProperties>
</file>