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6" r:id="rId4"/>
    <p:sldId id="271" r:id="rId5"/>
    <p:sldId id="267" r:id="rId6"/>
    <p:sldId id="268" r:id="rId7"/>
    <p:sldId id="269" r:id="rId8"/>
    <p:sldId id="270" r:id="rId9"/>
    <p:sldId id="257" r:id="rId10"/>
    <p:sldId id="258" r:id="rId11"/>
    <p:sldId id="25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8986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0779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213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1617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117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843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1603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009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315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1922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6313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2001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616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5541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5634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9628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B823-D016-4E7E-BAC8-2388E3E25D0B}" type="datetimeFigureOut">
              <a:rPr lang="sr-Latn-BA" smtClean="0"/>
              <a:t>9.4.2020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BB0A24-BB61-4584-A8DD-86422882744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7231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2343954" y="360609"/>
            <a:ext cx="8628845" cy="583412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Rectangle 12"/>
          <p:cNvSpPr/>
          <p:nvPr/>
        </p:nvSpPr>
        <p:spPr>
          <a:xfrm>
            <a:off x="3850783" y="1712890"/>
            <a:ext cx="6181859" cy="2955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4288665" y="2215166"/>
            <a:ext cx="5447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i="1" dirty="0" smtClean="0"/>
              <a:t>ПРИЧАЊЕ О СТВАРНОМ </a:t>
            </a:r>
          </a:p>
          <a:p>
            <a:pPr algn="ctr"/>
            <a:r>
              <a:rPr lang="sr-Cyrl-BA" sz="3200" i="1" dirty="0" smtClean="0"/>
              <a:t>ИЛИ </a:t>
            </a:r>
          </a:p>
          <a:p>
            <a:pPr algn="ctr"/>
            <a:r>
              <a:rPr lang="sr-Cyrl-BA" sz="3200" i="1" dirty="0" smtClean="0"/>
              <a:t>ИЗМИШЉЕНОМ ДОГАЂАЈУ</a:t>
            </a:r>
            <a:endParaRPr lang="sr-Latn-BA" sz="3200" i="1" dirty="0"/>
          </a:p>
        </p:txBody>
      </p:sp>
    </p:spTree>
    <p:extLst>
      <p:ext uri="{BB962C8B-B14F-4D97-AF65-F5344CB8AC3E}">
        <p14:creationId xmlns:p14="http://schemas.microsoft.com/office/powerpoint/2010/main" val="348002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631065"/>
            <a:ext cx="9337183" cy="6226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7144" y="1210614"/>
            <a:ext cx="2653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/>
              <a:t>     ПИСАТИ О НЕЧЕМУ ЗНАЧИ РАЗВИЈАТИ  МИСЛИ О ПОСТАВЉЕНОЈ ТЕМИ.</a:t>
            </a:r>
          </a:p>
          <a:p>
            <a:endParaRPr lang="sr-Cyrl-BA" i="1" dirty="0"/>
          </a:p>
          <a:p>
            <a:r>
              <a:rPr lang="sr-Cyrl-BA" i="1" dirty="0" smtClean="0"/>
              <a:t>     ПРЕДМЕТ О КОМЕ ЈЕ РИЈЕЧ ПОТРЕБНО ЈЕ:</a:t>
            </a:r>
          </a:p>
          <a:p>
            <a:endParaRPr lang="sr-Cyrl-BA" i="1" dirty="0"/>
          </a:p>
          <a:p>
            <a:r>
              <a:rPr lang="sr-Cyrl-BA" i="1" dirty="0" smtClean="0"/>
              <a:t>1. ПРИКАЗАТИ</a:t>
            </a:r>
          </a:p>
          <a:p>
            <a:r>
              <a:rPr lang="sr-Cyrl-BA" i="1" dirty="0" smtClean="0"/>
              <a:t>2. ДОКАЗАТИ</a:t>
            </a:r>
          </a:p>
          <a:p>
            <a:r>
              <a:rPr lang="sr-Cyrl-BA" i="1" dirty="0" smtClean="0"/>
              <a:t>3. ОБЈАСНИТИ  </a:t>
            </a:r>
            <a:endParaRPr lang="sr-Latn-B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7774" y="1210614"/>
            <a:ext cx="30780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u="sng" dirty="0" smtClean="0"/>
              <a:t>ТЕХНИКА ИЗРАДЕ ПИСМЕНОГ САСТАВА </a:t>
            </a:r>
            <a:r>
              <a:rPr lang="sr-Cyrl-BA" i="1" dirty="0" smtClean="0"/>
              <a:t>ОБУХВАТА ОДРЕЂЕНЕ ЕТАПЕ:</a:t>
            </a:r>
          </a:p>
          <a:p>
            <a:endParaRPr lang="sr-Cyrl-BA" i="1" dirty="0"/>
          </a:p>
          <a:p>
            <a:r>
              <a:rPr lang="sr-Cyrl-BA" i="1" dirty="0" smtClean="0"/>
              <a:t>1. ОДРЕЂИВАЊЕ ТЕЖИШТА ТЕМЕ</a:t>
            </a:r>
          </a:p>
          <a:p>
            <a:r>
              <a:rPr lang="sr-Cyrl-BA" i="1" dirty="0" smtClean="0"/>
              <a:t>2. ИЗБОР И РАСПОРЕД ГРАЂЕ</a:t>
            </a:r>
          </a:p>
          <a:p>
            <a:r>
              <a:rPr lang="sr-Cyrl-BA" i="1" dirty="0" smtClean="0"/>
              <a:t>3. ГРУПИСАЊЕ ГРАЂЕ ПРЕМА КОМПОЗИЦИОНИМ ДИЈЕЛОВИМА (увод, разрада, закључак)</a:t>
            </a:r>
          </a:p>
          <a:p>
            <a:endParaRPr lang="sr-Latn-BA" i="1" dirty="0"/>
          </a:p>
        </p:txBody>
      </p:sp>
    </p:spTree>
    <p:extLst>
      <p:ext uri="{BB962C8B-B14F-4D97-AF65-F5344CB8AC3E}">
        <p14:creationId xmlns:p14="http://schemas.microsoft.com/office/powerpoint/2010/main" val="372925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412124"/>
            <a:ext cx="9221272" cy="6265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8806" y="1468192"/>
            <a:ext cx="3322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/>
              <a:t>Основни кораци при иради </a:t>
            </a:r>
            <a:r>
              <a:rPr lang="sr-Cyrl-BA" i="1" u="sng" dirty="0" smtClean="0"/>
              <a:t>плана писања</a:t>
            </a:r>
            <a:r>
              <a:rPr lang="sr-Cyrl-BA" i="1" dirty="0" smtClean="0"/>
              <a:t>:</a:t>
            </a:r>
          </a:p>
          <a:p>
            <a:endParaRPr lang="sr-Cyrl-BA" i="1" dirty="0"/>
          </a:p>
          <a:p>
            <a:r>
              <a:rPr lang="sr-Cyrl-BA" i="1" dirty="0" smtClean="0"/>
              <a:t>1. Анализа теме (предмет о коме тема говори; главна идеја писменог рада)</a:t>
            </a:r>
          </a:p>
          <a:p>
            <a:endParaRPr lang="sr-Cyrl-BA" i="1" dirty="0"/>
          </a:p>
          <a:p>
            <a:r>
              <a:rPr lang="sr-Cyrl-BA" i="1" dirty="0" smtClean="0"/>
              <a:t>2. Прикупљање материјала (биљежење размишљања, сазнања, осјећања, сјећања и маштања у вези са темом)</a:t>
            </a:r>
            <a:endParaRPr lang="sr-Latn-BA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00045" y="1596980"/>
            <a:ext cx="34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/>
              <a:t>3. Израда плана (увод, разрада, закључак)</a:t>
            </a:r>
          </a:p>
          <a:p>
            <a:endParaRPr lang="sr-Cyrl-BA" i="1" dirty="0"/>
          </a:p>
          <a:p>
            <a:r>
              <a:rPr lang="sr-Cyrl-BA" i="1" dirty="0" smtClean="0"/>
              <a:t>4. Провјера плана</a:t>
            </a:r>
            <a:endParaRPr lang="sr-Latn-BA" i="1" dirty="0"/>
          </a:p>
        </p:txBody>
      </p:sp>
    </p:spTree>
    <p:extLst>
      <p:ext uri="{BB962C8B-B14F-4D97-AF65-F5344CB8AC3E}">
        <p14:creationId xmlns:p14="http://schemas.microsoft.com/office/powerpoint/2010/main" val="235876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3" y="875762"/>
            <a:ext cx="8448540" cy="5679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0175" y="1468191"/>
            <a:ext cx="2395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i="1" u="sng" dirty="0" smtClean="0"/>
              <a:t>УВОД</a:t>
            </a:r>
          </a:p>
          <a:p>
            <a:pPr algn="ctr"/>
            <a:endParaRPr lang="sr-Cyrl-BA" sz="2400" i="1" u="sng" dirty="0"/>
          </a:p>
          <a:p>
            <a:pPr algn="just"/>
            <a:r>
              <a:rPr lang="sr-Cyrl-BA" i="1" dirty="0" smtClean="0"/>
              <a:t>- Први дио у сваком писменом саставу</a:t>
            </a:r>
          </a:p>
          <a:p>
            <a:pPr algn="just"/>
            <a:r>
              <a:rPr lang="sr-Cyrl-BA" i="1" dirty="0" smtClean="0"/>
              <a:t>- Улога му је да заинтересује читаоца </a:t>
            </a:r>
          </a:p>
          <a:p>
            <a:pPr algn="just"/>
            <a:r>
              <a:rPr lang="sr-Cyrl-BA" i="1" dirty="0" smtClean="0"/>
              <a:t>- Сажет, јасан, прецизан, занимљив</a:t>
            </a:r>
            <a:endParaRPr lang="sr-Cyrl-BA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22772" y="1468192"/>
            <a:ext cx="2801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i="1" u="sng" dirty="0" smtClean="0"/>
              <a:t>РАЗРАДА</a:t>
            </a:r>
          </a:p>
          <a:p>
            <a:pPr algn="just"/>
            <a:endParaRPr lang="sr-Cyrl-BA" i="1" u="sng" dirty="0" smtClean="0"/>
          </a:p>
          <a:p>
            <a:pPr algn="just"/>
            <a:r>
              <a:rPr lang="sr-Cyrl-BA" i="1" dirty="0" smtClean="0"/>
              <a:t>- Средишњи, најдужи и најважнији дио писменог састава</a:t>
            </a:r>
          </a:p>
          <a:p>
            <a:pPr algn="just"/>
            <a:endParaRPr lang="sr-Cyrl-BA" i="1" dirty="0" smtClean="0"/>
          </a:p>
          <a:p>
            <a:pPr algn="just"/>
            <a:r>
              <a:rPr lang="sr-Cyrl-BA" i="1" dirty="0" smtClean="0"/>
              <a:t>- Захтијева потпун и детаљан одговор на тему</a:t>
            </a:r>
            <a:endParaRPr lang="sr-Cyrl-BA" i="1" dirty="0"/>
          </a:p>
          <a:p>
            <a:pPr algn="just"/>
            <a:endParaRPr lang="sr-Cyrl-BA" i="1" dirty="0"/>
          </a:p>
          <a:p>
            <a:pPr algn="just"/>
            <a:r>
              <a:rPr lang="sr-Cyrl-BA" i="1" dirty="0" smtClean="0"/>
              <a:t>- Више пасуса (одјељака)</a:t>
            </a:r>
          </a:p>
        </p:txBody>
      </p:sp>
    </p:spTree>
    <p:extLst>
      <p:ext uri="{BB962C8B-B14F-4D97-AF65-F5344CB8AC3E}">
        <p14:creationId xmlns:p14="http://schemas.microsoft.com/office/powerpoint/2010/main" val="350636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399245"/>
            <a:ext cx="9028090" cy="5756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289" y="1184856"/>
            <a:ext cx="37863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i="1" u="sng" dirty="0" smtClean="0"/>
              <a:t>ЗАКЉУЧАК</a:t>
            </a:r>
          </a:p>
          <a:p>
            <a:pPr algn="ctr"/>
            <a:endParaRPr lang="sr-Cyrl-BA" i="1" u="sng" dirty="0"/>
          </a:p>
          <a:p>
            <a:pPr algn="ctr"/>
            <a:endParaRPr lang="sr-Cyrl-BA" i="1" dirty="0"/>
          </a:p>
          <a:p>
            <a:pPr marL="285750" indent="-285750" algn="just">
              <a:buFontTx/>
              <a:buChar char="-"/>
            </a:pPr>
            <a:r>
              <a:rPr lang="sr-Cyrl-BA" i="1" dirty="0" smtClean="0"/>
              <a:t>Посљедња етапа у сваком писменом саставу</a:t>
            </a:r>
          </a:p>
          <a:p>
            <a:pPr marL="285750" indent="-285750" algn="just">
              <a:buFontTx/>
              <a:buChar char="-"/>
            </a:pPr>
            <a:endParaRPr lang="sr-Cyrl-BA" i="1" dirty="0"/>
          </a:p>
          <a:p>
            <a:pPr marL="285750" indent="-285750" algn="just">
              <a:buFontTx/>
              <a:buChar char="-"/>
            </a:pPr>
            <a:r>
              <a:rPr lang="sr-Cyrl-BA" i="1" dirty="0" smtClean="0"/>
              <a:t>Завршни суд и мишљење о обрађеној теми</a:t>
            </a:r>
          </a:p>
          <a:p>
            <a:pPr marL="285750" indent="-285750" algn="just">
              <a:buFontTx/>
              <a:buChar char="-"/>
            </a:pPr>
            <a:endParaRPr lang="sr-Cyrl-BA" i="1" dirty="0"/>
          </a:p>
          <a:p>
            <a:pPr algn="just"/>
            <a:r>
              <a:rPr lang="sr-Cyrl-BA" i="1" dirty="0" smtClean="0"/>
              <a:t>-  Потребно је да мисли дјелују убједљивије и да оставе посебан утисак на читаоца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6107" y="1352282"/>
            <a:ext cx="2820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ПРАВОПИСНЕ ГРЕШКЕ:</a:t>
            </a:r>
          </a:p>
          <a:p>
            <a:pPr lvl="0"/>
            <a:endParaRPr lang="sr-Cyrl-BA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- ОБРАТИТИ ПАЖЊУ НА ПИСАЊЕ РЕФЛЕКСА СТАРОГ ГЛАСА </a:t>
            </a:r>
            <a:r>
              <a:rPr lang="sr-Cyrl-BA" dirty="0" smtClean="0">
                <a:solidFill>
                  <a:prstClr val="black"/>
                </a:solidFill>
                <a:latin typeface="Calibri" panose="020F0502020204030204"/>
              </a:rPr>
              <a:t>„ЈАТ“  </a:t>
            </a:r>
            <a:r>
              <a:rPr lang="sr-Cyrl-BA" dirty="0">
                <a:solidFill>
                  <a:srgbClr val="FF0000"/>
                </a:solidFill>
                <a:latin typeface="Calibri" panose="020F0502020204030204"/>
              </a:rPr>
              <a:t>-ИЈЕ- </a:t>
            </a:r>
            <a:r>
              <a:rPr lang="sr-Cyrl-BA" dirty="0" smtClean="0">
                <a:solidFill>
                  <a:srgbClr val="FF0000"/>
                </a:solidFill>
                <a:latin typeface="Calibri" panose="020F0502020204030204"/>
              </a:rPr>
              <a:t>ЈЕ- </a:t>
            </a:r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(УВ</a:t>
            </a:r>
            <a:r>
              <a:rPr lang="sr-Cyrl-BA" dirty="0">
                <a:solidFill>
                  <a:srgbClr val="FF0000"/>
                </a:solidFill>
                <a:latin typeface="Calibri" panose="020F0502020204030204"/>
              </a:rPr>
              <a:t>ИЈЕ</a:t>
            </a:r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К, СВ</a:t>
            </a:r>
            <a:r>
              <a:rPr lang="sr-Cyrl-BA" dirty="0">
                <a:solidFill>
                  <a:srgbClr val="FF0000"/>
                </a:solidFill>
                <a:latin typeface="Calibri" panose="020F0502020204030204"/>
              </a:rPr>
              <a:t>ЈЕ</a:t>
            </a:r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ТЛОСТ, ЦВ</a:t>
            </a:r>
            <a:r>
              <a:rPr lang="sr-Cyrl-BA" dirty="0">
                <a:solidFill>
                  <a:srgbClr val="FF0000"/>
                </a:solidFill>
                <a:latin typeface="Calibri" panose="020F0502020204030204"/>
              </a:rPr>
              <a:t>ИЈЕ</a:t>
            </a:r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ЋЕ, ЦВ</a:t>
            </a:r>
            <a:r>
              <a:rPr lang="sr-Cyrl-BA" dirty="0">
                <a:solidFill>
                  <a:srgbClr val="FF0000"/>
                </a:solidFill>
                <a:latin typeface="Calibri" panose="020F0502020204030204"/>
              </a:rPr>
              <a:t>ЈЕ</a:t>
            </a:r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ТАТИ)</a:t>
            </a:r>
          </a:p>
          <a:p>
            <a:pPr lvl="0"/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- ПИСАЊЕ РИЈЕЧЦЕ </a:t>
            </a:r>
            <a:r>
              <a:rPr lang="sr-Cyrl-BA" dirty="0">
                <a:solidFill>
                  <a:srgbClr val="FF0000"/>
                </a:solidFill>
                <a:latin typeface="Calibri" panose="020F0502020204030204"/>
              </a:rPr>
              <a:t>НЕ </a:t>
            </a:r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(НЕ ЗНАМ, НЕМОГУЋНОСТ, НЕОБИЧНО)</a:t>
            </a:r>
          </a:p>
          <a:p>
            <a:pPr lvl="0"/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- ПИСАЊЕ ГЛАСА </a:t>
            </a:r>
            <a:r>
              <a:rPr lang="sr-Cyrl-BA" dirty="0">
                <a:solidFill>
                  <a:srgbClr val="FF0000"/>
                </a:solidFill>
                <a:latin typeface="Calibri" panose="020F0502020204030204"/>
              </a:rPr>
              <a:t>Ј</a:t>
            </a:r>
            <a:r>
              <a:rPr lang="sr-Cyrl-BA" dirty="0">
                <a:solidFill>
                  <a:prstClr val="black"/>
                </a:solidFill>
                <a:latin typeface="Calibri" panose="020F0502020204030204"/>
              </a:rPr>
              <a:t> (БИО, ПРАВИО, КОЈИ, СВОЈИМА</a:t>
            </a:r>
            <a:r>
              <a:rPr lang="sr-Cyrl-BA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sr-Cyrl-B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8564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953037"/>
            <a:ext cx="8731875" cy="5383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1843" y="1107582"/>
            <a:ext cx="2550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BA" i="1" dirty="0">
                <a:solidFill>
                  <a:prstClr val="black"/>
                </a:solidFill>
                <a:latin typeface="Arial Narrow" panose="020B0606020202030204" pitchFamily="34" charset="0"/>
              </a:rPr>
              <a:t>СТИЛСКЕ ГРЕШКЕ:</a:t>
            </a:r>
          </a:p>
          <a:p>
            <a:pPr lvl="0"/>
            <a:endParaRPr lang="sr-Cyrl-BA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sr-Cyrl-BA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ПОНАВЉАЊА</a:t>
            </a:r>
            <a:r>
              <a:rPr lang="sr-Cyrl-BA" i="1" dirty="0">
                <a:solidFill>
                  <a:prstClr val="black"/>
                </a:solidFill>
                <a:latin typeface="Arial Narrow" panose="020B0606020202030204" pitchFamily="34" charset="0"/>
              </a:rPr>
              <a:t>, ЗАПОЧИЊАЊЕ НИЗА РЕЧЕНИЦА НА ИСТИ НАЧИН</a:t>
            </a:r>
          </a:p>
          <a:p>
            <a:pPr lvl="0"/>
            <a:r>
              <a:rPr lang="sr-Cyrl-BA" i="1" dirty="0">
                <a:solidFill>
                  <a:prstClr val="black"/>
                </a:solidFill>
                <a:latin typeface="Arial Narrow" panose="020B0606020202030204" pitchFamily="34" charset="0"/>
              </a:rPr>
              <a:t>- РЕД РИЈЕЧИ УНУТАР РЕЧЕНИЦЕ</a:t>
            </a:r>
          </a:p>
          <a:p>
            <a:pPr lvl="0"/>
            <a:r>
              <a:rPr lang="sr-Cyrl-BA" i="1" dirty="0">
                <a:solidFill>
                  <a:prstClr val="black"/>
                </a:solidFill>
                <a:latin typeface="Arial Narrow" panose="020B0606020202030204" pitchFamily="34" charset="0"/>
              </a:rPr>
              <a:t>- ИЗБОР РИЈЕЧИ И ИЗРАЗА (ПОТРЕБНО ЈЕ ОБОГАТИТИ РАД УПОТРЕБОМ СТИЛСКИХ СРЕДСТАВА – ЕПИТЕТА, ПОРЕЂЕЊА...)  </a:t>
            </a:r>
            <a:endParaRPr lang="sr-Latn-BA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7167" y="1338415"/>
            <a:ext cx="31682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u="sng" dirty="0" smtClean="0">
                <a:latin typeface="Arial Narrow" panose="020B0606020202030204" pitchFamily="34" charset="0"/>
              </a:rPr>
              <a:t>ДОМАЋИ РАД</a:t>
            </a:r>
          </a:p>
          <a:p>
            <a:pPr algn="ctr"/>
            <a:endParaRPr lang="sr-Cyrl-BA" i="1" u="sng" dirty="0">
              <a:latin typeface="Arial Narrow" panose="020B0606020202030204" pitchFamily="34" charset="0"/>
            </a:endParaRPr>
          </a:p>
          <a:p>
            <a:pPr algn="just"/>
            <a:endParaRPr lang="sr-Cyrl-BA" i="1" u="sng" dirty="0" smtClean="0">
              <a:latin typeface="Arial Narrow" panose="020B0606020202030204" pitchFamily="34" charset="0"/>
            </a:endParaRPr>
          </a:p>
          <a:p>
            <a:pPr algn="just"/>
            <a:r>
              <a:rPr lang="sr-Cyrl-BA" dirty="0" smtClean="0">
                <a:latin typeface="Arial Narrow" panose="020B0606020202030204" pitchFamily="34" charset="0"/>
              </a:rPr>
              <a:t>Писмени рад на једну од предложених тема:</a:t>
            </a: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sr-Cyrl-BA" i="1" dirty="0" smtClean="0">
                <a:latin typeface="Arial Narrow" panose="020B0606020202030204" pitchFamily="34" charset="0"/>
              </a:rPr>
              <a:t>Желим нешто да ти испричам...</a:t>
            </a: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2. Прича старе фотографије</a:t>
            </a:r>
            <a:endParaRPr lang="sr-Cyrl-BA" i="1" u="sng" dirty="0" smtClean="0">
              <a:latin typeface="Arial Narrow" panose="020B0606020202030204" pitchFamily="34" charset="0"/>
            </a:endParaRPr>
          </a:p>
          <a:p>
            <a:pPr algn="ctr"/>
            <a:endParaRPr lang="sr-Latn-BA" i="1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8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944"/>
            <a:ext cx="5653825" cy="410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1859" y="347730"/>
            <a:ext cx="574397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«На хиљаду разних језика, у најразноличнијим условима живота, из века у век, од древних патријархалних причања у колибама, поред ватре, па све до дела модерних приповедача која излазе у овом тренутку из издавачких кућа у великим светским центрима, испреда се прича о судбини човековој, коју без краја и прекида причају људи људима. Начин и облици тога причања мењају се са временом и приликама, али потреба за причом и причањем остаје, а прича тече и даље и причању краја нема. Тако нам понекад изгледа да човечанство од првог блеска свести, кроз векове прича само себи, у милион варијаната, упоредо са дахом својих плућа и ритмом свога била, стално исту причу...Или можда приповедач својим делом треба да помогне човеку да се нађе и снађе? ...Или то приповедач можда прича сам себи своју причу, као дете које пева у мраку да би заварало свој страх?»</a:t>
            </a:r>
          </a:p>
          <a:p>
            <a:endParaRPr lang="ru-RU" sz="1600" b="1" i="1" dirty="0"/>
          </a:p>
          <a:p>
            <a:r>
              <a:rPr lang="ru-RU" sz="1600" b="1" dirty="0" smtClean="0"/>
              <a:t>Иво Андрић: «О причи и причању», Бесједа поводом додјеле Нобелове награде за књижевност 1961. године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9943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82" y="0"/>
            <a:ext cx="92414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1989" y="1720840"/>
            <a:ext cx="32841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ЧОВЈЕК ИЗРАЖАВА СВОЈЕ МИСЛИ И ОСЈЕЋАЊА И ПРИЈЕ ПОЈАВЕ ПИСАМА.</a:t>
            </a: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Cyrl-BA" dirty="0" smtClean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ПРИЧАЊЕ ЈЕ ДИО ЉУДСКЕ ИСТОРИЈЕ.</a:t>
            </a: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ПРИЧИ ПРЕТХОДЕ МИМИКА, ГЕСТОВИ И РАЗЛИЧИТИ СИМБОЛИ.</a:t>
            </a: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  </a:t>
            </a:r>
          </a:p>
          <a:p>
            <a:pPr algn="just"/>
            <a:endParaRPr lang="sr-Cyrl-BA" dirty="0" smtClean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endParaRPr lang="sr-Cyrl-BA" i="1" dirty="0" smtClean="0">
              <a:latin typeface="Arial Narrow" panose="020B0606020202030204" pitchFamily="34" charset="0"/>
            </a:endParaRPr>
          </a:p>
          <a:p>
            <a:pPr algn="ctr"/>
            <a:endParaRPr lang="sr-Cyrl-BA" dirty="0" smtClean="0">
              <a:latin typeface="Arial Narrow" panose="020B0606020202030204" pitchFamily="34" charset="0"/>
            </a:endParaRP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Cyrl-BA" i="1" dirty="0" smtClean="0">
              <a:latin typeface="Arial Narrow" panose="020B0606020202030204" pitchFamily="34" charset="0"/>
            </a:endParaRPr>
          </a:p>
          <a:p>
            <a:pPr algn="just"/>
            <a:endParaRPr lang="sr-Latn-BA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1256" y="1746598"/>
            <a:ext cx="3142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 smtClean="0">
                <a:latin typeface="Arial Narrow" panose="020B0606020202030204" pitchFamily="34" charset="0"/>
              </a:rPr>
              <a:t>ПОЈАВА ПИСМА ОМОГУЋАВА СПОРАЗУМИЈЕВАЊЕ ИЗМЕЂУ УДАЉЕНИХ ЗАЈЕДНИЦА И НАРОДА.</a:t>
            </a:r>
          </a:p>
          <a:p>
            <a:endParaRPr lang="sr-Cyrl-BA" i="1" dirty="0" smtClean="0">
              <a:latin typeface="Arial Narrow" panose="020B0606020202030204" pitchFamily="34" charset="0"/>
            </a:endParaRPr>
          </a:p>
          <a:p>
            <a:r>
              <a:rPr lang="sr-Cyrl-BA" i="1" dirty="0" smtClean="0">
                <a:latin typeface="Arial Narrow" panose="020B0606020202030204" pitchFamily="34" charset="0"/>
              </a:rPr>
              <a:t>ЈЕЗИК И МИСАО СЕ РАЗВИЈАЈУ. </a:t>
            </a:r>
          </a:p>
          <a:p>
            <a:r>
              <a:rPr lang="sr-Cyrl-BA" i="1" dirty="0" smtClean="0">
                <a:latin typeface="Arial Narrow" panose="020B0606020202030204" pitchFamily="34" charset="0"/>
              </a:rPr>
              <a:t>ПРИЧОМ И ПИСАЊЕМ ЧОВЈЕК ОСТАВЉА ТРАГ О СВОЈОЈ ПРОШЛОСТИ И ОПИСУЈЕ САДАШЊОСТ.</a:t>
            </a:r>
          </a:p>
          <a:p>
            <a:endParaRPr lang="sr-Cyrl-BA" i="1" dirty="0">
              <a:latin typeface="Arial Narrow" panose="020B0606020202030204" pitchFamily="34" charset="0"/>
            </a:endParaRPr>
          </a:p>
          <a:p>
            <a:endParaRPr lang="sr-Cyrl-BA" i="1" dirty="0" smtClean="0">
              <a:latin typeface="Arial Narrow" panose="020B0606020202030204" pitchFamily="34" charset="0"/>
            </a:endParaRPr>
          </a:p>
          <a:p>
            <a:endParaRPr lang="sr-Latn-BA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8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245"/>
            <a:ext cx="3425780" cy="4095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3059" y="695459"/>
            <a:ext cx="7057623" cy="40626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Cyrl-BA" sz="2000" i="1" dirty="0" smtClean="0"/>
              <a:t>ПРИЧА И ПРИЧАЊЕ </a:t>
            </a:r>
            <a:r>
              <a:rPr lang="sr-Cyrl-BA" sz="2000" dirty="0" smtClean="0"/>
              <a:t>У ПАТРИЈАРХАЛНОМ ДРУШТВУ</a:t>
            </a:r>
          </a:p>
          <a:p>
            <a:pPr algn="just"/>
            <a:endParaRPr lang="sr-Cyrl-BA" sz="2000" dirty="0"/>
          </a:p>
          <a:p>
            <a:pPr algn="just"/>
            <a:endParaRPr lang="sr-Cyrl-BA" sz="2000" dirty="0" smtClean="0"/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НАРОД УПОЗНАЈЕ СВОЈУ БУРНУ ИСТОРИЈУ СЛУШАЈУЋИ БАСЈЕДУ И ПЈЕСМУ УЗ ЗВУК ГУСАЛА.</a:t>
            </a: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ОГЊИШТЕ ЈЕ МЈЕСТО ГДЈЕ СЕ УПОЗНАЈЕ ПРОШЛОСТ И САДАШЊОСТ.</a:t>
            </a: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endParaRPr lang="sr-Cyrl-BA" i="1" dirty="0" smtClean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ПРИЧА СЕ ПРЕНОСИ УСМЕНИМ ПУТЕМ, СТВАРНОСТ МИЈЕША СА МАШТОМ,У СТВАРНОСТ СУ УТКАНИ МИТ И ЛЕГЕНДА ДА БИ СЕ ОНА БОЉЕ СХВАТИЛА И ОБЈАСНИЛА ЧОВЈЕКУ.</a:t>
            </a: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ЧОВЈЕК ПРИЧОМ ОБЈАШЊАВА ЖИВОТ КОЈИ ГА ОКРУЖУЈЕ.</a:t>
            </a:r>
            <a:endParaRPr lang="sr-Cyrl-BA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9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384"/>
            <a:ext cx="4082603" cy="409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0" y="2340414"/>
            <a:ext cx="3108960" cy="2331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6090" y="927279"/>
            <a:ext cx="4365938" cy="51706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BA" sz="2000" i="1" dirty="0" smtClean="0">
                <a:latin typeface="Arial Narrow" panose="020B0606020202030204" pitchFamily="34" charset="0"/>
              </a:rPr>
              <a:t>ПИСАЊЕ</a:t>
            </a:r>
            <a:r>
              <a:rPr lang="sr-Cyrl-BA" sz="2000" dirty="0" smtClean="0">
                <a:latin typeface="Arial Narrow" panose="020B0606020202030204" pitchFamily="34" charset="0"/>
              </a:rPr>
              <a:t> И ПИСМЕНОСТ У СРЕДЊЕМ ВИЈЕКУ</a:t>
            </a:r>
          </a:p>
          <a:p>
            <a:pPr algn="ctr"/>
            <a:endParaRPr lang="sr-Cyrl-BA" sz="2000" dirty="0">
              <a:latin typeface="Arial Narrow" panose="020B0606020202030204" pitchFamily="34" charset="0"/>
            </a:endParaRP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МАНАСТИРИ У СРЕДЊЕМ ВИЈЕКУ ПРЕДСТАВЉАЈУ ЦЕНТРЕ КЊИЖЕВНОСТИ И ПИСМЕНОСТИ.</a:t>
            </a: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ПРИЧЕ СЕ ПРЕНОСЕ У ТИШИНИ И УНУТАР МАНАСТИРСКИХ ЗИДИНА.</a:t>
            </a: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МИСЛИ СЕ БИЉЖЕ НА ПЕРГАМЕНТУ И У ВЕЗИ СУ СА МОЛИТВАМА И ОБРАЋАЊЕМ БОГУ.</a:t>
            </a:r>
          </a:p>
          <a:p>
            <a:pPr algn="just"/>
            <a:endParaRPr lang="sr-Cyrl-BA" i="1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 smtClean="0">
                <a:latin typeface="Arial Narrow" panose="020B0606020202030204" pitchFamily="34" charset="0"/>
              </a:rPr>
              <a:t>МАНАСТИРИ ОМОГУЋАВАЈУ ОПСТАНАК ПИСАЊА У ДОБА ТЕШКИХ ИСКУШЕЊА.</a:t>
            </a:r>
          </a:p>
          <a:p>
            <a:pPr algn="just"/>
            <a:endParaRPr lang="sr-Cyrl-BA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1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791"/>
            <a:ext cx="4808997" cy="3029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555" y="1412099"/>
            <a:ext cx="2165445" cy="3105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4388" y="1214791"/>
            <a:ext cx="4531057" cy="35086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000" i="1" dirty="0" smtClean="0">
                <a:latin typeface="Arial Narrow" panose="020B0606020202030204" pitchFamily="34" charset="0"/>
              </a:rPr>
              <a:t>ПРИЧА И ПРИЧАЊЕ </a:t>
            </a:r>
            <a:r>
              <a:rPr lang="sr-Cyrl-BA" sz="2000" dirty="0" smtClean="0">
                <a:latin typeface="Arial Narrow" panose="020B0606020202030204" pitchFamily="34" charset="0"/>
              </a:rPr>
              <a:t>У РЕНЕСАНСИ</a:t>
            </a:r>
          </a:p>
          <a:p>
            <a:endParaRPr lang="sr-Cyrl-BA" sz="2000" dirty="0">
              <a:latin typeface="Arial Narrow" panose="020B0606020202030204" pitchFamily="34" charset="0"/>
            </a:endParaRPr>
          </a:p>
          <a:p>
            <a:endParaRPr lang="sr-Cyrl-BA" sz="2000" dirty="0">
              <a:latin typeface="Arial Narrow" panose="020B0606020202030204" pitchFamily="34" charset="0"/>
            </a:endParaRPr>
          </a:p>
          <a:p>
            <a:r>
              <a:rPr lang="sr-Cyrl-BA" i="1" dirty="0" smtClean="0">
                <a:latin typeface="Arial Narrow" panose="020B0606020202030204" pitchFamily="34" charset="0"/>
              </a:rPr>
              <a:t>ИТАЛИЈАНСКИ ПИСАЦ ЂОВАНИ БОКАЧО</a:t>
            </a:r>
          </a:p>
          <a:p>
            <a:r>
              <a:rPr lang="sr-Cyrl-BA" i="1" dirty="0" smtClean="0">
                <a:latin typeface="Arial Narrow" panose="020B0606020202030204" pitchFamily="34" charset="0"/>
              </a:rPr>
              <a:t>У ЗБИРЦИ ПРИЧА „ДЕКАМЕРОН“ ОСЛИКАВА ЖИВОТ У ФИРЕНЦИ У ДОБА КУГЕ. </a:t>
            </a:r>
          </a:p>
          <a:p>
            <a:endParaRPr lang="sr-Cyrl-BA" i="1" dirty="0">
              <a:latin typeface="Arial Narrow" panose="020B0606020202030204" pitchFamily="34" charset="0"/>
            </a:endParaRPr>
          </a:p>
          <a:p>
            <a:r>
              <a:rPr lang="sr-Cyrl-BA" i="1" dirty="0" smtClean="0">
                <a:latin typeface="Arial Narrow" panose="020B0606020202030204" pitchFamily="34" charset="0"/>
              </a:rPr>
              <a:t>ГРУПА МЛАДИХ ОДЛАЗИ НА ИМАЊЕ У ОКОЛИНИ ГРАДА И ТАМО </a:t>
            </a:r>
            <a:r>
              <a:rPr lang="sr-Cyrl-BA" i="1" dirty="0" smtClean="0">
                <a:latin typeface="Arial Narrow" panose="020B0606020202030204" pitchFamily="34" charset="0"/>
              </a:rPr>
              <a:t>ПРОВОДИ </a:t>
            </a:r>
            <a:r>
              <a:rPr lang="sr-Cyrl-BA" i="1" dirty="0" smtClean="0">
                <a:latin typeface="Arial Narrow" panose="020B0606020202030204" pitchFamily="34" charset="0"/>
              </a:rPr>
              <a:t>ДЕСЕТ ДАНА ОСМИШЉАВАЈУЋИ И ПРИЧАЈУЋИ ЈЕДНИ ДРУГИМА ПРИЧЕ ДА БИ  УЉЕПШАЛИ ТЕШКЕ ДАНЕ.</a:t>
            </a:r>
          </a:p>
        </p:txBody>
      </p:sp>
    </p:spTree>
    <p:extLst>
      <p:ext uri="{BB962C8B-B14F-4D97-AF65-F5344CB8AC3E}">
        <p14:creationId xmlns:p14="http://schemas.microsoft.com/office/powerpoint/2010/main" val="264134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4699719" cy="3426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18400" r="15976" b="33200"/>
          <a:stretch/>
        </p:blipFill>
        <p:spPr>
          <a:xfrm>
            <a:off x="9448800" y="1200150"/>
            <a:ext cx="2743200" cy="3302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4137" y="1310185"/>
            <a:ext cx="4394579" cy="43088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BA" sz="2000" i="1" dirty="0" smtClean="0">
                <a:latin typeface="Arial Narrow" panose="020B0606020202030204" pitchFamily="34" charset="0"/>
              </a:rPr>
              <a:t>ПРИЧА И ПИСАЊЕ </a:t>
            </a:r>
            <a:r>
              <a:rPr lang="sr-Cyrl-BA" sz="2000" dirty="0" smtClean="0">
                <a:latin typeface="Arial Narrow" panose="020B0606020202030204" pitchFamily="34" charset="0"/>
              </a:rPr>
              <a:t>У РОМАНТИЗМУ</a:t>
            </a:r>
          </a:p>
          <a:p>
            <a:endParaRPr lang="sr-Cyrl-BA" sz="2000" i="1" dirty="0">
              <a:latin typeface="Arial Narrow" panose="020B0606020202030204" pitchFamily="34" charset="0"/>
            </a:endParaRPr>
          </a:p>
          <a:p>
            <a:r>
              <a:rPr lang="sr-Cyrl-BA" i="1" dirty="0" smtClean="0">
                <a:latin typeface="Arial Narrow" panose="020B0606020202030204" pitchFamily="34" charset="0"/>
              </a:rPr>
              <a:t>ПИСЦИ БИЉЕЖЕ ИСТОРИЈСКЕ ДОГАЂАЈЕ И У ТЕКСТОВИМА ИСКАЗУЈУ СВОЈ СУД О СТВАРНОСТИ О КОЈОЈ ПИШУ. ЊИХОВОМ ЗАСЛУГОМ ДАНАС ИМАМО ПИСАНА СВЈЕДОЧАНСТВА О ПРОШЛОСТИ.</a:t>
            </a:r>
          </a:p>
          <a:p>
            <a:endParaRPr lang="sr-Cyrl-BA" i="1" dirty="0">
              <a:latin typeface="Arial Narrow" panose="020B0606020202030204" pitchFamily="34" charset="0"/>
            </a:endParaRPr>
          </a:p>
          <a:p>
            <a:r>
              <a:rPr lang="sr-Cyrl-BA" i="1" dirty="0" smtClean="0">
                <a:latin typeface="Arial Narrow" panose="020B0606020202030204" pitchFamily="34" charset="0"/>
              </a:rPr>
              <a:t>АУТОБИОГРАФИЈЕ, МЕМОАРИ, ДНЕВНИЦИ, ИСПОВИЈЕСТИ СУ КЊИЖЕВНЕ ВРСТЕ КОЈЕ НАЗИВАМО ДОКУМЕНТАРНИМ. У ЊИМА СЕ СЈЕДИЊУЈЕ СЛИКА РЕАЛНОСТИ И ОСЈЕЋАЊА ОНОГА КО ПОСМАТРА ТУ РЕАЛНОСТ (МАТИЈА НЕНАДОВИЋ „МЕМОАРИ“).</a:t>
            </a:r>
          </a:p>
        </p:txBody>
      </p:sp>
    </p:spTree>
    <p:extLst>
      <p:ext uri="{BB962C8B-B14F-4D97-AF65-F5344CB8AC3E}">
        <p14:creationId xmlns:p14="http://schemas.microsoft.com/office/powerpoint/2010/main" val="40552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4" y="1209960"/>
            <a:ext cx="4412776" cy="27069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10937" y="796540"/>
            <a:ext cx="3807725" cy="29615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2429301" y="846161"/>
            <a:ext cx="3698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 Narrow" panose="020B0606020202030204" pitchFamily="34" charset="0"/>
              </a:rPr>
              <a:t>„У мом раном детињству имао сам једнога друга који ми је био и остао загонетан. Звао се Мишко. Био је можда годину – две млађи од мене, и ситан је био и неугледан, али храбар и предузимљив, са непредвидљивим наступима злоће и доброте.“</a:t>
            </a:r>
          </a:p>
          <a:p>
            <a:endParaRPr lang="sr-Cyrl-BA" dirty="0" smtClean="0">
              <a:latin typeface="Arial Narrow" panose="020B0606020202030204" pitchFamily="34" charset="0"/>
            </a:endParaRPr>
          </a:p>
          <a:p>
            <a:r>
              <a:rPr lang="sr-Cyrl-BA" dirty="0" smtClean="0">
                <a:latin typeface="Arial Narrow" panose="020B0606020202030204" pitchFamily="34" charset="0"/>
              </a:rPr>
              <a:t>(Иво Андрић, </a:t>
            </a:r>
            <a:r>
              <a:rPr lang="sr-Cyrl-BA" i="1" dirty="0" smtClean="0">
                <a:latin typeface="Arial Narrow" panose="020B0606020202030204" pitchFamily="34" charset="0"/>
              </a:rPr>
              <a:t>Прозор, </a:t>
            </a:r>
            <a:r>
              <a:rPr lang="sr-Cyrl-BA" dirty="0" smtClean="0">
                <a:latin typeface="Arial Narrow" panose="020B0606020202030204" pitchFamily="34" charset="0"/>
              </a:rPr>
              <a:t>Српски језик и језичка култура, стр. 176)</a:t>
            </a:r>
            <a:endParaRPr lang="sr-Cyrl-BA" i="1" dirty="0">
              <a:latin typeface="Arial Narrow" panose="020B0606020202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3916907"/>
            <a:ext cx="6619164" cy="236106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1173707" y="4162567"/>
            <a:ext cx="6250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Arial Narrow" panose="020B0606020202030204" pitchFamily="34" charset="0"/>
              </a:rPr>
              <a:t>- Мишков портрет (визуелне и карактерне особине)</a:t>
            </a:r>
          </a:p>
          <a:p>
            <a:r>
              <a:rPr lang="sr-Cyrl-BA" dirty="0" smtClean="0">
                <a:latin typeface="Arial Narrow" panose="020B0606020202030204" pitchFamily="34" charset="0"/>
              </a:rPr>
              <a:t>- Мишков приједлог да разбију прозоре</a:t>
            </a:r>
          </a:p>
          <a:p>
            <a:r>
              <a:rPr lang="sr-Cyrl-BA" dirty="0" smtClean="0">
                <a:latin typeface="Arial Narrow" panose="020B0606020202030204" pitchFamily="34" charset="0"/>
              </a:rPr>
              <a:t>- Опис екстеријера бабине куће</a:t>
            </a:r>
          </a:p>
          <a:p>
            <a:r>
              <a:rPr lang="sr-Cyrl-BA" dirty="0" smtClean="0">
                <a:latin typeface="Arial Narrow" panose="020B0606020202030204" pitchFamily="34" charset="0"/>
              </a:rPr>
              <a:t>- Разговор дјечака са Мишком</a:t>
            </a:r>
          </a:p>
          <a:p>
            <a:r>
              <a:rPr lang="sr-Cyrl-BA" dirty="0" smtClean="0">
                <a:latin typeface="Arial Narrow" panose="020B0606020202030204" pitchFamily="34" charset="0"/>
              </a:rPr>
              <a:t>- Употпуњење Мишковог портрета</a:t>
            </a:r>
          </a:p>
          <a:p>
            <a:r>
              <a:rPr lang="sr-Cyrl-BA" dirty="0" smtClean="0">
                <a:latin typeface="Arial Narrow" panose="020B0606020202030204" pitchFamily="34" charset="0"/>
              </a:rPr>
              <a:t>- Дјечак одбија Мишков приједлог</a:t>
            </a:r>
          </a:p>
          <a:p>
            <a:r>
              <a:rPr lang="sr-Cyrl-BA" dirty="0" smtClean="0">
                <a:latin typeface="Arial Narrow" panose="020B0606020202030204" pitchFamily="34" charset="0"/>
              </a:rPr>
              <a:t>- Мишкова реакција на одбијање  </a:t>
            </a:r>
            <a:endParaRPr lang="sr-Latn-B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1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2" y="466869"/>
            <a:ext cx="9581883" cy="6326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65927" y="1712889"/>
            <a:ext cx="3451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     </a:t>
            </a:r>
            <a:r>
              <a:rPr lang="sr-Cyrl-BA" i="1" dirty="0" smtClean="0">
                <a:latin typeface="Arial Narrow" panose="020B0606020202030204" pitchFamily="34" charset="0"/>
              </a:rPr>
              <a:t>ПРИЧАЊЕ ДОГАЂАЈА ИЛИ ДОЖИЉАЈА НЕ ПРЕДСТАВЉА САМО НАВОЂЕЊЕ ДОГАЂАЈА КОЈИ ЋЕ УСМЈЕРИТИ ТОК РАДЊЕ.</a:t>
            </a:r>
          </a:p>
          <a:p>
            <a:endParaRPr lang="sr-Cyrl-BA" i="1" dirty="0" smtClean="0">
              <a:latin typeface="Arial Narrow" panose="020B0606020202030204" pitchFamily="34" charset="0"/>
            </a:endParaRPr>
          </a:p>
          <a:p>
            <a:r>
              <a:rPr lang="sr-Cyrl-BA" i="1" dirty="0">
                <a:latin typeface="Arial Narrow" panose="020B0606020202030204" pitchFamily="34" charset="0"/>
              </a:rPr>
              <a:t> </a:t>
            </a:r>
            <a:r>
              <a:rPr lang="sr-Cyrl-BA" i="1" dirty="0" smtClean="0">
                <a:latin typeface="Arial Narrow" panose="020B0606020202030204" pitchFamily="34" charset="0"/>
              </a:rPr>
              <a:t>    ПРИЧАЊЕ (ПИСАЊЕ) ПОДРАЗУМИЈЕВА И ИСТИЦАЊЕ ОСЈЕЋАЊА И РАЗМИШЉАЊА О ДАТОЈ ТЕМИ.</a:t>
            </a:r>
          </a:p>
          <a:p>
            <a:r>
              <a:rPr lang="sr-Cyrl-BA" i="1" dirty="0" smtClean="0"/>
              <a:t> </a:t>
            </a:r>
          </a:p>
          <a:p>
            <a:endParaRPr lang="sr-Cyrl-BA" dirty="0" smtClean="0"/>
          </a:p>
          <a:p>
            <a:pPr marL="285750" indent="-285750">
              <a:buFontTx/>
              <a:buChar char="-"/>
            </a:pPr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28835" y="1429553"/>
            <a:ext cx="3425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i="1" dirty="0"/>
              <a:t> </a:t>
            </a:r>
            <a:r>
              <a:rPr lang="sr-Cyrl-BA" i="1" dirty="0" smtClean="0"/>
              <a:t>    </a:t>
            </a:r>
            <a:r>
              <a:rPr lang="sr-Cyrl-BA" i="1" dirty="0" smtClean="0">
                <a:latin typeface="Arial Narrow" panose="020B0606020202030204" pitchFamily="34" charset="0"/>
              </a:rPr>
              <a:t>ПРИЧАЊЕ ДОГАЂАЈА ИЛИ ДОЖИВЉАЈА БИЋЕ УПЕЧАТЉИВО, ЈАСНО И СВЕОБУХВАТНО ПРАВИЛНОМ УПОТРЕБОМ </a:t>
            </a:r>
            <a:r>
              <a:rPr lang="sr-Cyrl-BA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ОБЛИКА КАЗИВАЊА:</a:t>
            </a:r>
          </a:p>
          <a:p>
            <a:endParaRPr lang="sr-Cyrl-BA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sr-Cyrl-BA" i="1" dirty="0" smtClean="0">
                <a:latin typeface="Arial Narrow" panose="020B0606020202030204" pitchFamily="34" charset="0"/>
              </a:rPr>
              <a:t>1. ПРИПОВИЈЕДАЊЕ (НАРАЦИЈА)</a:t>
            </a:r>
          </a:p>
          <a:p>
            <a:r>
              <a:rPr lang="sr-Cyrl-BA" i="1" dirty="0" smtClean="0">
                <a:latin typeface="Arial Narrow" panose="020B0606020202030204" pitchFamily="34" charset="0"/>
              </a:rPr>
              <a:t>2. ДИЈАЛОГ</a:t>
            </a:r>
          </a:p>
          <a:p>
            <a:r>
              <a:rPr lang="sr-Cyrl-BA" i="1" dirty="0" smtClean="0">
                <a:latin typeface="Arial Narrow" panose="020B0606020202030204" pitchFamily="34" charset="0"/>
              </a:rPr>
              <a:t>3. МОНОЛОГ</a:t>
            </a:r>
          </a:p>
          <a:p>
            <a:r>
              <a:rPr lang="sr-Cyrl-BA" i="1" dirty="0" smtClean="0">
                <a:latin typeface="Arial Narrow" panose="020B0606020202030204" pitchFamily="34" charset="0"/>
              </a:rPr>
              <a:t>4. ОПИС (ДЕСКРИПЦИЈА) – портрет, пејзаж, предмет, ентеријер, екстеријер)</a:t>
            </a:r>
            <a:endParaRPr lang="sr-Latn-BA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938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613</TotalTime>
  <Words>953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2020-04-08T10:10:23Z</dcterms:created>
  <dcterms:modified xsi:type="dcterms:W3CDTF">2020-04-09T14:33:33Z</dcterms:modified>
</cp:coreProperties>
</file>