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68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78534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427991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18645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957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09714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261337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24353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44136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42819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021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107047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86275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2805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94993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178955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11616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32237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003300"/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BB65-2CBB-4F61-BDD3-6410C0B3FAA3}" type="datetimeFigureOut">
              <a:rPr lang="sr-Cyrl-CS" smtClean="0"/>
              <a:pPr/>
              <a:t>29.4.2020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7BD0-5420-4B64-AE85-825C0767D0EA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xmlns="" val="779039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227BD-E584-4DC4-B099-A07F9F260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921" y="826386"/>
            <a:ext cx="5222325" cy="3351588"/>
          </a:xfrm>
        </p:spPr>
        <p:txBody>
          <a:bodyPr>
            <a:normAutofit/>
          </a:bodyPr>
          <a:lstStyle/>
          <a:p>
            <a:pPr algn="ctr"/>
            <a:r>
              <a:rPr lang="sr-Cyrl-CS" b="1" dirty="0">
                <a:latin typeface="Arial" panose="020B0604020202020204" pitchFamily="34" charset="0"/>
                <a:cs typeface="Arial" panose="020B0604020202020204" pitchFamily="34" charset="0"/>
              </a:rPr>
              <a:t>Органи за кретање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8411" y="4439584"/>
            <a:ext cx="285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обрада</a:t>
            </a:r>
            <a:endParaRPr lang="sr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235" y="303166"/>
            <a:ext cx="364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Познавање природе</a:t>
            </a:r>
            <a:endParaRPr lang="sr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okomotorni aparat | HomeoH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077" y="31540"/>
            <a:ext cx="5766352" cy="68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58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326EE-CD2B-441D-86DE-9FCC745A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36" y="613378"/>
            <a:ext cx="9252154" cy="122398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Болести, њега и заштита органа за кретање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03F743-24ED-496F-940A-7D5F427A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3" y="2052214"/>
            <a:ext cx="5728446" cy="4196185"/>
          </a:xfrm>
        </p:spPr>
        <p:txBody>
          <a:bodyPr>
            <a:noAutofit/>
          </a:bodyPr>
          <a:lstStyle/>
          <a:p>
            <a:r>
              <a:rPr lang="sr-Cyrl-C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Болести </a:t>
            </a:r>
            <a:r>
              <a:rPr lang="sr-Cyrl-C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костију и мишића су: равна стопала, крива кичма, упала зглоба, упала мишића, прелом кости и друге болести.</a:t>
            </a:r>
          </a:p>
          <a:p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Неправилно </a:t>
            </a: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држање тијела док ходамо, радимо и сједимо може довести до кривљења кичме.</a:t>
            </a:r>
          </a:p>
          <a:p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Главу увијек треба држати усправно, а рамена затегнута.</a:t>
            </a:r>
          </a:p>
        </p:txBody>
      </p:sp>
      <p:pic>
        <p:nvPicPr>
          <p:cNvPr id="3074" name="Picture 2" descr="Pravilno sjedenje i držanje u uredu | Vitalnost - Kreni zdravo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917" y="2264229"/>
            <a:ext cx="6340217" cy="32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7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55" y="582350"/>
            <a:ext cx="6872288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Здравље органа за кретање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36" y="1997248"/>
            <a:ext cx="768827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Да бисмо спријечили болести органа за кретање неопходна је правилна исхрана и умјерена физичка активност.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xmlns="" id="{164CB826-72F1-4DDA-9426-F523875FA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219" y="3367315"/>
            <a:ext cx="5561365" cy="3461950"/>
          </a:xfrm>
          <a:prstGeom prst="rect">
            <a:avLst/>
          </a:prstGeom>
          <a:effectLst/>
        </p:spPr>
      </p:pic>
      <p:pic>
        <p:nvPicPr>
          <p:cNvPr id="9" name="Picture 8" descr="A sandwich sitting on top of a table&#10;&#10;Description automatically generated">
            <a:extLst>
              <a:ext uri="{FF2B5EF4-FFF2-40B4-BE49-F238E27FC236}">
                <a16:creationId xmlns:a16="http://schemas.microsoft.com/office/drawing/2014/main" xmlns="" id="{2DE6375C-0A97-41C6-9509-748A04D12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171" y="582350"/>
            <a:ext cx="4397829" cy="46171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6576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D1B70-23C8-4D21-8F5B-40EE642A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sr-Cyrl-C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F81CA-45D8-4038-8F43-D9045E45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1" y="2119159"/>
            <a:ext cx="11003679" cy="359931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Шта су кости, а шта је костур? </a:t>
            </a:r>
          </a:p>
          <a:p>
            <a:pPr marL="457200" indent="-457200">
              <a:buAutoNum type="arabicPeriod"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Који органи помажу костима при кретању?</a:t>
            </a:r>
          </a:p>
          <a:p>
            <a:pPr marL="457200" indent="-457200">
              <a:buAutoNum type="arabicPeriod"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Који коштани орган представља „стуб“ нашег костура?</a:t>
            </a:r>
          </a:p>
          <a:p>
            <a:pPr marL="457200" indent="-457200">
              <a:buAutoNum type="arabicPeriod"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Нацртај костур и обиљежи кости главе, кости трупа и кости удова.</a:t>
            </a:r>
          </a:p>
          <a:p>
            <a:pPr marL="457200" indent="-457200">
              <a:buAutoNum type="arabicPeriod"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Објасни повезаност костију и мишића и њихову улогу.</a:t>
            </a:r>
          </a:p>
          <a:p>
            <a:pPr marL="457200" indent="-457200">
              <a:buAutoNum type="arabicPeriod"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ћемо сачувати и унаприједити здравље органа за кретање?</a:t>
            </a:r>
            <a:endParaRPr lang="sr-Cyrl-C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9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D3759F-2EA7-4F7C-ADE4-2F664B0B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66265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Кости су чврсти дијелови тијела, који су међусобно повезани у </a:t>
            </a:r>
            <a:r>
              <a:rPr lang="sr-Cyrl-CS" sz="28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костур</a:t>
            </a:r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sr-Cyrl-CS" sz="2800" u="sng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скелет.</a:t>
            </a:r>
          </a:p>
          <a:p>
            <a:endParaRPr lang="sr-Cyrl-CS" dirty="0">
              <a:solidFill>
                <a:srgbClr val="FFFFFF"/>
              </a:solidFill>
            </a:endParaRPr>
          </a:p>
        </p:txBody>
      </p:sp>
      <p:pic>
        <p:nvPicPr>
          <p:cNvPr id="2050" name="Picture 2" descr="Slepi kolosek… | Poneka mi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263" y="1"/>
            <a:ext cx="3321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F9FC2-4CBF-460C-9365-229D8FCC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57" y="629266"/>
            <a:ext cx="6188190" cy="1622321"/>
          </a:xfrm>
        </p:spPr>
        <p:txBody>
          <a:bodyPr>
            <a:normAutofit/>
          </a:bodyPr>
          <a:lstStyle/>
          <a:p>
            <a:r>
              <a:rPr lang="sr-Cyrl-C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Грађа и улога костура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3DBAF-CF56-42F9-A5C0-D516E7DA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Главни дио костура је </a:t>
            </a:r>
            <a:r>
              <a:rPr lang="sr-Cyrl-C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кичма</a:t>
            </a:r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Кичма се састоји од костију </a:t>
            </a:r>
            <a:r>
              <a:rPr lang="sr-Cyrl-C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</a:t>
            </a:r>
            <a:r>
              <a:rPr 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C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називају</a:t>
            </a:r>
            <a:r>
              <a:rPr lang="sr-Cyrl-C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u="sng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кичмени пршљенови.</a:t>
            </a:r>
          </a:p>
          <a:p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Пршљенови су повезани </a:t>
            </a:r>
            <a:r>
              <a:rPr lang="sr-Cyrl-CS" sz="2800" u="sng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хрскавицом</a:t>
            </a:r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која омогућава покретање тијела у различитим правцима.</a:t>
            </a:r>
          </a:p>
          <a:p>
            <a:endParaRPr lang="sr-Cyrl-CS" dirty="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blue, animal, table, sitting&#10;&#10;Description automatically generated">
            <a:extLst>
              <a:ext uri="{FF2B5EF4-FFF2-40B4-BE49-F238E27FC236}">
                <a16:creationId xmlns:a16="http://schemas.microsoft.com/office/drawing/2014/main" xmlns="" id="{D8BAF65A-2480-4796-90AE-2BA8B4FD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8" r="3078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3788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E4A0B6DE-C61E-48EE-A6AB-CB7B755D6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3" r="903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A3D45-72B5-4A49-A6BA-86A87D8D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293031"/>
            <a:ext cx="3330328" cy="17584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кичму се везују  </a:t>
            </a:r>
            <a:r>
              <a:rPr lang="sr-Cyrl-CS" sz="28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кости главе, трупа и удова.</a:t>
            </a:r>
            <a:endParaRPr lang="sr-Cyrl-CS" sz="28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748210-12FA-4937-BD25-D223DC06AADD}"/>
              </a:ext>
            </a:extLst>
          </p:cNvPr>
          <p:cNvSpPr/>
          <p:nvPr/>
        </p:nvSpPr>
        <p:spPr>
          <a:xfrm>
            <a:off x="4832253" y="244052"/>
            <a:ext cx="2321169" cy="689317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/>
              <a:t>к</a:t>
            </a:r>
            <a:r>
              <a:rPr lang="sr-Cyrl-CS" sz="2800" dirty="0" smtClean="0"/>
              <a:t>ости </a:t>
            </a:r>
            <a:r>
              <a:rPr lang="sr-Cyrl-CS" sz="2800" dirty="0"/>
              <a:t>главе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B1F5C-1AF9-4776-9EEC-D6D2607BA4AC}"/>
              </a:ext>
            </a:extLst>
          </p:cNvPr>
          <p:cNvSpPr/>
          <p:nvPr/>
        </p:nvSpPr>
        <p:spPr>
          <a:xfrm>
            <a:off x="4634680" y="1659127"/>
            <a:ext cx="2244422" cy="703384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/>
              <a:t>к</a:t>
            </a:r>
            <a:r>
              <a:rPr lang="sr-Cyrl-CS" sz="2800" dirty="0" smtClean="0"/>
              <a:t>ости </a:t>
            </a:r>
            <a:r>
              <a:rPr lang="sr-Cyrl-CS" sz="2800" dirty="0"/>
              <a:t>руку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F2EC1-1993-47F5-8B19-C5563C2415FD}"/>
              </a:ext>
            </a:extLst>
          </p:cNvPr>
          <p:cNvSpPr/>
          <p:nvPr/>
        </p:nvSpPr>
        <p:spPr>
          <a:xfrm>
            <a:off x="4733365" y="4523073"/>
            <a:ext cx="1962857" cy="704246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ости </a:t>
            </a: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ногу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40ADDB-1466-4079-9CA1-DD04EF8021DF}"/>
              </a:ext>
            </a:extLst>
          </p:cNvPr>
          <p:cNvSpPr/>
          <p:nvPr/>
        </p:nvSpPr>
        <p:spPr>
          <a:xfrm>
            <a:off x="9681882" y="1172308"/>
            <a:ext cx="2233453" cy="797167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ости </a:t>
            </a: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трупа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D8BAA9D-C4B0-4CDD-9C1D-59344252FA01}"/>
              </a:ext>
            </a:extLst>
          </p:cNvPr>
          <p:cNvCxnSpPr/>
          <p:nvPr/>
        </p:nvCxnSpPr>
        <p:spPr>
          <a:xfrm>
            <a:off x="7216726" y="562708"/>
            <a:ext cx="8581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9A061C1-8D16-4E83-932F-24BEE95AC56A}"/>
              </a:ext>
            </a:extLst>
          </p:cNvPr>
          <p:cNvCxnSpPr/>
          <p:nvPr/>
        </p:nvCxnSpPr>
        <p:spPr>
          <a:xfrm>
            <a:off x="6879102" y="1969476"/>
            <a:ext cx="6536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3B1FA25-39C1-4D43-A8C3-EB9A7E3A74C2}"/>
              </a:ext>
            </a:extLst>
          </p:cNvPr>
          <p:cNvCxnSpPr/>
          <p:nvPr/>
        </p:nvCxnSpPr>
        <p:spPr>
          <a:xfrm>
            <a:off x="6879102" y="2180492"/>
            <a:ext cx="548640" cy="633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1B6AC84-7EEF-4905-B2C1-40129C670E73}"/>
              </a:ext>
            </a:extLst>
          </p:cNvPr>
          <p:cNvCxnSpPr/>
          <p:nvPr/>
        </p:nvCxnSpPr>
        <p:spPr>
          <a:xfrm flipV="1">
            <a:off x="6696222" y="4290646"/>
            <a:ext cx="1026941" cy="50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9179B51-69F2-43BD-B348-159BA722C4A7}"/>
              </a:ext>
            </a:extLst>
          </p:cNvPr>
          <p:cNvCxnSpPr/>
          <p:nvPr/>
        </p:nvCxnSpPr>
        <p:spPr>
          <a:xfrm>
            <a:off x="6696222" y="5001066"/>
            <a:ext cx="836563" cy="386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6B3E079-89BE-4661-9C11-F8855847FAD4}"/>
              </a:ext>
            </a:extLst>
          </p:cNvPr>
          <p:cNvCxnSpPr/>
          <p:nvPr/>
        </p:nvCxnSpPr>
        <p:spPr>
          <a:xfrm>
            <a:off x="6879102" y="2321168"/>
            <a:ext cx="470803" cy="1181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7C98335B-F83F-4869-A31D-924F7EF32F3D}"/>
              </a:ext>
            </a:extLst>
          </p:cNvPr>
          <p:cNvCxnSpPr/>
          <p:nvPr/>
        </p:nvCxnSpPr>
        <p:spPr>
          <a:xfrm>
            <a:off x="6696222" y="5001066"/>
            <a:ext cx="836563" cy="1247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D19087E-72D9-4222-A3F1-93301AACAD06}"/>
              </a:ext>
            </a:extLst>
          </p:cNvPr>
          <p:cNvCxnSpPr/>
          <p:nvPr/>
        </p:nvCxnSpPr>
        <p:spPr>
          <a:xfrm flipH="1">
            <a:off x="8864482" y="1470074"/>
            <a:ext cx="1081376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46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animal&#10;&#10;Description automatically generated">
            <a:extLst>
              <a:ext uri="{FF2B5EF4-FFF2-40B4-BE49-F238E27FC236}">
                <a16:creationId xmlns:a16="http://schemas.microsoft.com/office/drawing/2014/main" xmlns="" id="{BCEA944D-1484-401B-84EE-F3D231814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425" y="847165"/>
            <a:ext cx="8134678" cy="467744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A073A-418E-42FD-AAC3-0B0070A9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2438401"/>
            <a:ext cx="3791568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Кости главе обухватају </a:t>
            </a:r>
            <a:r>
              <a:rPr lang="sr-Cyrl-CS" sz="2800" u="sng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кости лица и кости лобање.</a:t>
            </a:r>
          </a:p>
          <a:p>
            <a:endParaRPr lang="sr-Cyrl-C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493486"/>
            <a:ext cx="4154424" cy="152400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" name="Rectangle 3"/>
          <p:cNvSpPr/>
          <p:nvPr/>
        </p:nvSpPr>
        <p:spPr>
          <a:xfrm>
            <a:off x="10421257" y="609599"/>
            <a:ext cx="1770743" cy="435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922458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33837CE5-078F-458C-B6D9-A62DA243B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06" r="9031"/>
          <a:stretch/>
        </p:blipFill>
        <p:spPr>
          <a:xfrm>
            <a:off x="5765753" y="0"/>
            <a:ext cx="554915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B4820-143E-49AE-80C7-C9AA6FA2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4472660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Кости руку обухватају </a:t>
            </a:r>
            <a:r>
              <a:rPr lang="sr-Cyrl-CS" sz="2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кости шаке, подлактице и надлактице.</a:t>
            </a:r>
          </a:p>
          <a:p>
            <a:endParaRPr lang="sr-Cyrl-C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FF3DEB-71C3-4B31-8D53-9EAAAC55EF63}"/>
              </a:ext>
            </a:extLst>
          </p:cNvPr>
          <p:cNvSpPr/>
          <p:nvPr/>
        </p:nvSpPr>
        <p:spPr>
          <a:xfrm>
            <a:off x="9060213" y="643808"/>
            <a:ext cx="2147047" cy="756138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надлактица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2C9875-2C4A-4F95-AF19-A7579EC1F15E}"/>
              </a:ext>
            </a:extLst>
          </p:cNvPr>
          <p:cNvSpPr/>
          <p:nvPr/>
        </p:nvSpPr>
        <p:spPr>
          <a:xfrm>
            <a:off x="9060214" y="2248486"/>
            <a:ext cx="2147046" cy="734926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подлактица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D1BCC3-DC34-4BF7-BE86-DF1084FEF318}"/>
              </a:ext>
            </a:extLst>
          </p:cNvPr>
          <p:cNvSpPr/>
          <p:nvPr/>
        </p:nvSpPr>
        <p:spPr>
          <a:xfrm>
            <a:off x="9386535" y="3464536"/>
            <a:ext cx="1494401" cy="771288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шака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90433C8-C805-46F8-B9D9-DFF6C9BDBD17}"/>
              </a:ext>
            </a:extLst>
          </p:cNvPr>
          <p:cNvCxnSpPr/>
          <p:nvPr/>
        </p:nvCxnSpPr>
        <p:spPr>
          <a:xfrm flipH="1">
            <a:off x="8176555" y="1264024"/>
            <a:ext cx="883658" cy="495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EAFE781-611E-44AD-AAD3-2B70723CFCFE}"/>
              </a:ext>
            </a:extLst>
          </p:cNvPr>
          <p:cNvCxnSpPr/>
          <p:nvPr/>
        </p:nvCxnSpPr>
        <p:spPr>
          <a:xfrm flipH="1">
            <a:off x="8328491" y="2810435"/>
            <a:ext cx="731722" cy="172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82D8316-8F6E-4816-8AA2-91868EBA1870}"/>
              </a:ext>
            </a:extLst>
          </p:cNvPr>
          <p:cNvCxnSpPr/>
          <p:nvPr/>
        </p:nvCxnSpPr>
        <p:spPr>
          <a:xfrm flipH="1">
            <a:off x="8542315" y="3618914"/>
            <a:ext cx="840836" cy="182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0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48ED2090-A0A0-4FAF-85D8-F19E47783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3" r="903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2AF46E-4715-444E-89D2-CA8B117AA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3" y="2090225"/>
            <a:ext cx="3330328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Кости ногу обухватају </a:t>
            </a:r>
            <a:r>
              <a:rPr lang="sr-Cyrl-CS" sz="2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кости стопала, </a:t>
            </a:r>
            <a:r>
              <a:rPr lang="sr-Cyrl-CS" sz="28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поткољенице </a:t>
            </a:r>
            <a:r>
              <a:rPr lang="sr-Cyrl-CS" sz="2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CS" sz="28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наткољенице.</a:t>
            </a:r>
            <a:endParaRPr lang="sr-Cyrl-CS" sz="28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B3ED10-FF57-48C5-8AC6-ED64E438F26C}"/>
              </a:ext>
            </a:extLst>
          </p:cNvPr>
          <p:cNvSpPr/>
          <p:nvPr/>
        </p:nvSpPr>
        <p:spPr>
          <a:xfrm>
            <a:off x="9681882" y="3812344"/>
            <a:ext cx="2510118" cy="732761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наткољеница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0D183B-EE6B-4B7D-B598-CEEE0442F875}"/>
              </a:ext>
            </a:extLst>
          </p:cNvPr>
          <p:cNvSpPr/>
          <p:nvPr/>
        </p:nvSpPr>
        <p:spPr>
          <a:xfrm>
            <a:off x="9681883" y="5106572"/>
            <a:ext cx="2510118" cy="793652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поткољеница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E5BEF9-CFC7-4CE5-BAE7-2286D3F89E9C}"/>
              </a:ext>
            </a:extLst>
          </p:cNvPr>
          <p:cNvSpPr/>
          <p:nvPr/>
        </p:nvSpPr>
        <p:spPr>
          <a:xfrm>
            <a:off x="4800600" y="4656406"/>
            <a:ext cx="1810801" cy="815926"/>
          </a:xfrm>
          <a:prstGeom prst="rect">
            <a:avLst/>
          </a:prstGeom>
          <a:solidFill>
            <a:srgbClr val="003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>
                <a:latin typeface="Arial" panose="020B0604020202020204" pitchFamily="34" charset="0"/>
                <a:cs typeface="Arial" panose="020B0604020202020204" pitchFamily="34" charset="0"/>
              </a:rPr>
              <a:t>стопало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4C4CD91-E154-485F-B587-F9B80C158502}"/>
              </a:ext>
            </a:extLst>
          </p:cNvPr>
          <p:cNvCxnSpPr>
            <a:stCxn id="6" idx="1"/>
          </p:cNvCxnSpPr>
          <p:nvPr/>
        </p:nvCxnSpPr>
        <p:spPr>
          <a:xfrm flipH="1">
            <a:off x="9087730" y="4178725"/>
            <a:ext cx="594152" cy="210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4338A97-B5BE-4C13-8284-DB2CD2E1923E}"/>
              </a:ext>
            </a:extLst>
          </p:cNvPr>
          <p:cNvCxnSpPr/>
          <p:nvPr/>
        </p:nvCxnSpPr>
        <p:spPr>
          <a:xfrm flipH="1">
            <a:off x="9087730" y="5472332"/>
            <a:ext cx="5913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9C24BF4-7E58-49ED-83A5-F6AFAC9EA3B6}"/>
              </a:ext>
            </a:extLst>
          </p:cNvPr>
          <p:cNvCxnSpPr>
            <a:stCxn id="8" idx="3"/>
          </p:cNvCxnSpPr>
          <p:nvPr/>
        </p:nvCxnSpPr>
        <p:spPr>
          <a:xfrm>
            <a:off x="6611401" y="5064369"/>
            <a:ext cx="986187" cy="1228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11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F246E373-7A8D-49A7-80A4-42ABF3127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256" y="1573306"/>
            <a:ext cx="8546480" cy="4807394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34AC89-4C71-4B7F-A4A9-DB877A01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Зглоб</a:t>
            </a:r>
            <a:r>
              <a:rPr lang="sr-Cyrl-C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најпокретнија коштана веза.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22513"/>
            <a:ext cx="3436256" cy="158205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Rectangle 4"/>
          <p:cNvSpPr/>
          <p:nvPr/>
        </p:nvSpPr>
        <p:spPr>
          <a:xfrm>
            <a:off x="10406743" y="624114"/>
            <a:ext cx="1575993" cy="949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56730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615AE-8584-45FB-9767-3E63E5A8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99" y="439940"/>
            <a:ext cx="5644293" cy="1622321"/>
          </a:xfrm>
        </p:spPr>
        <p:txBody>
          <a:bodyPr>
            <a:normAutofit/>
          </a:bodyPr>
          <a:lstStyle/>
          <a:p>
            <a:r>
              <a:rPr lang="sr-Cyrl-CS" b="1" dirty="0">
                <a:latin typeface="Arial" panose="020B0604020202020204" pitchFamily="34" charset="0"/>
                <a:cs typeface="Arial" panose="020B0604020202020204" pitchFamily="34" charset="0"/>
              </a:rPr>
              <a:t>Грађа и улога мишића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8D270-CA79-4D7E-81CE-28C4659D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99" y="2374319"/>
            <a:ext cx="5225143" cy="4483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CS" sz="2800" b="1" dirty="0"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Мишићи</a:t>
            </a:r>
            <a:r>
              <a:rPr lang="sr-Cyrl-CS" sz="2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органи који заједно са костима покрећу тијело. </a:t>
            </a:r>
            <a:r>
              <a:rPr lang="sr-Cyrl-CS" sz="280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Мишићи </a:t>
            </a:r>
            <a:r>
              <a:rPr lang="sr-Cyrl-CS" sz="2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sr-Cyrl-CS" sz="2800" dirty="0"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u="sng" dirty="0"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тетивама </a:t>
            </a:r>
            <a:r>
              <a:rPr lang="sr-Cyrl-CS" sz="2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везани за кости. Стезање и опружање мишића су радње помоћу којих се покрећу дијелови тијела. Мишићи облажу кости и граде унутрашње органе.</a:t>
            </a:r>
          </a:p>
        </p:txBody>
      </p:sp>
      <p:pic>
        <p:nvPicPr>
          <p:cNvPr id="5" name="Picture 4" descr="A person in a swimsuit&#10;&#10;Description automatically generated">
            <a:extLst>
              <a:ext uri="{FF2B5EF4-FFF2-40B4-BE49-F238E27FC236}">
                <a16:creationId xmlns:a16="http://schemas.microsoft.com/office/drawing/2014/main" xmlns="" id="{7FC0E9D7-081E-472D-B587-A262C0C37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553" y="225525"/>
            <a:ext cx="6490447" cy="64904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76443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121</TotalTime>
  <Words>297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Berlin</vt:lpstr>
      <vt:lpstr>Органи за кретање</vt:lpstr>
      <vt:lpstr>Slide 2</vt:lpstr>
      <vt:lpstr>Грађа и улога костура </vt:lpstr>
      <vt:lpstr>Slide 4</vt:lpstr>
      <vt:lpstr>Slide 5</vt:lpstr>
      <vt:lpstr>Slide 6</vt:lpstr>
      <vt:lpstr>Slide 7</vt:lpstr>
      <vt:lpstr>Slide 8</vt:lpstr>
      <vt:lpstr>Грађа и улога мишића</vt:lpstr>
      <vt:lpstr>Болести, њега и заштита органа за кретање</vt:lpstr>
      <vt:lpstr>Здравље органа за кретање</vt:lpstr>
      <vt:lpstr>Задатак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за кретање</dc:title>
  <dc:creator>Milos</dc:creator>
  <cp:lastModifiedBy>user</cp:lastModifiedBy>
  <cp:revision>25</cp:revision>
  <dcterms:created xsi:type="dcterms:W3CDTF">2020-03-29T15:41:23Z</dcterms:created>
  <dcterms:modified xsi:type="dcterms:W3CDTF">2020-04-29T17:18:29Z</dcterms:modified>
</cp:coreProperties>
</file>