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1530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89976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29747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92498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01319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3305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15684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4471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3133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425007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55115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98AA-9830-4627-88EC-E9FF43B8AEF4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3B70-910D-4208-99E3-DFA74134FA3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72948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48260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Музичка култура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464560" y="2895600"/>
            <a:ext cx="489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dirty="0" smtClean="0">
                <a:solidFill>
                  <a:schemeClr val="bg1"/>
                </a:solidFill>
              </a:rPr>
              <a:t>Прољећна пјесма</a:t>
            </a:r>
          </a:p>
          <a:p>
            <a:r>
              <a:rPr lang="sr-Cyrl-BA" sz="3200" dirty="0">
                <a:solidFill>
                  <a:schemeClr val="bg1"/>
                </a:solidFill>
              </a:rPr>
              <a:t> </a:t>
            </a:r>
            <a:r>
              <a:rPr lang="sr-Cyrl-BA" sz="3200" dirty="0" smtClean="0">
                <a:solidFill>
                  <a:schemeClr val="bg1"/>
                </a:solidFill>
              </a:rPr>
              <a:t>                  обрада</a:t>
            </a:r>
            <a:endParaRPr lang="sr-Cyrl-B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216" y="1650139"/>
            <a:ext cx="591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Слушао сам једно јутро птичицу,</a:t>
            </a:r>
          </a:p>
          <a:p>
            <a:r>
              <a:rPr lang="sr-Cyrl-BA" sz="2800" dirty="0">
                <a:solidFill>
                  <a:schemeClr val="bg1"/>
                </a:solidFill>
              </a:rPr>
              <a:t>п</a:t>
            </a:r>
            <a:r>
              <a:rPr lang="sr-Cyrl-BA" sz="2800" dirty="0" smtClean="0">
                <a:solidFill>
                  <a:schemeClr val="bg1"/>
                </a:solidFill>
              </a:rPr>
              <a:t>рољећу је испјевала пјесмицу.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Ћију, ћију, ћију, ћију, ћију, ћи,</a:t>
            </a:r>
          </a:p>
          <a:p>
            <a:r>
              <a:rPr lang="sr-Cyrl-BA" sz="2800" dirty="0">
                <a:solidFill>
                  <a:schemeClr val="bg1"/>
                </a:solidFill>
              </a:rPr>
              <a:t>ћ</a:t>
            </a:r>
            <a:r>
              <a:rPr lang="sr-Cyrl-BA" sz="2800" dirty="0" smtClean="0">
                <a:solidFill>
                  <a:schemeClr val="bg1"/>
                </a:solidFill>
              </a:rPr>
              <a:t>ију, ћију, ћију, ћију, ћију, ћи,</a:t>
            </a:r>
          </a:p>
          <a:p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8405" y="1657672"/>
            <a:ext cx="659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На ливади бијело стадо пландује,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а пастирче прољећу се радује.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Трала, лала, трала, лала, тра, ла, ла,</a:t>
            </a:r>
          </a:p>
          <a:p>
            <a:r>
              <a:rPr lang="sr-Cyrl-BA" sz="2800" dirty="0">
                <a:solidFill>
                  <a:schemeClr val="bg1"/>
                </a:solidFill>
              </a:rPr>
              <a:t>т</a:t>
            </a:r>
            <a:r>
              <a:rPr lang="sr-Cyrl-BA" sz="2800" dirty="0" smtClean="0">
                <a:solidFill>
                  <a:schemeClr val="bg1"/>
                </a:solidFill>
              </a:rPr>
              <a:t>рала, лала, трала, лала, тра, ла, ла.</a:t>
            </a:r>
          </a:p>
          <a:p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6145" y="4320735"/>
            <a:ext cx="642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А у бари све жабице крекећу,</a:t>
            </a:r>
          </a:p>
          <a:p>
            <a:r>
              <a:rPr lang="sr-Cyrl-BA" sz="2800" dirty="0">
                <a:solidFill>
                  <a:schemeClr val="bg1"/>
                </a:solidFill>
              </a:rPr>
              <a:t>к</a:t>
            </a:r>
            <a:r>
              <a:rPr lang="sr-Cyrl-BA" sz="2800" dirty="0" smtClean="0">
                <a:solidFill>
                  <a:schemeClr val="bg1"/>
                </a:solidFill>
              </a:rPr>
              <a:t>рекећу и радују се прољећу.</a:t>
            </a:r>
          </a:p>
          <a:p>
            <a:r>
              <a:rPr lang="sr-Cyrl-BA" sz="2800" dirty="0" smtClean="0">
                <a:solidFill>
                  <a:schemeClr val="bg1"/>
                </a:solidFill>
              </a:rPr>
              <a:t>Креке, креке, креке, креке,кре, кре, кре,</a:t>
            </a:r>
          </a:p>
          <a:p>
            <a:r>
              <a:rPr lang="sr-Cyrl-BA" sz="2800" dirty="0">
                <a:solidFill>
                  <a:schemeClr val="bg1"/>
                </a:solidFill>
              </a:rPr>
              <a:t>к</a:t>
            </a:r>
            <a:r>
              <a:rPr lang="sr-Cyrl-BA" sz="2800" dirty="0" smtClean="0">
                <a:solidFill>
                  <a:schemeClr val="bg1"/>
                </a:solidFill>
              </a:rPr>
              <a:t>реке, креке, креке, креке,кре, кре, кре,</a:t>
            </a:r>
          </a:p>
          <a:p>
            <a:endParaRPr lang="sr-Cyrl-BA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birds and baking | Animation, Beautiful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06284"/>
            <a:ext cx="4429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F bird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621" y="169817"/>
            <a:ext cx="1971417" cy="14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0800" y="101600"/>
            <a:ext cx="485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/>
              <a:t>Прољећна пјесма</a:t>
            </a:r>
          </a:p>
        </p:txBody>
      </p:sp>
      <p:sp>
        <p:nvSpPr>
          <p:cNvPr id="8" name="Freeform 7"/>
          <p:cNvSpPr/>
          <p:nvPr/>
        </p:nvSpPr>
        <p:spPr>
          <a:xfrm>
            <a:off x="2959100" y="787400"/>
            <a:ext cx="1676400" cy="279400"/>
          </a:xfrm>
          <a:custGeom>
            <a:avLst/>
            <a:gdLst>
              <a:gd name="connsiteX0" fmla="*/ 0 w 1549400"/>
              <a:gd name="connsiteY0" fmla="*/ 215934 h 254034"/>
              <a:gd name="connsiteX1" fmla="*/ 76200 w 1549400"/>
              <a:gd name="connsiteY1" fmla="*/ 228634 h 254034"/>
              <a:gd name="connsiteX2" fmla="*/ 114300 w 1549400"/>
              <a:gd name="connsiteY2" fmla="*/ 254034 h 254034"/>
              <a:gd name="connsiteX3" fmla="*/ 469900 w 1549400"/>
              <a:gd name="connsiteY3" fmla="*/ 241334 h 254034"/>
              <a:gd name="connsiteX4" fmla="*/ 660400 w 1549400"/>
              <a:gd name="connsiteY4" fmla="*/ 215934 h 254034"/>
              <a:gd name="connsiteX5" fmla="*/ 774700 w 1549400"/>
              <a:gd name="connsiteY5" fmla="*/ 152434 h 254034"/>
              <a:gd name="connsiteX6" fmla="*/ 812800 w 1549400"/>
              <a:gd name="connsiteY6" fmla="*/ 139734 h 254034"/>
              <a:gd name="connsiteX7" fmla="*/ 876300 w 1549400"/>
              <a:gd name="connsiteY7" fmla="*/ 127034 h 254034"/>
              <a:gd name="connsiteX8" fmla="*/ 977900 w 1549400"/>
              <a:gd name="connsiteY8" fmla="*/ 101634 h 254034"/>
              <a:gd name="connsiteX9" fmla="*/ 1155700 w 1549400"/>
              <a:gd name="connsiteY9" fmla="*/ 88934 h 254034"/>
              <a:gd name="connsiteX10" fmla="*/ 1193800 w 1549400"/>
              <a:gd name="connsiteY10" fmla="*/ 76234 h 254034"/>
              <a:gd name="connsiteX11" fmla="*/ 1270000 w 1549400"/>
              <a:gd name="connsiteY11" fmla="*/ 38134 h 254034"/>
              <a:gd name="connsiteX12" fmla="*/ 1397000 w 1549400"/>
              <a:gd name="connsiteY12" fmla="*/ 25434 h 254034"/>
              <a:gd name="connsiteX13" fmla="*/ 1498600 w 1549400"/>
              <a:gd name="connsiteY13" fmla="*/ 12734 h 254034"/>
              <a:gd name="connsiteX14" fmla="*/ 1549400 w 1549400"/>
              <a:gd name="connsiteY14" fmla="*/ 34 h 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9400" h="254034">
                <a:moveTo>
                  <a:pt x="0" y="215934"/>
                </a:moveTo>
                <a:cubicBezTo>
                  <a:pt x="25400" y="220167"/>
                  <a:pt x="51771" y="220491"/>
                  <a:pt x="76200" y="228634"/>
                </a:cubicBezTo>
                <a:cubicBezTo>
                  <a:pt x="90680" y="233461"/>
                  <a:pt x="99044" y="253542"/>
                  <a:pt x="114300" y="254034"/>
                </a:cubicBezTo>
                <a:lnTo>
                  <a:pt x="469900" y="241334"/>
                </a:lnTo>
                <a:cubicBezTo>
                  <a:pt x="594493" y="210186"/>
                  <a:pt x="427156" y="249255"/>
                  <a:pt x="660400" y="215934"/>
                </a:cubicBezTo>
                <a:cubicBezTo>
                  <a:pt x="727426" y="206359"/>
                  <a:pt x="687440" y="181521"/>
                  <a:pt x="774700" y="152434"/>
                </a:cubicBezTo>
                <a:cubicBezTo>
                  <a:pt x="787400" y="148201"/>
                  <a:pt x="799813" y="142981"/>
                  <a:pt x="812800" y="139734"/>
                </a:cubicBezTo>
                <a:cubicBezTo>
                  <a:pt x="833741" y="134499"/>
                  <a:pt x="855267" y="131888"/>
                  <a:pt x="876300" y="127034"/>
                </a:cubicBezTo>
                <a:cubicBezTo>
                  <a:pt x="910315" y="119184"/>
                  <a:pt x="943080" y="104121"/>
                  <a:pt x="977900" y="101634"/>
                </a:cubicBezTo>
                <a:lnTo>
                  <a:pt x="1155700" y="88934"/>
                </a:lnTo>
                <a:cubicBezTo>
                  <a:pt x="1168400" y="84701"/>
                  <a:pt x="1181826" y="82221"/>
                  <a:pt x="1193800" y="76234"/>
                </a:cubicBezTo>
                <a:cubicBezTo>
                  <a:pt x="1235661" y="55304"/>
                  <a:pt x="1223891" y="45228"/>
                  <a:pt x="1270000" y="38134"/>
                </a:cubicBezTo>
                <a:cubicBezTo>
                  <a:pt x="1312050" y="31665"/>
                  <a:pt x="1354716" y="30132"/>
                  <a:pt x="1397000" y="25434"/>
                </a:cubicBezTo>
                <a:cubicBezTo>
                  <a:pt x="1430921" y="21665"/>
                  <a:pt x="1464733" y="16967"/>
                  <a:pt x="1498600" y="12734"/>
                </a:cubicBezTo>
                <a:cubicBezTo>
                  <a:pt x="1540716" y="-1305"/>
                  <a:pt x="1523313" y="34"/>
                  <a:pt x="1549400" y="34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Freeform 8"/>
          <p:cNvSpPr/>
          <p:nvPr/>
        </p:nvSpPr>
        <p:spPr>
          <a:xfrm>
            <a:off x="4521200" y="749300"/>
            <a:ext cx="876300" cy="88900"/>
          </a:xfrm>
          <a:custGeom>
            <a:avLst/>
            <a:gdLst>
              <a:gd name="connsiteX0" fmla="*/ 0 w 876300"/>
              <a:gd name="connsiteY0" fmla="*/ 88900 h 88900"/>
              <a:gd name="connsiteX1" fmla="*/ 50800 w 876300"/>
              <a:gd name="connsiteY1" fmla="*/ 63500 h 88900"/>
              <a:gd name="connsiteX2" fmla="*/ 279400 w 876300"/>
              <a:gd name="connsiteY2" fmla="*/ 50800 h 88900"/>
              <a:gd name="connsiteX3" fmla="*/ 647700 w 876300"/>
              <a:gd name="connsiteY3" fmla="*/ 38100 h 88900"/>
              <a:gd name="connsiteX4" fmla="*/ 723900 w 876300"/>
              <a:gd name="connsiteY4" fmla="*/ 0 h 88900"/>
              <a:gd name="connsiteX5" fmla="*/ 876300 w 876300"/>
              <a:gd name="connsiteY5" fmla="*/ 25400 h 88900"/>
              <a:gd name="connsiteX6" fmla="*/ 774700 w 876300"/>
              <a:gd name="connsiteY6" fmla="*/ 50800 h 88900"/>
              <a:gd name="connsiteX7" fmla="*/ 723900 w 876300"/>
              <a:gd name="connsiteY7" fmla="*/ 38100 h 88900"/>
              <a:gd name="connsiteX8" fmla="*/ 762000 w 876300"/>
              <a:gd name="connsiteY8" fmla="*/ 25400 h 88900"/>
              <a:gd name="connsiteX9" fmla="*/ 622300 w 876300"/>
              <a:gd name="connsiteY9" fmla="*/ 50800 h 88900"/>
              <a:gd name="connsiteX10" fmla="*/ 304800 w 876300"/>
              <a:gd name="connsiteY10" fmla="*/ 63500 h 88900"/>
              <a:gd name="connsiteX11" fmla="*/ 114300 w 876300"/>
              <a:gd name="connsiteY11" fmla="*/ 50800 h 88900"/>
              <a:gd name="connsiteX12" fmla="*/ 152400 w 876300"/>
              <a:gd name="connsiteY12" fmla="*/ 38100 h 88900"/>
              <a:gd name="connsiteX13" fmla="*/ 647700 w 876300"/>
              <a:gd name="connsiteY13" fmla="*/ 50800 h 88900"/>
              <a:gd name="connsiteX14" fmla="*/ 863600 w 876300"/>
              <a:gd name="connsiteY14" fmla="*/ 508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00" h="88900">
                <a:moveTo>
                  <a:pt x="0" y="88900"/>
                </a:moveTo>
                <a:cubicBezTo>
                  <a:pt x="829349" y="58183"/>
                  <a:pt x="125666" y="93446"/>
                  <a:pt x="50800" y="63500"/>
                </a:cubicBezTo>
                <a:cubicBezTo>
                  <a:pt x="-20059" y="35156"/>
                  <a:pt x="203152" y="54045"/>
                  <a:pt x="279400" y="50800"/>
                </a:cubicBezTo>
                <a:lnTo>
                  <a:pt x="647700" y="38100"/>
                </a:lnTo>
                <a:cubicBezTo>
                  <a:pt x="666963" y="25258"/>
                  <a:pt x="697610" y="0"/>
                  <a:pt x="723900" y="0"/>
                </a:cubicBezTo>
                <a:cubicBezTo>
                  <a:pt x="783360" y="0"/>
                  <a:pt x="822797" y="12024"/>
                  <a:pt x="876300" y="25400"/>
                </a:cubicBezTo>
                <a:cubicBezTo>
                  <a:pt x="846235" y="35422"/>
                  <a:pt x="805351" y="50800"/>
                  <a:pt x="774700" y="50800"/>
                </a:cubicBezTo>
                <a:cubicBezTo>
                  <a:pt x="757246" y="50800"/>
                  <a:pt x="740833" y="42333"/>
                  <a:pt x="723900" y="38100"/>
                </a:cubicBezTo>
                <a:cubicBezTo>
                  <a:pt x="736600" y="33867"/>
                  <a:pt x="775387" y="25400"/>
                  <a:pt x="762000" y="25400"/>
                </a:cubicBezTo>
                <a:cubicBezTo>
                  <a:pt x="696493" y="25400"/>
                  <a:pt x="684238" y="46671"/>
                  <a:pt x="622300" y="50800"/>
                </a:cubicBezTo>
                <a:cubicBezTo>
                  <a:pt x="516617" y="57846"/>
                  <a:pt x="410633" y="59267"/>
                  <a:pt x="304800" y="63500"/>
                </a:cubicBezTo>
                <a:cubicBezTo>
                  <a:pt x="241300" y="59267"/>
                  <a:pt x="177075" y="61263"/>
                  <a:pt x="114300" y="50800"/>
                </a:cubicBezTo>
                <a:cubicBezTo>
                  <a:pt x="101095" y="48599"/>
                  <a:pt x="139013" y="38100"/>
                  <a:pt x="152400" y="38100"/>
                </a:cubicBezTo>
                <a:cubicBezTo>
                  <a:pt x="317554" y="38100"/>
                  <a:pt x="482572" y="47851"/>
                  <a:pt x="647700" y="50800"/>
                </a:cubicBezTo>
                <a:cubicBezTo>
                  <a:pt x="719655" y="52085"/>
                  <a:pt x="791633" y="50800"/>
                  <a:pt x="863600" y="50800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1032" name="Picture 8" descr="Sheep Lol GIF - Sheep Lol Scary - Discover &amp; Share GIFs | Sheep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8550" y="3599344"/>
            <a:ext cx="3238198" cy="20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CA38 | Frogs Clipart Animated Today:158075114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88" y="5400691"/>
            <a:ext cx="1347461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005840"/>
            <a:ext cx="8804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u="sng" dirty="0" smtClean="0">
                <a:solidFill>
                  <a:schemeClr val="bg1"/>
                </a:solidFill>
              </a:rPr>
              <a:t>Задаци за самосталан рад:</a:t>
            </a:r>
          </a:p>
          <a:p>
            <a:endParaRPr lang="sr-Cyrl-BA" sz="2800" u="sng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</a:rPr>
              <a:t>Слушај пјесму и научи је лијепо пјевати.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</a:rPr>
              <a:t>Илуструј текст пјесме у свеску.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</a:rPr>
              <a:t>Покушај да смислиш  једну нову строфу о прољећу и </a:t>
            </a:r>
            <a:r>
              <a:rPr lang="sr-Cyrl-BA" sz="2800" smtClean="0">
                <a:solidFill>
                  <a:schemeClr val="bg1"/>
                </a:solidFill>
              </a:rPr>
              <a:t>пјевај је </a:t>
            </a:r>
            <a:r>
              <a:rPr lang="sr-Cyrl-BA" sz="2800" dirty="0" smtClean="0">
                <a:solidFill>
                  <a:schemeClr val="bg1"/>
                </a:solidFill>
              </a:rPr>
              <a:t>на исту ову мелодију.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4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155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user</cp:lastModifiedBy>
  <cp:revision>13</cp:revision>
  <dcterms:created xsi:type="dcterms:W3CDTF">2020-03-31T21:05:34Z</dcterms:created>
  <dcterms:modified xsi:type="dcterms:W3CDTF">2020-04-29T17:27:31Z</dcterms:modified>
</cp:coreProperties>
</file>