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ran Gvozdic" initials="GG" lastIdx="1" clrIdx="0">
    <p:extLst>
      <p:ext uri="{19B8F6BF-5375-455C-9EA6-DF929625EA0E}">
        <p15:presenceInfo xmlns:p15="http://schemas.microsoft.com/office/powerpoint/2012/main" userId="b744415e4273646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415D-6934-4CE9-A4A4-5C12D4B13F10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911B-9B5E-433F-A5B3-F1565E0B850F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17665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415D-6934-4CE9-A4A4-5C12D4B13F10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911B-9B5E-433F-A5B3-F1565E0B850F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00715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415D-6934-4CE9-A4A4-5C12D4B13F10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911B-9B5E-433F-A5B3-F1565E0B850F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02079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415D-6934-4CE9-A4A4-5C12D4B13F10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911B-9B5E-433F-A5B3-F1565E0B850F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6168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415D-6934-4CE9-A4A4-5C12D4B13F10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911B-9B5E-433F-A5B3-F1565E0B850F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000189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415D-6934-4CE9-A4A4-5C12D4B13F10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911B-9B5E-433F-A5B3-F1565E0B850F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30450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415D-6934-4CE9-A4A4-5C12D4B13F10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911B-9B5E-433F-A5B3-F1565E0B850F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526151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415D-6934-4CE9-A4A4-5C12D4B13F10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911B-9B5E-433F-A5B3-F1565E0B850F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064573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415D-6934-4CE9-A4A4-5C12D4B13F10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911B-9B5E-433F-A5B3-F1565E0B850F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7539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415D-6934-4CE9-A4A4-5C12D4B13F10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911B-9B5E-433F-A5B3-F1565E0B850F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09858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415D-6934-4CE9-A4A4-5C12D4B13F10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911B-9B5E-433F-A5B3-F1565E0B850F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88505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415D-6934-4CE9-A4A4-5C12D4B13F10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911B-9B5E-433F-A5B3-F1565E0B850F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04024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415D-6934-4CE9-A4A4-5C12D4B13F10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911B-9B5E-433F-A5B3-F1565E0B850F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60164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415D-6934-4CE9-A4A4-5C12D4B13F10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911B-9B5E-433F-A5B3-F1565E0B850F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31726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415D-6934-4CE9-A4A4-5C12D4B13F10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911B-9B5E-433F-A5B3-F1565E0B850F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35120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415D-6934-4CE9-A4A4-5C12D4B13F10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911B-9B5E-433F-A5B3-F1565E0B850F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885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415D-6934-4CE9-A4A4-5C12D4B13F10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911B-9B5E-433F-A5B3-F1565E0B850F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1110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D30415D-6934-4CE9-A4A4-5C12D4B13F10}" type="datetimeFigureOut">
              <a:rPr lang="sr-Latn-BA" smtClean="0"/>
              <a:t>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6911B-9B5E-433F-A5B3-F1565E0B850F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494684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3F044-E174-4A2D-99DA-1DB6E6D32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540" y="505119"/>
            <a:ext cx="8825658" cy="3329581"/>
          </a:xfrm>
        </p:spPr>
        <p:txBody>
          <a:bodyPr/>
          <a:lstStyle/>
          <a:p>
            <a:r>
              <a:rPr lang="sr-Cyrl-BA" b="1" dirty="0">
                <a:solidFill>
                  <a:schemeClr val="tx1"/>
                </a:solidFill>
              </a:rPr>
              <a:t>Аритметичка средина</a:t>
            </a:r>
            <a:endParaRPr lang="sr-Latn-BA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B02B79-ED81-466F-9D3D-7192BDB1829B}"/>
              </a:ext>
            </a:extLst>
          </p:cNvPr>
          <p:cNvSpPr txBox="1"/>
          <p:nvPr/>
        </p:nvSpPr>
        <p:spPr>
          <a:xfrm>
            <a:off x="2935259" y="4072378"/>
            <a:ext cx="57887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6600" dirty="0"/>
              <a:t>-утврђивање-</a:t>
            </a:r>
            <a:endParaRPr lang="sr-Latn-BA" sz="6600" dirty="0"/>
          </a:p>
        </p:txBody>
      </p:sp>
    </p:spTree>
    <p:extLst>
      <p:ext uri="{BB962C8B-B14F-4D97-AF65-F5344CB8AC3E}">
        <p14:creationId xmlns:p14="http://schemas.microsoft.com/office/powerpoint/2010/main" val="248663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5"/>
    </mc:Choice>
    <mc:Fallback xmlns="">
      <p:transition spd="slow" advTm="142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88941-70A1-43CC-B438-F7DF98B22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3" y="113121"/>
            <a:ext cx="11868346" cy="3157980"/>
          </a:xfrm>
        </p:spPr>
        <p:txBody>
          <a:bodyPr/>
          <a:lstStyle/>
          <a:p>
            <a:r>
              <a:rPr lang="sr-Cyrl-BA" sz="4000" u="sng" dirty="0">
                <a:solidFill>
                  <a:schemeClr val="tx1"/>
                </a:solidFill>
              </a:rPr>
              <a:t>Задатак 1:</a:t>
            </a:r>
            <a:br>
              <a:rPr lang="sr-Cyrl-BA" u="sng" dirty="0">
                <a:solidFill>
                  <a:schemeClr val="tx1"/>
                </a:solidFill>
              </a:rPr>
            </a:br>
            <a:r>
              <a:rPr lang="sr-Cyrl-BA" sz="4000" b="1" dirty="0">
                <a:solidFill>
                  <a:schemeClr val="tx1"/>
                </a:solidFill>
              </a:rPr>
              <a:t>На писменом задатку из математике било је 6 петица, 3 четворке, 11 тројки, 5 двојки и 7 јединица. Колика је просјечна оцјена одјељења?</a:t>
            </a:r>
            <a:endParaRPr lang="sr-Latn-BA" sz="4000" u="sng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B003F2-51EE-40A5-A772-4C07A34EFF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48792" y="3355942"/>
                <a:ext cx="11406433" cy="13008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BA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sr-Cyrl-BA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∙5+3∙4+11∙3+5∙2+7∙1</m:t>
                          </m:r>
                        </m:num>
                        <m:den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6+3+11+5+7</m:t>
                          </m:r>
                        </m:den>
                      </m:f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Cyrl-BA" sz="4000" b="0" dirty="0"/>
              </a:p>
              <a:p>
                <a:pPr marL="0" indent="0">
                  <a:buNone/>
                </a:pPr>
                <a:endParaRPr lang="sr-Latn-BA" sz="4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B003F2-51EE-40A5-A772-4C07A34EFF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8792" y="3355942"/>
                <a:ext cx="11406433" cy="130089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6D519C-B7CF-4D7E-82BD-CEB4F126A5B7}"/>
                  </a:ext>
                </a:extLst>
              </p:cNvPr>
              <p:cNvSpPr txBox="1"/>
              <p:nvPr/>
            </p:nvSpPr>
            <p:spPr>
              <a:xfrm>
                <a:off x="1809946" y="4751108"/>
                <a:ext cx="6376617" cy="1248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30+12+33+10+7</m:t>
                          </m:r>
                        </m:num>
                        <m:den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6D519C-B7CF-4D7E-82BD-CEB4F126A5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946" y="4751108"/>
                <a:ext cx="6376617" cy="12488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8425429-D44F-4AB4-816B-823D8119F953}"/>
                  </a:ext>
                </a:extLst>
              </p:cNvPr>
              <p:cNvSpPr txBox="1"/>
              <p:nvPr/>
            </p:nvSpPr>
            <p:spPr>
              <a:xfrm>
                <a:off x="7899662" y="4741682"/>
                <a:ext cx="1420389" cy="1248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BA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92</m:t>
                          </m:r>
                        </m:num>
                        <m:den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8425429-D44F-4AB4-816B-823D8119F9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9662" y="4741682"/>
                <a:ext cx="1420389" cy="12488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363D5F2-048E-4ADA-B641-F30F596E3C30}"/>
                  </a:ext>
                </a:extLst>
              </p:cNvPr>
              <p:cNvSpPr txBox="1"/>
              <p:nvPr/>
            </p:nvSpPr>
            <p:spPr>
              <a:xfrm>
                <a:off x="9105137" y="5012140"/>
                <a:ext cx="156805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2,875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363D5F2-048E-4ADA-B641-F30F596E3C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5137" y="5012140"/>
                <a:ext cx="156805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8BD8394-C29A-4BA2-A8DA-DE8BBC873510}"/>
              </a:ext>
            </a:extLst>
          </p:cNvPr>
          <p:cNvSpPr/>
          <p:nvPr/>
        </p:nvSpPr>
        <p:spPr>
          <a:xfrm>
            <a:off x="9181707" y="5099901"/>
            <a:ext cx="1420389" cy="62012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73124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50A9B13-B4D9-43F1-B1E9-94161222158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84198" y="151059"/>
                <a:ext cx="11655868" cy="2516727"/>
              </a:xfrm>
            </p:spPr>
            <p:txBody>
              <a:bodyPr/>
              <a:lstStyle/>
              <a:p>
                <a:r>
                  <a:rPr lang="sr-Cyrl-BA" sz="4000" u="sng" dirty="0">
                    <a:solidFill>
                      <a:schemeClr val="tx1"/>
                    </a:solidFill>
                  </a:rPr>
                  <a:t>Задатак 2:</a:t>
                </a:r>
                <a:br>
                  <a:rPr lang="sr-Cyrl-BA" sz="4000" u="sng" dirty="0">
                    <a:solidFill>
                      <a:schemeClr val="tx1"/>
                    </a:solidFill>
                  </a:rPr>
                </a:br>
                <a:r>
                  <a:rPr lang="sr-Cyrl-BA" sz="4000" b="1" dirty="0">
                    <a:solidFill>
                      <a:schemeClr val="tx1"/>
                    </a:solidFill>
                  </a:rPr>
                  <a:t>Аритметичка средина два броја је </a:t>
                </a:r>
                <a14:m>
                  <m:oMath xmlns:m="http://schemas.openxmlformats.org/officeDocument/2006/math">
                    <m:r>
                      <a:rPr lang="sr-Cyrl-BA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𝟏𝟕</m:t>
                    </m:r>
                    <m:r>
                      <a:rPr lang="sr-Cyrl-BA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sr-Cyrl-BA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r>
                  <a:rPr lang="sr-Cyrl-BA" sz="4000" dirty="0">
                    <a:solidFill>
                      <a:schemeClr val="tx1"/>
                    </a:solidFill>
                  </a:rPr>
                  <a:t>. </a:t>
                </a:r>
                <a:r>
                  <a:rPr lang="sr-Cyrl-BA" sz="4000" b="1" dirty="0">
                    <a:solidFill>
                      <a:schemeClr val="tx1"/>
                    </a:solidFill>
                  </a:rPr>
                  <a:t>Један од тих бројева је 11. Који је други број?</a:t>
                </a:r>
                <a:endParaRPr lang="sr-Latn-BA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50A9B13-B4D9-43F1-B1E9-9416122215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84198" y="151059"/>
                <a:ext cx="11655868" cy="2516727"/>
              </a:xfrm>
              <a:blipFill>
                <a:blip r:embed="rId2"/>
                <a:stretch>
                  <a:fillRect l="-1831" t="-4358" b="-10896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06B6AC-8D7E-4709-8814-3756C46EC1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3181" y="2863391"/>
                <a:ext cx="3685504" cy="71879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BA" sz="4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BA" sz="4000" b="0" i="1" smtClean="0">
                        <a:latin typeface="Cambria Math" panose="02040503050406030204" pitchFamily="18" charset="0"/>
                      </a:rPr>
                      <m:t>−први бро</m:t>
                    </m:r>
                    <m:r>
                      <a:rPr lang="sr-Cyrl-BA" sz="4000" b="0" i="1" smtClean="0">
                        <a:latin typeface="Cambria Math" panose="02040503050406030204" pitchFamily="18" charset="0"/>
                      </a:rPr>
                      <m:t>ј</m:t>
                    </m:r>
                  </m:oMath>
                </a14:m>
                <a:r>
                  <a:rPr lang="sr-Cyrl-BA" sz="4000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06B6AC-8D7E-4709-8814-3756C46EC1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3181" y="2863391"/>
                <a:ext cx="3685504" cy="718795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6242883-8ED4-43C8-8B54-DF2B5119C468}"/>
                  </a:ext>
                </a:extLst>
              </p:cNvPr>
              <p:cNvSpPr txBox="1"/>
              <p:nvPr/>
            </p:nvSpPr>
            <p:spPr>
              <a:xfrm>
                <a:off x="283181" y="3429000"/>
                <a:ext cx="367325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Latn-BA" sz="4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BA" sz="4000" i="1">
                        <a:latin typeface="Cambria Math" panose="02040503050406030204" pitchFamily="18" charset="0"/>
                      </a:rPr>
                      <m:t>−други број</m:t>
                    </m:r>
                  </m:oMath>
                </a14:m>
                <a:r>
                  <a:rPr lang="sr-Cyrl-BA" sz="4000" dirty="0"/>
                  <a:t>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6242883-8ED4-43C8-8B54-DF2B5119C4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181" y="3429000"/>
                <a:ext cx="3673250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8B3581-E0D7-4B91-9787-461D49A9757B}"/>
                  </a:ext>
                </a:extLst>
              </p:cNvPr>
              <p:cNvSpPr txBox="1"/>
              <p:nvPr/>
            </p:nvSpPr>
            <p:spPr>
              <a:xfrm>
                <a:off x="184198" y="3994609"/>
                <a:ext cx="436331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sr-Cyrl-BA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sr-Latn-BA" sz="4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BA" sz="4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:2</m:t>
                      </m:r>
                      <m:r>
                        <a:rPr lang="sr-Latn-BA" sz="4000" i="1">
                          <a:latin typeface="Cambria Math" panose="02040503050406030204" pitchFamily="18" charset="0"/>
                        </a:rPr>
                        <m:t>=17,25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8B3581-E0D7-4B91-9787-461D49A975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98" y="3994609"/>
                <a:ext cx="4363310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66F2D6-ABBD-4FBC-85BB-CEA8DA029251}"/>
                  </a:ext>
                </a:extLst>
              </p:cNvPr>
              <p:cNvSpPr txBox="1"/>
              <p:nvPr/>
            </p:nvSpPr>
            <p:spPr>
              <a:xfrm>
                <a:off x="184198" y="4560218"/>
                <a:ext cx="186070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4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BA" sz="4000" b="0" i="1" smtClean="0">
                          <a:latin typeface="Cambria Math" panose="02040503050406030204" pitchFamily="18" charset="0"/>
                        </a:rPr>
                        <m:t>=11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66F2D6-ABBD-4FBC-85BB-CEA8DA0292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98" y="4560218"/>
                <a:ext cx="1860702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095A482-8CE1-41A9-A14C-B84F261FABDE}"/>
                  </a:ext>
                </a:extLst>
              </p:cNvPr>
              <p:cNvSpPr txBox="1"/>
              <p:nvPr/>
            </p:nvSpPr>
            <p:spPr>
              <a:xfrm>
                <a:off x="5656083" y="2863391"/>
                <a:ext cx="46329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sr-Cyrl-BA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11+</m:t>
                          </m:r>
                          <m:r>
                            <a:rPr lang="sr-Latn-BA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:2</m:t>
                      </m:r>
                      <m:r>
                        <a:rPr lang="sr-Latn-BA" sz="4000" b="0" i="1" smtClean="0">
                          <a:latin typeface="Cambria Math" panose="02040503050406030204" pitchFamily="18" charset="0"/>
                        </a:rPr>
                        <m:t>=17,25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095A482-8CE1-41A9-A14C-B84F261FA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083" y="2863391"/>
                <a:ext cx="4632935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D344F70-46E9-4D27-87B3-4B30AE57C792}"/>
                  </a:ext>
                </a:extLst>
              </p:cNvPr>
              <p:cNvSpPr txBox="1"/>
              <p:nvPr/>
            </p:nvSpPr>
            <p:spPr>
              <a:xfrm>
                <a:off x="5656083" y="3429000"/>
                <a:ext cx="43593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11+</m:t>
                      </m:r>
                      <m:r>
                        <a:rPr lang="sr-Latn-BA" sz="4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sr-Latn-BA" sz="4000" b="0" i="1" smtClean="0">
                          <a:latin typeface="Cambria Math" panose="02040503050406030204" pitchFamily="18" charset="0"/>
                        </a:rPr>
                        <m:t>=17,25∙2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D344F70-46E9-4D27-87B3-4B30AE57C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083" y="3429000"/>
                <a:ext cx="4359335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CAD3A72-C331-4693-9EB4-CBDFCD72C2F2}"/>
                  </a:ext>
                </a:extLst>
              </p:cNvPr>
              <p:cNvSpPr txBox="1"/>
              <p:nvPr/>
            </p:nvSpPr>
            <p:spPr>
              <a:xfrm>
                <a:off x="5731496" y="4132612"/>
                <a:ext cx="341959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4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sr-Latn-BA" sz="4000" b="0" i="1" smtClean="0">
                          <a:latin typeface="Cambria Math" panose="02040503050406030204" pitchFamily="18" charset="0"/>
                        </a:rPr>
                        <m:t>=34,5−11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CAD3A72-C331-4693-9EB4-CBDFCD72C2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496" y="4132612"/>
                <a:ext cx="3419590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A0F0808-023F-42B2-8DEB-04154D43C207}"/>
              </a:ext>
            </a:extLst>
          </p:cNvPr>
          <p:cNvSpPr/>
          <p:nvPr/>
        </p:nvSpPr>
        <p:spPr>
          <a:xfrm>
            <a:off x="5731496" y="4754387"/>
            <a:ext cx="2240998" cy="66400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B4A571F-BCE4-4B95-88AC-08E39D964970}"/>
                  </a:ext>
                </a:extLst>
              </p:cNvPr>
              <p:cNvSpPr txBox="1"/>
              <p:nvPr/>
            </p:nvSpPr>
            <p:spPr>
              <a:xfrm>
                <a:off x="5275594" y="5603192"/>
                <a:ext cx="501342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BA" sz="4000" b="1" dirty="0"/>
                  <a:t>Други број је </a:t>
                </a:r>
                <a14:m>
                  <m:oMath xmlns:m="http://schemas.openxmlformats.org/officeDocument/2006/math">
                    <m:r>
                      <a:rPr lang="sr-Latn-BA" sz="4000" b="1" i="0" dirty="0" smtClean="0">
                        <a:latin typeface="Cambria Math" panose="02040503050406030204" pitchFamily="18" charset="0"/>
                      </a:rPr>
                      <m:t>𝟐𝟑</m:t>
                    </m:r>
                    <m:r>
                      <a:rPr lang="sr-Cyrl-BA" sz="4000" b="1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Cyrl-BA" sz="4000" b="1" i="1" dirty="0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sr-Cyrl-BA" sz="4000" b="1" dirty="0"/>
                  <a:t>.</a:t>
                </a:r>
                <a:endParaRPr lang="sr-Latn-BA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B4A571F-BCE4-4B95-88AC-08E39D9649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594" y="5603192"/>
                <a:ext cx="5013424" cy="707886"/>
              </a:xfrm>
              <a:prstGeom prst="rect">
                <a:avLst/>
              </a:prstGeom>
              <a:blipFill>
                <a:blip r:embed="rId10"/>
                <a:stretch>
                  <a:fillRect l="-4253" t="-15517" r="-3281" b="-36207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DD4E964-2BC3-4156-A968-95C561372C99}"/>
                  </a:ext>
                </a:extLst>
              </p:cNvPr>
              <p:cNvSpPr txBox="1"/>
              <p:nvPr/>
            </p:nvSpPr>
            <p:spPr>
              <a:xfrm>
                <a:off x="5731496" y="4702768"/>
                <a:ext cx="224099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4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sr-Latn-BA" sz="4000" b="0" i="1" smtClean="0">
                          <a:latin typeface="Cambria Math" panose="02040503050406030204" pitchFamily="18" charset="0"/>
                        </a:rPr>
                        <m:t>=23,5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DD4E964-2BC3-4156-A968-95C561372C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496" y="4702768"/>
                <a:ext cx="2240998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227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7A0A52-10FA-4B1C-94FD-677ABBE5C02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93625" y="169914"/>
                <a:ext cx="11693575" cy="2563859"/>
              </a:xfrm>
            </p:spPr>
            <p:txBody>
              <a:bodyPr/>
              <a:lstStyle/>
              <a:p>
                <a:r>
                  <a:rPr lang="sr-Cyrl-BA" sz="4000" u="sng" dirty="0">
                    <a:solidFill>
                      <a:schemeClr val="tx1"/>
                    </a:solidFill>
                  </a:rPr>
                  <a:t>Задатак 3:</a:t>
                </a:r>
                <a:br>
                  <a:rPr lang="sr-Cyrl-BA" sz="4000" u="sng" dirty="0">
                    <a:solidFill>
                      <a:schemeClr val="tx1"/>
                    </a:solidFill>
                  </a:rPr>
                </a:br>
                <a:r>
                  <a:rPr lang="sr-Cyrl-BA" sz="3600" b="1" dirty="0">
                    <a:solidFill>
                      <a:schemeClr val="tx1"/>
                    </a:solidFill>
                  </a:rPr>
                  <a:t>У једном суду има </a:t>
                </a:r>
                <a14:m>
                  <m:oMath xmlns:m="http://schemas.openxmlformats.org/officeDocument/2006/math">
                    <m:r>
                      <a:rPr lang="sr-Cyrl-BA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f>
                      <m:fPr>
                        <m:ctrlPr>
                          <a:rPr lang="sr-Cyrl-BA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sr-Cyrl-BA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sr-Cyrl-BA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BA" sz="3600" b="1" dirty="0">
                    <a:solidFill>
                      <a:schemeClr val="tx1"/>
                    </a:solidFill>
                  </a:rPr>
                  <a:t>воде, а у другом </a:t>
                </a:r>
                <a14:m>
                  <m:oMath xmlns:m="http://schemas.openxmlformats.org/officeDocument/2006/math">
                    <m:r>
                      <a:rPr lang="sr-Cyrl-BA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f>
                      <m:fPr>
                        <m:ctrlPr>
                          <a:rPr lang="sr-Cyrl-BA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sr-Cyrl-BA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sr-Cyrl-BA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sr-Cyrl-BA" sz="3600" b="1" dirty="0">
                    <a:solidFill>
                      <a:schemeClr val="tx1"/>
                    </a:solidFill>
                  </a:rPr>
                  <a:t> Колико треба прелити воде из другог суда у први да би у оба суда биле једнаке количине?</a:t>
                </a:r>
                <a:endParaRPr lang="sr-Latn-BA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7A0A52-10FA-4B1C-94FD-677ABBE5C0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93625" y="169914"/>
                <a:ext cx="11693575" cy="2563859"/>
              </a:xfrm>
              <a:blipFill>
                <a:blip r:embed="rId2"/>
                <a:stretch>
                  <a:fillRect l="-1877" t="-4286" b="-10714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AC200C-CCD7-43D7-B913-ED12A3372B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8984" y="2733773"/>
                <a:ext cx="3805287" cy="154599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sr-Cyrl-BA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f>
                            <m:fPr>
                              <m:ctrlPr>
                                <a:rPr lang="sr-Cyrl-BA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Cyrl-BA" sz="4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sr-Cyrl-BA" sz="4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f>
                            <m:fPr>
                              <m:ctrlPr>
                                <a:rPr lang="sr-Cyrl-BA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Cyrl-BA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sr-Cyrl-BA" sz="4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:2=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AC200C-CCD7-43D7-B913-ED12A3372B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984" y="2733773"/>
                <a:ext cx="3805287" cy="1545995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923350D-CF53-4B35-8143-302D415D1D39}"/>
                  </a:ext>
                </a:extLst>
              </p:cNvPr>
              <p:cNvSpPr txBox="1"/>
              <p:nvPr/>
            </p:nvSpPr>
            <p:spPr>
              <a:xfrm>
                <a:off x="3853083" y="2804598"/>
                <a:ext cx="2009717" cy="1248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BA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63</m:t>
                          </m:r>
                        </m:num>
                        <m:den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:2=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923350D-CF53-4B35-8143-302D415D1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083" y="2804598"/>
                <a:ext cx="2009717" cy="12488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2337620-60EC-40CD-9008-265F00536333}"/>
                  </a:ext>
                </a:extLst>
              </p:cNvPr>
              <p:cNvSpPr txBox="1"/>
              <p:nvPr/>
            </p:nvSpPr>
            <p:spPr>
              <a:xfrm>
                <a:off x="5619007" y="2804598"/>
                <a:ext cx="1420389" cy="1244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BA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63</m:t>
                          </m:r>
                        </m:num>
                        <m:den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2337620-60EC-40CD-9008-265F005363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007" y="2804598"/>
                <a:ext cx="1420389" cy="12448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D056E8B-E9C5-435D-8541-92E717C8400A}"/>
                  </a:ext>
                </a:extLst>
              </p:cNvPr>
              <p:cNvSpPr txBox="1"/>
              <p:nvPr/>
            </p:nvSpPr>
            <p:spPr>
              <a:xfrm>
                <a:off x="6758494" y="2804598"/>
                <a:ext cx="2215798" cy="1244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BA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=5</m:t>
                      </m:r>
                      <m:f>
                        <m:fPr>
                          <m:ctrlPr>
                            <a:rPr lang="sr-Cyrl-BA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D056E8B-E9C5-435D-8541-92E717C84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8494" y="2804598"/>
                <a:ext cx="2215798" cy="12448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98C7D87-AB86-47AD-AA29-5A404BC1E533}"/>
                  </a:ext>
                </a:extLst>
              </p:cNvPr>
              <p:cNvSpPr txBox="1"/>
              <p:nvPr/>
            </p:nvSpPr>
            <p:spPr>
              <a:xfrm>
                <a:off x="218984" y="4279768"/>
                <a:ext cx="2769925" cy="1248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6</m:t>
                      </m:r>
                      <m:f>
                        <m:fPr>
                          <m:ctrlPr>
                            <a:rPr lang="sr-Latn-BA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−5</m:t>
                      </m:r>
                      <m:f>
                        <m:fPr>
                          <m:ctrlPr>
                            <a:rPr lang="sr-Cyrl-BA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98C7D87-AB86-47AD-AA29-5A404BC1E5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84" y="4279768"/>
                <a:ext cx="2769925" cy="12488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0D2C526-249C-4177-9898-63AB96D1072F}"/>
                  </a:ext>
                </a:extLst>
              </p:cNvPr>
              <p:cNvSpPr txBox="1"/>
              <p:nvPr/>
            </p:nvSpPr>
            <p:spPr>
              <a:xfrm>
                <a:off x="2750400" y="4294031"/>
                <a:ext cx="2598981" cy="1244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BA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80−63</m:t>
                          </m:r>
                        </m:num>
                        <m:den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0D2C526-249C-4177-9898-63AB96D107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400" y="4294031"/>
                <a:ext cx="2598981" cy="124482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F1BFB67-2FB4-4AF3-800B-45680C885337}"/>
                  </a:ext>
                </a:extLst>
              </p:cNvPr>
              <p:cNvSpPr txBox="1"/>
              <p:nvPr/>
            </p:nvSpPr>
            <p:spPr>
              <a:xfrm>
                <a:off x="5072927" y="4294031"/>
                <a:ext cx="1420389" cy="1244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BA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F1BFB67-2FB4-4AF3-800B-45680C885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2927" y="4294031"/>
                <a:ext cx="1420389" cy="124482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EB11B2C-33E6-46D5-96AF-DC1A543464D3}"/>
                  </a:ext>
                </a:extLst>
              </p:cNvPr>
              <p:cNvSpPr txBox="1"/>
              <p:nvPr/>
            </p:nvSpPr>
            <p:spPr>
              <a:xfrm>
                <a:off x="6210621" y="4267485"/>
                <a:ext cx="1264000" cy="12979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4000" b="0" i="1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sr-Cyrl-BA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sr-Cyrl-BA" sz="4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EB11B2C-33E6-46D5-96AF-DC1A543464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621" y="4267485"/>
                <a:ext cx="1264000" cy="129791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D4AB514-D378-41DA-8484-D8159762A71B}"/>
              </a:ext>
            </a:extLst>
          </p:cNvPr>
          <p:cNvSpPr/>
          <p:nvPr/>
        </p:nvSpPr>
        <p:spPr>
          <a:xfrm>
            <a:off x="6297105" y="4267485"/>
            <a:ext cx="1238626" cy="141687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857BAE6-53D9-449A-923F-03D0C7C4F49A}"/>
                  </a:ext>
                </a:extLst>
              </p:cNvPr>
              <p:cNvSpPr txBox="1"/>
              <p:nvPr/>
            </p:nvSpPr>
            <p:spPr>
              <a:xfrm>
                <a:off x="329481" y="5579667"/>
                <a:ext cx="9486892" cy="8837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BA" sz="3600" b="1" dirty="0"/>
                  <a:t>Из другог суда пресипамо </a:t>
                </a:r>
                <a14:m>
                  <m:oMath xmlns:m="http://schemas.openxmlformats.org/officeDocument/2006/math">
                    <m:r>
                      <a:rPr lang="sr-Cyrl-BA" sz="3600" i="1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sr-Cyrl-BA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Cyrl-BA" sz="36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sr-Cyrl-BA" sz="3600" b="1" dirty="0"/>
                  <a:t> литара. </a:t>
                </a:r>
                <a:endParaRPr lang="sr-Latn-BA" sz="36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857BAE6-53D9-449A-923F-03D0C7C4F4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81" y="5579667"/>
                <a:ext cx="9486892" cy="883703"/>
              </a:xfrm>
              <a:prstGeom prst="rect">
                <a:avLst/>
              </a:prstGeom>
              <a:blipFill>
                <a:blip r:embed="rId11"/>
                <a:stretch>
                  <a:fillRect l="-1928" r="-321" b="-11034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3F0E2E42-D8E8-4F77-96F6-5C2F325D0AD0}"/>
              </a:ext>
            </a:extLst>
          </p:cNvPr>
          <p:cNvSpPr txBox="1"/>
          <p:nvPr/>
        </p:nvSpPr>
        <p:spPr>
          <a:xfrm>
            <a:off x="7468688" y="5583398"/>
            <a:ext cx="327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4000" dirty="0"/>
              <a:t> </a:t>
            </a:r>
            <a:endParaRPr lang="sr-Latn-BA" sz="4000" dirty="0"/>
          </a:p>
        </p:txBody>
      </p:sp>
    </p:spTree>
    <p:extLst>
      <p:ext uri="{BB962C8B-B14F-4D97-AF65-F5344CB8AC3E}">
        <p14:creationId xmlns:p14="http://schemas.microsoft.com/office/powerpoint/2010/main" val="195449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9" grpId="0"/>
      <p:bldP spid="10" grpId="0"/>
      <p:bldP spid="11" grpId="0"/>
      <p:bldP spid="13" grpId="0"/>
      <p:bldP spid="16" grpId="0" animBg="1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DC61041-A0D4-4E2A-971C-508E3295D9E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21905" y="179340"/>
                <a:ext cx="11589881" cy="2450737"/>
              </a:xfrm>
            </p:spPr>
            <p:txBody>
              <a:bodyPr/>
              <a:lstStyle/>
              <a:p>
                <a:r>
                  <a:rPr lang="sr-Cyrl-BA" sz="4000" u="sng" dirty="0">
                    <a:solidFill>
                      <a:schemeClr val="tx1"/>
                    </a:solidFill>
                  </a:rPr>
                  <a:t>Задатак 4:</a:t>
                </a:r>
                <a:br>
                  <a:rPr lang="sr-Cyrl-BA" sz="4000" u="sng" dirty="0">
                    <a:solidFill>
                      <a:schemeClr val="tx1"/>
                    </a:solidFill>
                  </a:rPr>
                </a:br>
                <a:r>
                  <a:rPr lang="sr-Cyrl-BA" sz="4000" b="1" dirty="0">
                    <a:solidFill>
                      <a:schemeClr val="tx1"/>
                    </a:solidFill>
                  </a:rPr>
                  <a:t>Аритметичка средина шест бројева је </a:t>
                </a:r>
                <a14:m>
                  <m:oMath xmlns:m="http://schemas.openxmlformats.org/officeDocument/2006/math">
                    <m:r>
                      <a:rPr lang="sr-Cyrl-BA" sz="4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sr-Cyrl-BA" sz="4000" b="1" dirty="0">
                    <a:solidFill>
                      <a:schemeClr val="tx1"/>
                    </a:solidFill>
                  </a:rPr>
                  <a:t>. Одредити те бројеве, знајући да је сваки сљедећи за </a:t>
                </a:r>
                <a14:m>
                  <m:oMath xmlns:m="http://schemas.openxmlformats.org/officeDocument/2006/math">
                    <m:r>
                      <a:rPr lang="sr-Cyrl-BA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sr-Cyrl-BA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sr-Cyrl-BA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sr-Cyrl-BA" sz="4000" dirty="0">
                    <a:solidFill>
                      <a:schemeClr val="tx1"/>
                    </a:solidFill>
                  </a:rPr>
                  <a:t> </a:t>
                </a:r>
                <a:r>
                  <a:rPr lang="sr-Cyrl-BA" sz="4000" b="1" dirty="0">
                    <a:solidFill>
                      <a:schemeClr val="tx1"/>
                    </a:solidFill>
                  </a:rPr>
                  <a:t>већи од претходног.</a:t>
                </a:r>
                <a:endParaRPr lang="sr-Latn-BA" sz="4000" u="sng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DC61041-A0D4-4E2A-971C-508E3295D9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1905" y="179340"/>
                <a:ext cx="11589881" cy="2450737"/>
              </a:xfrm>
              <a:blipFill>
                <a:blip r:embed="rId2"/>
                <a:stretch>
                  <a:fillRect l="-1840" t="-4478" b="-1393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7BBC39F-6A79-4CDD-9319-09EA6D8A43DB}"/>
                  </a:ext>
                </a:extLst>
              </p:cNvPr>
              <p:cNvSpPr txBox="1"/>
              <p:nvPr/>
            </p:nvSpPr>
            <p:spPr>
              <a:xfrm>
                <a:off x="311084" y="2799761"/>
                <a:ext cx="351218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Latn-BA" sz="4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sr-Cyrl-BA" sz="4000" dirty="0"/>
                  <a:t> – први број</a:t>
                </a:r>
                <a:endParaRPr lang="sr-Latn-BA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7BBC39F-6A79-4CDD-9319-09EA6D8A43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84" y="2799761"/>
                <a:ext cx="3512180" cy="707886"/>
              </a:xfrm>
              <a:prstGeom prst="rect">
                <a:avLst/>
              </a:prstGeom>
              <a:blipFill>
                <a:blip r:embed="rId3"/>
                <a:stretch>
                  <a:fillRect t="-16379" r="-5208" b="-35345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3D45BF1-B4C7-46EC-B722-82DF54F3DF98}"/>
                  </a:ext>
                </a:extLst>
              </p:cNvPr>
              <p:cNvSpPr txBox="1"/>
              <p:nvPr/>
            </p:nvSpPr>
            <p:spPr>
              <a:xfrm>
                <a:off x="227315" y="3429000"/>
                <a:ext cx="11810714" cy="648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sr-Latn-BA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sr-Latn-BA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sr-Latn-BA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sr-Latn-BA" sz="3200" b="0" i="1" smtClean="0">
                                  <a:latin typeface="Cambria Math" panose="02040503050406030204" pitchFamily="18" charset="0"/>
                                </a:rPr>
                                <m:t>+0,4</m:t>
                              </m:r>
                            </m:e>
                          </m:d>
                          <m:r>
                            <a:rPr lang="sr-Latn-BA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sr-Latn-BA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sr-Latn-BA" sz="3200" b="0" i="1" smtClean="0">
                                  <a:latin typeface="Cambria Math" panose="02040503050406030204" pitchFamily="18" charset="0"/>
                                </a:rPr>
                                <m:t>+0,8</m:t>
                              </m:r>
                            </m:e>
                          </m:d>
                          <m:r>
                            <a:rPr lang="sr-Latn-BA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sr-Latn-BA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sr-Latn-BA" sz="3200" b="0" i="1" smtClean="0">
                                  <a:latin typeface="Cambria Math" panose="02040503050406030204" pitchFamily="18" charset="0"/>
                                </a:rPr>
                                <m:t>+1,2</m:t>
                              </m:r>
                            </m:e>
                          </m:d>
                          <m:r>
                            <a:rPr lang="sr-Latn-BA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sr-Latn-BA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sr-Latn-BA" sz="3200" b="0" i="1" smtClean="0">
                                  <a:latin typeface="Cambria Math" panose="02040503050406030204" pitchFamily="18" charset="0"/>
                                </a:rPr>
                                <m:t>+1,6</m:t>
                              </m:r>
                            </m:e>
                          </m:d>
                          <m:r>
                            <a:rPr lang="sr-Latn-BA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sr-Latn-BA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sr-Latn-BA" sz="32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</m:d>
                      <m:r>
                        <a:rPr lang="sr-Latn-BA" sz="3200" b="0" i="1" smtClean="0">
                          <a:latin typeface="Cambria Math" panose="02040503050406030204" pitchFamily="18" charset="0"/>
                        </a:rPr>
                        <m:t>:6=</m:t>
                      </m:r>
                    </m:oMath>
                  </m:oMathPara>
                </a14:m>
                <a:endParaRPr lang="sr-Latn-BA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3D45BF1-B4C7-46EC-B722-82DF54F3DF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315" y="3429000"/>
                <a:ext cx="11810714" cy="6481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41C5635-3543-4089-8BFA-023DB088F49C}"/>
                  </a:ext>
                </a:extLst>
              </p:cNvPr>
              <p:cNvSpPr txBox="1"/>
              <p:nvPr/>
            </p:nvSpPr>
            <p:spPr>
              <a:xfrm>
                <a:off x="311084" y="4196581"/>
                <a:ext cx="378456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BA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4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sr-Latn-BA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sr-Latn-BA" sz="40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e>
                      </m:d>
                      <m:r>
                        <a:rPr lang="sr-Latn-BA" sz="4000" b="0" i="1" smtClean="0">
                          <a:latin typeface="Cambria Math" panose="02040503050406030204" pitchFamily="18" charset="0"/>
                        </a:rPr>
                        <m:t>:6=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41C5635-3543-4089-8BFA-023DB088F4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84" y="4196581"/>
                <a:ext cx="3784562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55EFB0D-7E30-44A5-9ADA-BB2225311901}"/>
                  </a:ext>
                </a:extLst>
              </p:cNvPr>
              <p:cNvSpPr txBox="1"/>
              <p:nvPr/>
            </p:nvSpPr>
            <p:spPr>
              <a:xfrm>
                <a:off x="3823264" y="4196581"/>
                <a:ext cx="325896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4000" b="0" i="1" smtClean="0">
                          <a:latin typeface="Cambria Math" panose="02040503050406030204" pitchFamily="18" charset="0"/>
                        </a:rPr>
                        <m:t>6</m:t>
                      </m:r>
                      <m:d>
                        <m:dPr>
                          <m:ctrlPr>
                            <a:rPr lang="sr-Latn-BA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sr-Latn-BA" sz="4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sr-Latn-BA" sz="4000" b="0" i="1" smtClean="0">
                          <a:latin typeface="Cambria Math" panose="02040503050406030204" pitchFamily="18" charset="0"/>
                        </a:rPr>
                        <m:t>:6=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55EFB0D-7E30-44A5-9ADA-BB22253119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264" y="4196581"/>
                <a:ext cx="3258969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DF37DC-6F5E-4CEA-ABEA-4E6DDBF8AFFB}"/>
                  </a:ext>
                </a:extLst>
              </p:cNvPr>
              <p:cNvSpPr txBox="1"/>
              <p:nvPr/>
            </p:nvSpPr>
            <p:spPr>
              <a:xfrm>
                <a:off x="6847810" y="4168228"/>
                <a:ext cx="247183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4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BA" sz="4000" b="0" i="1" smtClean="0">
                          <a:latin typeface="Cambria Math" panose="02040503050406030204" pitchFamily="18" charset="0"/>
                        </a:rPr>
                        <m:t>+1=3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DF37DC-6F5E-4CEA-ABEA-4E6DDBF8AF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7810" y="4168228"/>
                <a:ext cx="2471831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28E39F8-9A44-4757-A337-6F5F47A3860C}"/>
                  </a:ext>
                </a:extLst>
              </p:cNvPr>
              <p:cNvSpPr txBox="1"/>
              <p:nvPr/>
            </p:nvSpPr>
            <p:spPr>
              <a:xfrm>
                <a:off x="311084" y="4876114"/>
                <a:ext cx="247183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4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BA" sz="4000" b="0" i="1" smtClean="0">
                          <a:latin typeface="Cambria Math" panose="02040503050406030204" pitchFamily="18" charset="0"/>
                        </a:rPr>
                        <m:t>+1=3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28E39F8-9A44-4757-A337-6F5F47A386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84" y="4876114"/>
                <a:ext cx="2471831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B62273C-3BE2-497E-AFC0-74FA4CBED89C}"/>
                  </a:ext>
                </a:extLst>
              </p:cNvPr>
              <p:cNvSpPr txBox="1"/>
              <p:nvPr/>
            </p:nvSpPr>
            <p:spPr>
              <a:xfrm>
                <a:off x="3034779" y="4876114"/>
                <a:ext cx="157697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4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BA" sz="40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sr-Latn-BA" sz="4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B62273C-3BE2-497E-AFC0-74FA4CBED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779" y="4876114"/>
                <a:ext cx="1576970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A6FD614-57DB-4C94-9A5F-225AEE6E0C68}"/>
              </a:ext>
            </a:extLst>
          </p:cNvPr>
          <p:cNvSpPr/>
          <p:nvPr/>
        </p:nvSpPr>
        <p:spPr>
          <a:xfrm>
            <a:off x="3101419" y="4904467"/>
            <a:ext cx="1442301" cy="67953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C2AC1E3-8E89-4F2C-ADDA-42BE06EEDC39}"/>
                  </a:ext>
                </a:extLst>
              </p:cNvPr>
              <p:cNvSpPr txBox="1"/>
              <p:nvPr/>
            </p:nvSpPr>
            <p:spPr>
              <a:xfrm>
                <a:off x="575035" y="5825765"/>
                <a:ext cx="1012899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BA" sz="4000" b="1" dirty="0"/>
                  <a:t>Дати бројеви су: </a:t>
                </a:r>
                <a14:m>
                  <m:oMath xmlns:m="http://schemas.openxmlformats.org/officeDocument/2006/math">
                    <m:r>
                      <a:rPr lang="sr-Cyrl-BA" sz="40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sr-Cyrl-BA" sz="4000" b="1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sr-Cyrl-BA" sz="40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sr-Cyrl-BA" sz="4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Cyrl-BA" sz="40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sr-Cyrl-BA" sz="4000" b="1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sr-Cyrl-BA" sz="40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sr-Cyrl-BA" sz="4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Cyrl-BA" sz="4000" b="1" i="1" smtClean="0">
                        <a:latin typeface="Cambria Math" panose="02040503050406030204" pitchFamily="18" charset="0"/>
                      </a:rPr>
                      <m:t>𝟖</m:t>
                    </m:r>
                    <m:r>
                      <a:rPr lang="sr-Cyrl-BA" sz="4000" b="1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sr-Cyrl-BA" sz="40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sr-Cyrl-BA" sz="4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Cyrl-BA" sz="40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sr-Cyrl-BA" sz="4000" b="1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sr-Cyrl-BA" sz="40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sr-Cyrl-BA" sz="4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Cyrl-BA" sz="4000" b="1" i="1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sr-Cyrl-BA" sz="4000" b="1" i="1" smtClean="0">
                        <a:latin typeface="Cambria Math" panose="02040503050406030204" pitchFamily="18" charset="0"/>
                      </a:rPr>
                      <m:t> и </m:t>
                    </m:r>
                    <m:r>
                      <a:rPr lang="sr-Cyrl-BA" sz="40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sr-Cyrl-BA" sz="4000" b="1" dirty="0"/>
                  <a:t>.</a:t>
                </a:r>
                <a:endParaRPr lang="sr-Latn-BA" sz="40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C2AC1E3-8E89-4F2C-ADDA-42BE06EEDC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035" y="5825765"/>
                <a:ext cx="10128991" cy="707886"/>
              </a:xfrm>
              <a:prstGeom prst="rect">
                <a:avLst/>
              </a:prstGeom>
              <a:blipFill>
                <a:blip r:embed="rId10"/>
                <a:stretch>
                  <a:fillRect l="-2106" t="-15517" r="-1143" b="-36207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109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DA3D0-703B-42B0-8049-F8C7AC890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048" y="886351"/>
            <a:ext cx="2785246" cy="819901"/>
          </a:xfrm>
        </p:spPr>
        <p:txBody>
          <a:bodyPr/>
          <a:lstStyle/>
          <a:p>
            <a:r>
              <a:rPr lang="sr-Cyrl-BA" sz="4600" b="1" dirty="0">
                <a:solidFill>
                  <a:schemeClr val="tx1"/>
                </a:solidFill>
              </a:rPr>
              <a:t>Задаћа:</a:t>
            </a:r>
            <a:endParaRPr lang="sr-Latn-BA" sz="4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7F038-61EF-4CA5-9075-55B843384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048" y="2285770"/>
            <a:ext cx="10331776" cy="4119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4400" b="1" dirty="0"/>
              <a:t>Збирка задатака: </a:t>
            </a:r>
          </a:p>
          <a:p>
            <a:pPr marL="0" indent="0">
              <a:buNone/>
            </a:pPr>
            <a:r>
              <a:rPr lang="sr-Cyrl-BA" sz="4400" b="1" dirty="0"/>
              <a:t>	страна 100. задатак 739.</a:t>
            </a:r>
          </a:p>
          <a:p>
            <a:pPr marL="0" indent="0">
              <a:buNone/>
            </a:pPr>
            <a:r>
              <a:rPr lang="sr-Cyrl-BA" sz="4400" b="1" dirty="0"/>
              <a:t>	страна 101. задатак 743. и 749.</a:t>
            </a:r>
            <a:endParaRPr lang="sr-Latn-BA" sz="4400" b="1" dirty="0"/>
          </a:p>
        </p:txBody>
      </p:sp>
    </p:spTree>
    <p:extLst>
      <p:ext uri="{BB962C8B-B14F-4D97-AF65-F5344CB8AC3E}">
        <p14:creationId xmlns:p14="http://schemas.microsoft.com/office/powerpoint/2010/main" val="345619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</TotalTime>
  <Words>283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Century Gothic</vt:lpstr>
      <vt:lpstr>Wingdings 3</vt:lpstr>
      <vt:lpstr>Ion</vt:lpstr>
      <vt:lpstr>Аритметичка средина</vt:lpstr>
      <vt:lpstr>Задатак 1: На писменом задатку из математике било је 6 петица, 3 четворке, 11 тројки, 5 двојки и 7 јединица. Колика је просјечна оцјена одјељења?</vt:lpstr>
      <vt:lpstr>Задатак 2: Аритметичка средина два броја је 17,25. Један од тих бројева је 11. Који је други број?</vt:lpstr>
      <vt:lpstr>Задатак 3: У једном суду има 3 5/6  воде, а у другом 6 2/3. Колико треба прелити воде из другог суда у први да би у оба суда биле једнаке количине?</vt:lpstr>
      <vt:lpstr>Задатак 4: Аритметичка средина шест бројева је 3. Одредити те бројеве, знајући да је сваки сљедећи за 0,4 већи од претходног.</vt:lpstr>
      <vt:lpstr>Задаћа: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Аритметичка средина</dc:title>
  <dc:creator>Goran Gvozdic</dc:creator>
  <cp:lastModifiedBy>Goran Gvozdic</cp:lastModifiedBy>
  <cp:revision>7</cp:revision>
  <dcterms:created xsi:type="dcterms:W3CDTF">2020-05-07T16:16:51Z</dcterms:created>
  <dcterms:modified xsi:type="dcterms:W3CDTF">2020-05-07T17:16:34Z</dcterms:modified>
</cp:coreProperties>
</file>