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69" r:id="rId2"/>
    <p:sldId id="257" r:id="rId3"/>
    <p:sldId id="259" r:id="rId4"/>
    <p:sldId id="264" r:id="rId5"/>
    <p:sldId id="260" r:id="rId6"/>
    <p:sldId id="261" r:id="rId7"/>
    <p:sldId id="262" r:id="rId8"/>
    <p:sldId id="263" r:id="rId9"/>
    <p:sldId id="268" r:id="rId10"/>
    <p:sldId id="270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F57D0-DB1F-4A9C-9729-FECA0396F5FC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10FD8-17DD-4613-A3B6-EB3DBD484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10FD8-17DD-4613-A3B6-EB3DBD4847D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10FD8-17DD-4613-A3B6-EB3DBD4847D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FE5A-70D5-406C-B027-33EC00B3B476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0CD3-641D-4DB5-972A-F25FA8456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6621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FE5A-70D5-406C-B027-33EC00B3B476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0CD3-641D-4DB5-972A-F25FA8456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123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FE5A-70D5-406C-B027-33EC00B3B476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0CD3-641D-4DB5-972A-F25FA8456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065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FE5A-70D5-406C-B027-33EC00B3B476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0CD3-641D-4DB5-972A-F25FA8456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689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FE5A-70D5-406C-B027-33EC00B3B476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0CD3-641D-4DB5-972A-F25FA8456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9366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FE5A-70D5-406C-B027-33EC00B3B476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0CD3-641D-4DB5-972A-F25FA8456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20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FE5A-70D5-406C-B027-33EC00B3B476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0CD3-641D-4DB5-972A-F25FA8456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642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FE5A-70D5-406C-B027-33EC00B3B476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0CD3-641D-4DB5-972A-F25FA8456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636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FE5A-70D5-406C-B027-33EC00B3B476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0CD3-641D-4DB5-972A-F25FA8456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8422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FE5A-70D5-406C-B027-33EC00B3B476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0CD3-641D-4DB5-972A-F25FA8456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1576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FE5A-70D5-406C-B027-33EC00B3B476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0CD3-641D-4DB5-972A-F25FA8456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353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7FE5A-70D5-406C-B027-33EC00B3B476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20CD3-641D-4DB5-972A-F25FA8456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WIN7\Downloads\Mali%20Zeko%20(II)%20-%20Pjesma%20o%20Zeki%20II(Little%20Bunny)%20-%20(2015)%20-%20Popular%20Song%20for%20Children.mp3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07" y="433953"/>
            <a:ext cx="10515600" cy="2960175"/>
          </a:xfrm>
        </p:spPr>
        <p:txBody>
          <a:bodyPr>
            <a:normAutofit/>
          </a:bodyPr>
          <a:lstStyle/>
          <a:p>
            <a:pPr algn="ctr"/>
            <a:r>
              <a:rPr lang="sr-Cyrl-RS" dirty="0" smtClean="0"/>
              <a:t>ЛИКОВНА КУЛТУРА</a:t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КОЛАЖ И АСАМБЛАЖ</a:t>
            </a:r>
            <a:endParaRPr lang="en-US" dirty="0"/>
          </a:p>
        </p:txBody>
      </p:sp>
      <p:pic>
        <p:nvPicPr>
          <p:cNvPr id="4" name="Content Placeholder 3" descr="140795189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7457" y="3889093"/>
            <a:ext cx="11360258" cy="1619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0408_151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3004" y="263471"/>
            <a:ext cx="9144000" cy="6315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-cd298f7fadc3f09b5ba43c18527892c2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8469" y="216978"/>
            <a:ext cx="8575729" cy="6431797"/>
          </a:xfrm>
          <a:prstGeom prst="rect">
            <a:avLst/>
          </a:prstGeom>
        </p:spPr>
      </p:pic>
      <p:pic>
        <p:nvPicPr>
          <p:cNvPr id="3" name="Mali Zeko (II) - Pjesma o Zeki II(Little Bunny) - (2015) - Popular Song for Childr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2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</a:rPr>
              <a:t>Појмови: колаж и асамблаж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u="sng" dirty="0">
                <a:solidFill>
                  <a:schemeClr val="bg1"/>
                </a:solidFill>
              </a:rPr>
              <a:t>Колаж</a:t>
            </a:r>
            <a:r>
              <a:rPr lang="ru-RU" dirty="0">
                <a:solidFill>
                  <a:schemeClr val="bg1"/>
                </a:solidFill>
              </a:rPr>
              <a:t> (франц. </a:t>
            </a:r>
            <a:r>
              <a:rPr lang="ru-RU" i="1" dirty="0">
                <a:solidFill>
                  <a:schemeClr val="bg1"/>
                </a:solidFill>
              </a:rPr>
              <a:t>coller</a:t>
            </a:r>
            <a:r>
              <a:rPr lang="ru-RU" dirty="0">
                <a:solidFill>
                  <a:schemeClr val="bg1"/>
                </a:solidFill>
              </a:rPr>
              <a:t> - </a:t>
            </a:r>
            <a:r>
              <a:rPr lang="ru-RU" dirty="0" smtClean="0">
                <a:solidFill>
                  <a:schemeClr val="bg1"/>
                </a:solidFill>
              </a:rPr>
              <a:t>лијепити) </a:t>
            </a:r>
            <a:r>
              <a:rPr lang="ru-RU" dirty="0">
                <a:solidFill>
                  <a:schemeClr val="bg1"/>
                </a:solidFill>
              </a:rPr>
              <a:t>је ликовна, прије свега сликарска, техника која се користи лијепљењем разних материјала на </a:t>
            </a:r>
            <a:r>
              <a:rPr lang="ru-RU" dirty="0" smtClean="0">
                <a:solidFill>
                  <a:schemeClr val="bg1"/>
                </a:solidFill>
              </a:rPr>
              <a:t>подлогу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sr-Cyrl-RS" dirty="0" smtClean="0">
                <a:solidFill>
                  <a:schemeClr val="bg1"/>
                </a:solidFill>
              </a:rPr>
              <a:t>папир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, тканине, лишће, итд). </a:t>
            </a:r>
            <a:r>
              <a:rPr lang="ru-RU" dirty="0">
                <a:solidFill>
                  <a:schemeClr val="bg1"/>
                </a:solidFill>
              </a:rPr>
              <a:t>Колаж је почео да се користи у </a:t>
            </a:r>
            <a:r>
              <a:rPr lang="ru-RU" dirty="0" smtClean="0">
                <a:solidFill>
                  <a:schemeClr val="bg1"/>
                </a:solidFill>
              </a:rPr>
              <a:t>кубизму.</a:t>
            </a:r>
            <a:endParaRPr lang="ru-RU" u="sng" dirty="0">
              <a:solidFill>
                <a:schemeClr val="bg1"/>
              </a:solidFill>
            </a:endParaRPr>
          </a:p>
          <a:p>
            <a:r>
              <a:rPr lang="ru-RU" u="sng" dirty="0">
                <a:solidFill>
                  <a:schemeClr val="bg1"/>
                </a:solidFill>
              </a:rPr>
              <a:t>Асамблаж </a:t>
            </a:r>
            <a:r>
              <a:rPr lang="sr-Cyrl-RS" dirty="0">
                <a:solidFill>
                  <a:schemeClr val="bg1"/>
                </a:solidFill>
              </a:rPr>
              <a:t>(франц. </a:t>
            </a:r>
            <a:r>
              <a:rPr lang="en-US" i="1" dirty="0">
                <a:solidFill>
                  <a:schemeClr val="bg1"/>
                </a:solidFill>
              </a:rPr>
              <a:t>assemblage</a:t>
            </a:r>
            <a:r>
              <a:rPr lang="en-US" dirty="0">
                <a:solidFill>
                  <a:schemeClr val="bg1"/>
                </a:solidFill>
              </a:rPr>
              <a:t> - </a:t>
            </a:r>
            <a:r>
              <a:rPr lang="sr-Cyrl-RS" dirty="0">
                <a:solidFill>
                  <a:schemeClr val="bg1"/>
                </a:solidFill>
              </a:rPr>
              <a:t>спајање, склапање)</a:t>
            </a:r>
            <a:r>
              <a:rPr lang="ru-RU" dirty="0">
                <a:solidFill>
                  <a:schemeClr val="bg1"/>
                </a:solidFill>
              </a:rPr>
              <a:t> је вајарска техника која подразумијева колажирање различитих предмета и стварање тродимензионалне композиције од тих предмета. Асамблаж </a:t>
            </a:r>
            <a:r>
              <a:rPr lang="ru-RU" dirty="0" smtClean="0">
                <a:solidFill>
                  <a:schemeClr val="bg1"/>
                </a:solidFill>
              </a:rPr>
              <a:t>се </a:t>
            </a:r>
            <a:r>
              <a:rPr lang="ru-RU" dirty="0">
                <a:solidFill>
                  <a:schemeClr val="bg1"/>
                </a:solidFill>
              </a:rPr>
              <a:t>надовезује на </a:t>
            </a:r>
            <a:r>
              <a:rPr lang="ru-RU" dirty="0" smtClean="0">
                <a:solidFill>
                  <a:schemeClr val="bg1"/>
                </a:solidFill>
              </a:rPr>
              <a:t>колаж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sr-Cyrl-RS" dirty="0" smtClean="0">
                <a:solidFill>
                  <a:schemeClr val="bg1"/>
                </a:solidFill>
              </a:rPr>
              <a:t>Д</a:t>
            </a:r>
            <a:r>
              <a:rPr lang="ru-RU" dirty="0" smtClean="0">
                <a:solidFill>
                  <a:schemeClr val="bg1"/>
                </a:solidFill>
              </a:rPr>
              <a:t>ок </a:t>
            </a:r>
            <a:r>
              <a:rPr lang="ru-RU" dirty="0">
                <a:solidFill>
                  <a:schemeClr val="bg1"/>
                </a:solidFill>
              </a:rPr>
              <a:t>је </a:t>
            </a:r>
            <a:r>
              <a:rPr lang="ru-RU" u="sng" dirty="0">
                <a:solidFill>
                  <a:schemeClr val="bg1"/>
                </a:solidFill>
              </a:rPr>
              <a:t>колаж</a:t>
            </a:r>
            <a:r>
              <a:rPr lang="ru-RU" dirty="0">
                <a:solidFill>
                  <a:schemeClr val="bg1"/>
                </a:solidFill>
              </a:rPr>
              <a:t> везан за вертикалну површину, асамблаж заузима мјесто у простору.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442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132" y="899697"/>
            <a:ext cx="10515600" cy="1325563"/>
          </a:xfrm>
        </p:spPr>
        <p:txBody>
          <a:bodyPr>
            <a:noAutofit/>
          </a:bodyPr>
          <a:lstStyle/>
          <a:p>
            <a:r>
              <a:rPr lang="sr-Cyrl-RS" sz="3600" dirty="0" smtClean="0">
                <a:solidFill>
                  <a:schemeClr val="bg1"/>
                </a:solidFill>
                <a:latin typeface="+mn-lt"/>
              </a:rPr>
              <a:t>Кубизам је умјетнички правац у модерној умјетности, првенствено сликарству, настао почетком 20. вијека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83455" y="3077650"/>
            <a:ext cx="10425823" cy="3213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chemeClr val="bg1"/>
                </a:solidFill>
              </a:rPr>
              <a:t>У оквиру кубизма настаје сам назив колаж који су осмислили творци и најзначајнији представници овог </a:t>
            </a:r>
            <a:r>
              <a:rPr lang="ru-RU" sz="3600" dirty="0" smtClean="0">
                <a:solidFill>
                  <a:schemeClr val="bg1"/>
                </a:solidFill>
              </a:rPr>
              <a:t>правца, </a:t>
            </a:r>
            <a:r>
              <a:rPr lang="ru-RU" sz="3600" dirty="0">
                <a:solidFill>
                  <a:schemeClr val="bg1"/>
                </a:solidFill>
              </a:rPr>
              <a:t>шпански </a:t>
            </a:r>
            <a:r>
              <a:rPr lang="ru-RU" sz="3600" dirty="0" smtClean="0">
                <a:solidFill>
                  <a:schemeClr val="bg1"/>
                </a:solidFill>
              </a:rPr>
              <a:t>сликар</a:t>
            </a:r>
            <a:r>
              <a:rPr lang="ru-RU" sz="3600" dirty="0">
                <a:solidFill>
                  <a:schemeClr val="bg1"/>
                </a:solidFill>
              </a:rPr>
              <a:t> Пабло Пикасо и француски сликар Жорж Брак.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45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>
                <a:solidFill>
                  <a:schemeClr val="bg1"/>
                </a:solidFill>
              </a:rPr>
              <a:t>ОВУ СЛИКУ СТЕ МОЖДА ПРЕПОЗНАЛИ...</a:t>
            </a:r>
            <a:br>
              <a:rPr lang="sr-Cyrl-RS" dirty="0" smtClean="0">
                <a:solidFill>
                  <a:schemeClr val="bg1"/>
                </a:solidFill>
              </a:rPr>
            </a:br>
            <a:r>
              <a:rPr lang="sr-Cyrl-RS" sz="3600" dirty="0" smtClean="0">
                <a:solidFill>
                  <a:schemeClr val="bg1"/>
                </a:solidFill>
              </a:rPr>
              <a:t>„Жена која сједи у плавој хаљини“ Пабло Пикасо</a:t>
            </a:r>
            <a:r>
              <a:rPr lang="sr-Cyrl-RS" sz="3600" dirty="0">
                <a:solidFill>
                  <a:schemeClr val="bg1"/>
                </a:solidFill>
              </a:rPr>
              <a:t/>
            </a:r>
            <a:br>
              <a:rPr lang="sr-Cyrl-R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76625" y="2637387"/>
            <a:ext cx="5190323" cy="345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307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МРТВА ПРИРОДА НА ПЛЕТЕНОЈ СТОЛИЦИ</a:t>
            </a:r>
            <a:br>
              <a:rPr lang="sr-Cyrl-RS" dirty="0" smtClean="0">
                <a:solidFill>
                  <a:schemeClr val="bg1"/>
                </a:solidFill>
              </a:rPr>
            </a:br>
            <a:r>
              <a:rPr lang="sr-Cyrl-RS" dirty="0" smtClean="0">
                <a:solidFill>
                  <a:schemeClr val="bg1"/>
                </a:solidFill>
              </a:rPr>
              <a:t>Ово је чувени Пикасов колаж, рам слике је уже</a:t>
            </a:r>
            <a:r>
              <a:rPr lang="sr-Cyrl-R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7901" y="2511950"/>
            <a:ext cx="4740007" cy="374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211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</a:rPr>
              <a:t>ВИОЛИНА И КРЧАГ- Жорж Брак</a:t>
            </a:r>
            <a:br>
              <a:rPr lang="sr-Cyrl-RS" dirty="0" smtClean="0">
                <a:solidFill>
                  <a:schemeClr val="bg1"/>
                </a:solidFill>
              </a:rPr>
            </a:br>
            <a:r>
              <a:rPr lang="sr-Cyrl-RS" dirty="0" smtClean="0">
                <a:solidFill>
                  <a:schemeClr val="bg1"/>
                </a:solidFill>
              </a:rPr>
              <a:t>На овом колажу видимо облик предмета.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62908" y="2008503"/>
            <a:ext cx="2861781" cy="467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740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336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ГЛАВА БИКА направњена је од гидона (гувернал или управљач бицикла са ручкама) и сједишта за бицикл.</a:t>
            </a:r>
            <a:br>
              <a:rPr lang="sr-Cyrl-RS" dirty="0" smtClean="0">
                <a:solidFill>
                  <a:schemeClr val="bg1"/>
                </a:solidFill>
              </a:rPr>
            </a:br>
            <a:r>
              <a:rPr lang="sr-Cyrl-RS" dirty="0" smtClean="0">
                <a:solidFill>
                  <a:schemeClr val="bg1"/>
                </a:solidFill>
              </a:rPr>
              <a:t>Ово </a:t>
            </a:r>
            <a:r>
              <a:rPr lang="sr-Cyrl-RS" dirty="0">
                <a:solidFill>
                  <a:schemeClr val="bg1"/>
                </a:solidFill>
              </a:rPr>
              <a:t>П</a:t>
            </a:r>
            <a:r>
              <a:rPr lang="sr-Cyrl-RS" dirty="0" smtClean="0">
                <a:solidFill>
                  <a:schemeClr val="bg1"/>
                </a:solidFill>
              </a:rPr>
              <a:t>икасово дјело нам објашњава асамблаж.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7752" y="2638814"/>
            <a:ext cx="59055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92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</a:rPr>
              <a:t>ЗАДАТАК: КОРПИЦА ЗА ВАСКРС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</a:rPr>
              <a:t>ТЕХНИКА РАДА: колаж и асамблаж</a:t>
            </a:r>
          </a:p>
          <a:p>
            <a:pPr>
              <a:buNone/>
            </a:pPr>
            <a:endParaRPr lang="sr-Cyrl-RS" dirty="0" smtClean="0">
              <a:solidFill>
                <a:schemeClr val="bg1"/>
              </a:solidFill>
            </a:endParaRPr>
          </a:p>
          <a:p>
            <a:r>
              <a:rPr lang="sr-Cyrl-RS" dirty="0" smtClean="0">
                <a:solidFill>
                  <a:schemeClr val="bg1"/>
                </a:solidFill>
              </a:rPr>
              <a:t>МАТЕРИЈАЛИ: пластичне или картонске кутије ( овалног, округлог, квадратног или правоугаоног облика), картон, колаж-папир,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sr-Cyrl-RS" dirty="0" smtClean="0">
                <a:solidFill>
                  <a:schemeClr val="bg1"/>
                </a:solidFill>
              </a:rPr>
              <a:t>салвете, дугмићи, љепило, маказе, вуна, новине, вата, рижа, чачкалице и др.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43375"/>
            <a:ext cx="45719" cy="2714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2191999" y="4391025"/>
            <a:ext cx="45719" cy="2466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2191999" y="3476625"/>
            <a:ext cx="45719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645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158add9a389b791a721e6bcc2e1d415a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rgbClr val="EEECE1"/>
      </a:dk1>
      <a:lt1>
        <a:sysClr val="window" lastClr="FFFFFF"/>
      </a:lt1>
      <a:dk2>
        <a:srgbClr val="EEECE1"/>
      </a:dk2>
      <a:lt2>
        <a:srgbClr val="003300"/>
      </a:lt2>
      <a:accent1>
        <a:srgbClr val="003300"/>
      </a:accent1>
      <a:accent2>
        <a:srgbClr val="003300"/>
      </a:accent2>
      <a:accent3>
        <a:srgbClr val="003300"/>
      </a:accent3>
      <a:accent4>
        <a:srgbClr val="003300"/>
      </a:accent4>
      <a:accent5>
        <a:srgbClr val="003300"/>
      </a:accent5>
      <a:accent6>
        <a:srgbClr val="003300"/>
      </a:accent6>
      <a:hlink>
        <a:srgbClr val="003300"/>
      </a:hlink>
      <a:folHlink>
        <a:srgbClr val="00330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559</TotalTime>
  <Words>124</Words>
  <Application>Microsoft Office PowerPoint</Application>
  <PresentationFormat>Custom</PresentationFormat>
  <Paragraphs>16</Paragraphs>
  <Slides>11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ЛИКОВНА КУЛТУРА  КОЛАЖ И АСАМБЛАЖ</vt:lpstr>
      <vt:lpstr>Појмови: колаж и асамблаж</vt:lpstr>
      <vt:lpstr>Кубизам је умјетнички правац у модерној умјетности, првенствено сликарству, настао почетком 20. вијека</vt:lpstr>
      <vt:lpstr> ОВУ СЛИКУ СТЕ МОЖДА ПРЕПОЗНАЛИ... „Жена која сједи у плавој хаљини“ Пабло Пикасо </vt:lpstr>
      <vt:lpstr>МРТВА ПРИРОДА НА ПЛЕТЕНОЈ СТОЛИЦИ Ово је чувени Пикасов колаж, рам слике је уже.</vt:lpstr>
      <vt:lpstr>ВИОЛИНА И КРЧАГ- Жорж Брак На овом колажу видимо облик предмета.</vt:lpstr>
      <vt:lpstr>ГЛАВА БИКА направњена је од гидона (гувернал или управљач бицикла са ручкама) и сједишта за бицикл. Ово Пикасово дјело нам објашњава асамблаж.</vt:lpstr>
      <vt:lpstr>ЗАДАТАК: КОРПИЦА ЗА ВАСКРС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КОЛАЖ И АСАМБЛАЖ</dc:title>
  <dc:creator>Windows User</dc:creator>
  <cp:lastModifiedBy>Dragana Tendzeric</cp:lastModifiedBy>
  <cp:revision>30</cp:revision>
  <dcterms:created xsi:type="dcterms:W3CDTF">2020-03-29T13:26:50Z</dcterms:created>
  <dcterms:modified xsi:type="dcterms:W3CDTF">2020-05-15T10:41:28Z</dcterms:modified>
</cp:coreProperties>
</file>