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8" r:id="rId3"/>
    <p:sldId id="280" r:id="rId4"/>
    <p:sldId id="270" r:id="rId5"/>
    <p:sldId id="272" r:id="rId6"/>
    <p:sldId id="281" r:id="rId7"/>
    <p:sldId id="28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0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01739-E5C2-4E88-BC7A-50EC7C3C42C2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77DA0-58AA-4A8E-9F89-FAF4EA5A7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77DA0-58AA-4A8E-9F89-FAF4EA5A7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0518-58AA-4FA7-8D13-76DEA15FFCC3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A9AFB-25EF-47FB-99EA-778F3D7FA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РАСТВОРИ ЕЛЕКТРОЛИТА, ЕЛЕКТРОЛИТИЧКА ДИСОЦИЈАЦИЈА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639735"/>
              </p:ext>
            </p:extLst>
          </p:nvPr>
        </p:nvGraphicFramePr>
        <p:xfrm>
          <a:off x="539552" y="315294"/>
          <a:ext cx="8064896" cy="42006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98167"/>
                <a:gridCol w="3966729"/>
              </a:tblGrid>
              <a:tr h="1160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rgbClr val="FF0000"/>
                          </a:solidFill>
                          <a:effectLst/>
                        </a:rPr>
                        <a:t>Електролити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проводе електричну струју</a:t>
                      </a: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rgbClr val="FF0000"/>
                          </a:solidFill>
                          <a:effectLst/>
                        </a:rPr>
                        <a:t>Неелектролити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не проводе електричну струју</a:t>
                      </a: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4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раствор хлороводоничне киселине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раствор шећера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1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раствор натријум-хидроксида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раствор етил-алкохола 	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13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раствор кухињске соли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садрже јоне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не садрже јоне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(молекули дисосују)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effectLst/>
                        </a:rPr>
                        <a:t>(молекули не дисосују)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070" marR="5307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411510"/>
            <a:ext cx="8363272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dirty="0" smtClean="0"/>
              <a:t>		</a:t>
            </a:r>
            <a:r>
              <a:rPr lang="sr-Latn-BA" dirty="0"/>
              <a:t>	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Електролити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Cyrl-C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Јаки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C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Слаби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CS" sz="2200" dirty="0">
                <a:latin typeface="Arial" panose="020B0604020202020204" pitchFamily="34" charset="0"/>
                <a:cs typeface="Arial" panose="020B0604020202020204" pitchFamily="34" charset="0"/>
              </a:rPr>
              <a:t>молекули дисосују скоро потпуно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r-Latn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(дисосују </a:t>
            </a:r>
            <a:r>
              <a:rPr lang="sr-Cyrl-CS" sz="2200" dirty="0">
                <a:latin typeface="Arial" panose="020B0604020202020204" pitchFamily="34" charset="0"/>
                <a:cs typeface="Arial" panose="020B0604020202020204" pitchFamily="34" charset="0"/>
              </a:rPr>
              <a:t>у малој 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sr-Latn-B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sr-Cyrl-C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ери</a:t>
            </a:r>
            <a:r>
              <a:rPr lang="sr-Cyrl-CS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	– Јаке киселине		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    – </a:t>
            </a:r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Слабе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киселине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HCl, HNO</a:t>
            </a:r>
            <a:r>
              <a:rPr lang="sr-Latn-C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C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Latn-C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      H</a:t>
            </a:r>
            <a:r>
              <a:rPr lang="sr-Latn-C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r-Latn-C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C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CS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Cyrl-BA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	– </a:t>
            </a:r>
            <a:r>
              <a:rPr lang="sr-Cyrl-CS" dirty="0">
                <a:latin typeface="Arial" panose="020B0604020202020204" pitchFamily="34" charset="0"/>
                <a:cs typeface="Arial" panose="020B0604020202020204" pitchFamily="34" charset="0"/>
              </a:rPr>
              <a:t>Јаки </a:t>
            </a:r>
            <a:r>
              <a:rPr lang="sr-Cyrl-CS" dirty="0" smtClean="0">
                <a:latin typeface="Arial" panose="020B0604020202020204" pitchFamily="34" charset="0"/>
                <a:cs typeface="Arial" panose="020B0604020202020204" pitchFamily="34" charset="0"/>
              </a:rPr>
              <a:t>хидроксиди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CS" dirty="0">
                <a:latin typeface="Arial" panose="020B0604020202020204" pitchFamily="34" charset="0"/>
                <a:cs typeface="Arial" panose="020B0604020202020204" pitchFamily="34" charset="0"/>
              </a:rPr>
              <a:t>	   NaOH, KOH, Ca(OH)</a:t>
            </a:r>
            <a:r>
              <a:rPr lang="sr-Latn-CS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Електролитичка дисоцијација</a:t>
            </a:r>
            <a:r>
              <a:rPr lang="sr-Cyrl-B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је процес разлагања једињања са </a:t>
            </a:r>
            <a:r>
              <a:rPr lang="sr-Cyrl-BA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јонском и поларном ковалентном везом </a:t>
            </a:r>
            <a:r>
              <a:rPr lang="sr-Cyrl-BA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јоне у присуству поларних молекула </a:t>
            </a:r>
            <a:r>
              <a:rPr lang="sr-Cyrl-BA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воде.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ft Arrow 8"/>
          <p:cNvSpPr/>
          <p:nvPr/>
        </p:nvSpPr>
        <p:spPr>
          <a:xfrm rot="19541977">
            <a:off x="3227148" y="846564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12726272">
            <a:off x="5629850" y="854975"/>
            <a:ext cx="43204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5486"/>
            <a:ext cx="8147248" cy="576063"/>
          </a:xfrm>
          <a:solidFill>
            <a:srgbClr val="FF5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Електролитичка дисоцијација киселина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1076933"/>
            <a:ext cx="8147248" cy="353504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HCl              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HNO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 NO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BA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I	H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 HSO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II      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+ HSO</a:t>
            </a:r>
            <a:r>
              <a:rPr lang="sr-Latn-BA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Latn-BA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sr-Cyrl-BA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sr-Cyrl-BA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sr-Latn-BA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sr-Cyrl-BA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sr-Cyrl-BA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Киселине 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су једињења која се у воденом раствору </a:t>
            </a:r>
            <a:r>
              <a:rPr lang="sr-Cyrl-BA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разлажу </a:t>
            </a:r>
            <a:r>
              <a:rPr lang="sr-Cyrl-BA" b="1" dirty="0">
                <a:latin typeface="Arial" panose="020B0604020202020204" pitchFamily="34" charset="0"/>
                <a:cs typeface="Arial" panose="020B0604020202020204" pitchFamily="34" charset="0"/>
              </a:rPr>
              <a:t>на позитивне јоне водоника и негативне јоне киселинског остатка.</a:t>
            </a:r>
            <a:r>
              <a:rPr lang="sr-Latn-BA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2237" y="994746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95736" y="2787774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90768" y="1381108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dirty="0" smtClean="0">
                <a:solidFill>
                  <a:schemeClr val="tx1"/>
                </a:solidFill>
              </a:rPr>
              <a:t>  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792" y="1999188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dirty="0" smtClean="0">
                <a:solidFill>
                  <a:schemeClr val="tx1"/>
                </a:solidFill>
              </a:rPr>
              <a:t>  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79504" y="2382640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dirty="0" smtClean="0">
                <a:solidFill>
                  <a:schemeClr val="tx1"/>
                </a:solidFill>
              </a:rPr>
              <a:t>  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64403" y="2823495"/>
            <a:ext cx="432048" cy="107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dirty="0" smtClean="0">
                <a:solidFill>
                  <a:schemeClr val="tx1"/>
                </a:solidFill>
              </a:rPr>
              <a:t>  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004048" y="2118267"/>
            <a:ext cx="648072" cy="3309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411760" y="2438010"/>
            <a:ext cx="648072" cy="4051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88805" y="1275606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308261" y="1707654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400971" y="2283718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91880" y="2643758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379504" y="3075806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21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147248" cy="565571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Електролитичка 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дисоцијација база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3435846"/>
            <a:ext cx="8147248" cy="72008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sr-Cyrl-BA" b="1" dirty="0"/>
              <a:t>Базе су једињења која у води дисосују на позитивне </a:t>
            </a:r>
            <a:r>
              <a:rPr lang="sr-Cyrl-BA" b="1" dirty="0" smtClean="0"/>
              <a:t>јоне метала </a:t>
            </a:r>
            <a:r>
              <a:rPr lang="sr-Cyrl-BA" b="1" dirty="0"/>
              <a:t>и негативне јоне хидроксидне групе.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408" y="1203598"/>
            <a:ext cx="7715200" cy="25269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NaOH             Na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+  OH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sr-Cyrl-B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Ca(OH)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       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+   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sr-Cyrl-B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marL="0" indent="0" algn="ctr">
              <a:buNone/>
            </a:pP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Al(OH)</a:t>
            </a:r>
            <a:r>
              <a:rPr lang="sr-Latn-BA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          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    Al</a:t>
            </a:r>
            <a:r>
              <a:rPr lang="sr-Cyrl-B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Latn-BA" dirty="0" smtClean="0">
                <a:latin typeface="Arial" panose="020B0604020202020204" pitchFamily="34" charset="0"/>
                <a:cs typeface="Arial" panose="020B0604020202020204" pitchFamily="34" charset="0"/>
              </a:rPr>
              <a:t>  +    </a:t>
            </a: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sr-Cyrl-BA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8488" y="1089622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dirty="0" smtClean="0">
                <a:solidFill>
                  <a:schemeClr val="tx1"/>
                </a:solidFill>
              </a:rPr>
              <a:t>   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23928" y="1851668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81584" y="2510376"/>
            <a:ext cx="432048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</a:t>
            </a:r>
            <a:r>
              <a:rPr lang="sr-Latn-BA" sz="10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139952" y="1419622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60496" y="2139702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0496" y="2859782"/>
            <a:ext cx="29548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44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771550"/>
            <a:ext cx="8435280" cy="3823073"/>
          </a:xfrm>
        </p:spPr>
        <p:txBody>
          <a:bodyPr/>
          <a:lstStyle/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Метал + киселински остатак        соли</a:t>
            </a:r>
          </a:p>
          <a:p>
            <a:pPr marL="0" indent="0">
              <a:buNone/>
            </a:pPr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Киселина 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база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реакција неутрализације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r-Cyrl-BA" sz="24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Cl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Na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 Na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+ Cl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Средина неутрална   	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број 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броју 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195486"/>
            <a:ext cx="7704856" cy="432048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Електролитичка дисоцијација соли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59832" y="1923678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91880" y="2787774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56973" y="2756435"/>
            <a:ext cx="57606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25068" y="3795886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85367" y="2473446"/>
            <a:ext cx="573066" cy="28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2957" y="2473446"/>
            <a:ext cx="720080" cy="242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H</a:t>
            </a:r>
            <a:r>
              <a:rPr lang="sr-Latn-BA" sz="1200" b="1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644008" y="1059582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31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83518"/>
            <a:ext cx="8075240" cy="4111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b="1" dirty="0">
                <a:latin typeface="Arial" panose="020B0604020202020204" pitchFamily="34" charset="0"/>
                <a:cs typeface="Arial" panose="020B0604020202020204" pitchFamily="34" charset="0"/>
              </a:rPr>
              <a:t>соли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r-Cyrl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одговарајућа киселина</a:t>
            </a:r>
            <a:endParaRPr lang="sr-Latn-B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NaCl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sr-Cyrl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 +  Cl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HCl            H</a:t>
            </a:r>
            <a:r>
              <a:rPr lang="sr-Cyrl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+  Cl</a:t>
            </a:r>
            <a:r>
              <a:rPr lang="sr-Cyrl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Latn-B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Cyrl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sr-Cyrl-BA" sz="24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sr-Cyrl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+2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+   CO</a:t>
            </a:r>
            <a:r>
              <a:rPr lang="sr-Latn-BA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Cyrl-B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sr-Latn-B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H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    	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+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</a:p>
          <a:p>
            <a:pPr marL="0" indent="0">
              <a:buNone/>
            </a:pPr>
            <a:endParaRPr lang="sr-Cyrl-BA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AlPO</a:t>
            </a:r>
            <a:r>
              <a:rPr lang="sr-Latn-BA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sr-Cyrl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 +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r-Cyrl-B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 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sr-Latn-BA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3H 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 +   PO</a:t>
            </a:r>
            <a:r>
              <a:rPr lang="sr-Latn-BA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03648" y="1635646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49943" y="249974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49943" y="321982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508104" y="3219822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08104" y="2571750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48064" y="1630185"/>
            <a:ext cx="36004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334638" y="1294029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01064" y="2927875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11923" y="2148553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86663" y="1294029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28084" y="2234027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60052" y="2850622"/>
            <a:ext cx="498060" cy="21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1200" b="1" dirty="0" smtClean="0">
                <a:solidFill>
                  <a:schemeClr val="tx1"/>
                </a:solidFill>
              </a:rPr>
              <a:t>   H</a:t>
            </a:r>
            <a:r>
              <a:rPr lang="sr-Latn-BA" sz="1200" b="1" baseline="-25000" dirty="0" smtClean="0">
                <a:solidFill>
                  <a:schemeClr val="tx1"/>
                </a:solidFill>
              </a:rPr>
              <a:t>2</a:t>
            </a:r>
            <a:r>
              <a:rPr lang="sr-Latn-BA" sz="1200" b="1" dirty="0" smtClean="0">
                <a:solidFill>
                  <a:schemeClr val="tx1"/>
                </a:solidFill>
              </a:rPr>
              <a:t>O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9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</TotalTime>
  <Words>152</Words>
  <Application>Microsoft Office PowerPoint</Application>
  <PresentationFormat>On-screen Show (16:9)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РАСТВОРИ ЕЛЕКТРОЛИТА, ЕЛЕКТРОЛИТИЧКА ДИСОЦИЈАЦИЈА</vt:lpstr>
      <vt:lpstr>PowerPoint Presentation</vt:lpstr>
      <vt:lpstr>PowerPoint Presentation</vt:lpstr>
      <vt:lpstr>PowerPoint Presentation</vt:lpstr>
      <vt:lpstr>Електролитичка дисоцијација база</vt:lpstr>
      <vt:lpstr>Електролитичка дисоцијација соли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ЕЛЕКТРОЛИТИЧКА ДИСОЦИЈАЦИЈА</dc:title>
  <dc:creator>user</dc:creator>
  <cp:lastModifiedBy>Ilijana</cp:lastModifiedBy>
  <cp:revision>103</cp:revision>
  <dcterms:created xsi:type="dcterms:W3CDTF">2020-03-30T11:31:49Z</dcterms:created>
  <dcterms:modified xsi:type="dcterms:W3CDTF">2020-05-13T12:52:04Z</dcterms:modified>
</cp:coreProperties>
</file>