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9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CB6C7-3497-40DD-B235-0653E894C828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859D7-6938-4D44-A333-349A551E86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571612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dirty="0" smtClean="0">
                <a:latin typeface="Times New Roman" pitchFamily="18" charset="0"/>
                <a:cs typeface="Times New Roman" pitchFamily="18" charset="0"/>
              </a:rPr>
              <a:t>РЕЉЕФНЕ ОБЛАСТИ БОСНЕ И ХЕРЦЕГОВИНЕ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18" y="342900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За овај час нам је потребан уџбеник за 9. разред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страна 79-83.)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, школска свеска и карта БиХ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0"/>
            <a:ext cx="79295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Котлине централне Босне;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горњи токови Врбаса, Босне и Дрине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Котлине,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Сарајевско- зеничка, Јајачка, Ускопољска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u="sng" dirty="0" smtClean="0">
                <a:latin typeface="Times New Roman" pitchFamily="18" charset="0"/>
                <a:cs typeface="Times New Roman" pitchFamily="18" charset="0"/>
              </a:rPr>
              <a:t>Романијско- подрињске планине и котлине;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источна Босна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Планине: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Требевић, Јахорина, Романија, Јавор, Варда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Котлине: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Вишеградска, Горажданска и Фочанска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slike za TV čas\jahorina-skijaske-sta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7"/>
            <a:ext cx="4286280" cy="236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Hp\Desktop\slike za TV čas\romanija-06-1024x678.jpg"/>
          <p:cNvPicPr>
            <a:picLocks noChangeAspect="1" noChangeArrowheads="1"/>
          </p:cNvPicPr>
          <p:nvPr/>
        </p:nvPicPr>
        <p:blipFill>
          <a:blip r:embed="rId3"/>
          <a:srcRect t="9664" b="10604"/>
          <a:stretch>
            <a:fillRect/>
          </a:stretch>
        </p:blipFill>
        <p:spPr bwMode="auto">
          <a:xfrm>
            <a:off x="4572000" y="1785926"/>
            <a:ext cx="446564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57187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Јахорина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92880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Романија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C:\Users\Hp\Desktop\slike za TV čas\sarajevska kot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864006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6072206"/>
            <a:ext cx="27146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Сарајевска котлина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 босанскохерцеговачки крш</a:t>
            </a:r>
            <a:r>
              <a:rPr kumimoji="0" lang="sr-Cyrl-CS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простире се </a:t>
            </a:r>
            <a:r>
              <a:rPr kumimoji="0" lang="sr-Cyrl-C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источно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 била и поља западне Босне и ријеке Неретве до границе са Црном Гором. Планине: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Маглић </a:t>
            </a:r>
            <a:r>
              <a:rPr lang="sr-Cyrl-C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(највиши врх БиХ и РС, 2386 </a:t>
            </a:r>
            <a:r>
              <a:rPr lang="sr-Latn-B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sr-Cyrl-C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Волујак, Лелија, Зеленгора, Тресквица, Бјелашница, Височица,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Прењ.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Крашка поља: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Невесињско и Гатачко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slike za TV čas\maglic-planina-kamp-sutjeska-planinarenje.jpg"/>
          <p:cNvPicPr>
            <a:picLocks noChangeAspect="1" noChangeArrowheads="1"/>
          </p:cNvPicPr>
          <p:nvPr/>
        </p:nvPicPr>
        <p:blipFill>
          <a:blip r:embed="rId2"/>
          <a:srcRect b="7345"/>
          <a:stretch>
            <a:fillRect/>
          </a:stretch>
        </p:blipFill>
        <p:spPr bwMode="auto">
          <a:xfrm>
            <a:off x="214282" y="1785926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41433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Маглић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Hp\Desktop\slike za TV čas\gatacko_polje.jpg"/>
          <p:cNvPicPr>
            <a:picLocks noChangeAspect="1" noChangeArrowheads="1"/>
          </p:cNvPicPr>
          <p:nvPr/>
        </p:nvPicPr>
        <p:blipFill>
          <a:blip r:embed="rId3"/>
          <a:srcRect t="18072"/>
          <a:stretch>
            <a:fillRect/>
          </a:stretch>
        </p:blipFill>
        <p:spPr bwMode="auto">
          <a:xfrm>
            <a:off x="2428860" y="4591053"/>
            <a:ext cx="4724400" cy="226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</a:rPr>
              <a:t>Гатачко поље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Hp\Desktop\slike za TV čas\bjelasnica.jpg"/>
          <p:cNvPicPr>
            <a:picLocks noChangeAspect="1" noChangeArrowheads="1"/>
          </p:cNvPicPr>
          <p:nvPr/>
        </p:nvPicPr>
        <p:blipFill>
          <a:blip r:embed="rId4"/>
          <a:srcRect t="2421" b="5586"/>
          <a:stretch>
            <a:fillRect/>
          </a:stretch>
        </p:blipFill>
        <p:spPr bwMode="auto">
          <a:xfrm>
            <a:off x="4500561" y="1785926"/>
            <a:ext cx="454571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Бјелашница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Hp\Desktop\slike za TV čas\Zaljev-Neum-Kl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3857652" cy="20438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750131" y="2678901"/>
            <a:ext cx="285752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ЈАДРАНСКА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3857628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Приморје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0166" y="178592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Рудине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2928934"/>
            <a:ext cx="3143272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Хумине, Попово поље, Хутово блато, Мостарско блато, Мостарско и Бијело поље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32" y="142852"/>
            <a:ext cx="321471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Била Сњежница, Баба и Видуша Крашка поља, Дабарско и Фатничко</a:t>
            </a:r>
          </a:p>
          <a:p>
            <a:endParaRPr lang="sr-Cyrl-C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2132" y="5929330"/>
            <a:ext cx="3286148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Полуострво Клек и залив Неум-Клек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endCxn id="9" idx="1"/>
          </p:cNvCxnSpPr>
          <p:nvPr/>
        </p:nvCxnSpPr>
        <p:spPr>
          <a:xfrm flipV="1">
            <a:off x="928662" y="2178835"/>
            <a:ext cx="571504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928662" y="4214818"/>
            <a:ext cx="571504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4357686" y="785794"/>
            <a:ext cx="1214446" cy="1393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29124" y="3286124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143372" y="4714884"/>
            <a:ext cx="1643074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00166" y="285749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Ниска Херцеговина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71538" y="3286124"/>
            <a:ext cx="42862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C:\Users\Hp\Desktop\slike za TV čas\DabarskoPolje02.jpg"/>
          <p:cNvPicPr/>
          <p:nvPr/>
        </p:nvPicPr>
        <p:blipFill>
          <a:blip r:embed="rId3" cstate="print"/>
          <a:srcRect b="22857"/>
          <a:stretch>
            <a:fillRect/>
          </a:stretch>
        </p:blipFill>
        <p:spPr bwMode="auto">
          <a:xfrm>
            <a:off x="1285852" y="0"/>
            <a:ext cx="32494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785918" y="12858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Дабарско поље</a:t>
            </a:r>
            <a:endParaRPr lang="en-US" b="1" dirty="0"/>
          </a:p>
        </p:txBody>
      </p:sp>
      <p:pic>
        <p:nvPicPr>
          <p:cNvPr id="53" name="Picture 52" descr="C:\Users\Hp\Desktop\New folder\20190921_154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00108"/>
            <a:ext cx="32861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6215074" y="25003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Попово поље</a:t>
            </a:r>
            <a:endParaRPr lang="en-US" b="1" dirty="0"/>
          </a:p>
        </p:txBody>
      </p:sp>
      <p:pic>
        <p:nvPicPr>
          <p:cNvPr id="55" name="Picture 2" descr="C:\Users\Hp\Desktop\slike za TV čas\hutovo-bl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857628"/>
            <a:ext cx="3571900" cy="2009194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6286512" y="53578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rgbClr val="FFFF00"/>
                </a:solidFill>
              </a:rPr>
              <a:t>Хутово блато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8662" y="628652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Залив Неум-Клек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52" grpId="0"/>
      <p:bldP spid="54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538" y="35716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ЗАДАЋА</a:t>
            </a:r>
          </a:p>
          <a:p>
            <a:pPr algn="ctr"/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НАПРАВИТЕ МАПУ УМА  РЕЉЕФНЕ ОБЛАСТИ БОСНЕ И ХЕРЦЕГОВИНЕ </a:t>
            </a: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slike za TV čas\mindmap-4324-pixa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315200" cy="4533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868" y="40005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</a:rPr>
              <a:t>РЕЉЕФНЕ ОБЛАСТИ  БиХ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Да поновимо шта смо до сада научили о основним облицима рељефа...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857232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ДОПУНИТЕ  РЕЧЕНИЦЕ:</a:t>
            </a:r>
          </a:p>
          <a:p>
            <a:pPr algn="ctr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Низију чине предјели до __________метара надморске виине.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Дијелове рељефа изнад 500 метара надморске висине називамо ___________</a:t>
            </a:r>
          </a:p>
          <a:p>
            <a:pPr algn="just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Ту спадају висоравни и планине.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Планине према висини дијелимо на:</a:t>
            </a:r>
          </a:p>
          <a:p>
            <a:pPr algn="just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________ планине (од 500-1000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B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________ планине ( од 1000 до 2000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) и</a:t>
            </a:r>
          </a:p>
          <a:p>
            <a:pPr algn="just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исоке планине ( _________________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3572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192880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>
                <a:solidFill>
                  <a:srgbClr val="FFFF00"/>
                </a:solidFill>
              </a:rPr>
              <a:t>в</a:t>
            </a:r>
            <a:r>
              <a:rPr lang="sr-Cyrl-CS" sz="2400" b="1" dirty="0" smtClean="0">
                <a:solidFill>
                  <a:srgbClr val="FFFF00"/>
                </a:solidFill>
              </a:rPr>
              <a:t>исије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rgbClr val="FFFF00"/>
                </a:solidFill>
              </a:rPr>
              <a:t>ниске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FFFF00"/>
                </a:solidFill>
              </a:rPr>
              <a:t>средње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500063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реко 2000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71480"/>
            <a:ext cx="88583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Прецртајте појам који не одговара сљедећем  низу!</a:t>
            </a:r>
          </a:p>
          <a:p>
            <a:pPr algn="ctr"/>
            <a:endParaRPr lang="sr-Cyrl-C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ШКРАПА       ВРТАЧА     ЦИРК       КРАШКО ПОЉЕ       ПЕЋИНА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КАЊОН           МЕАНДРИ          КЛИСУРЕ          КЛИФ 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ЈАМА             ВАЛОВ           УВАЛА      </a:t>
            </a:r>
          </a:p>
          <a:p>
            <a:pPr algn="ctr"/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dirty="0"/>
          </a:p>
          <a:p>
            <a:pPr algn="just"/>
            <a:endParaRPr lang="sr-Cyrl-CS" dirty="0" smtClean="0"/>
          </a:p>
          <a:p>
            <a:endParaRPr lang="sr-Cyrl-CS" dirty="0"/>
          </a:p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00430" y="2000240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29454" y="3214686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71934" y="4500570"/>
            <a:ext cx="92869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57166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Препознајте који је облик рељефа приказан на слици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cirk i orlovačko j..jpg"/>
          <p:cNvPicPr>
            <a:picLocks noChangeAspect="1" noChangeArrowheads="1"/>
          </p:cNvPicPr>
          <p:nvPr/>
        </p:nvPicPr>
        <p:blipFill>
          <a:blip r:embed="rId2"/>
          <a:srcRect l="16780" r="12329"/>
          <a:stretch>
            <a:fillRect/>
          </a:stretch>
        </p:blipFill>
        <p:spPr bwMode="auto">
          <a:xfrm>
            <a:off x="142844" y="1071546"/>
            <a:ext cx="3286148" cy="2607471"/>
          </a:xfrm>
          <a:prstGeom prst="rect">
            <a:avLst/>
          </a:prstGeom>
          <a:noFill/>
        </p:spPr>
      </p:pic>
      <p:pic>
        <p:nvPicPr>
          <p:cNvPr id="6" name="Picture 5" descr="Neretva,%20Kanj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b="9413"/>
          <a:stretch>
            <a:fillRect/>
          </a:stretch>
        </p:blipFill>
        <p:spPr>
          <a:xfrm>
            <a:off x="3500430" y="857232"/>
            <a:ext cx="2394982" cy="2880742"/>
          </a:xfrm>
          <a:prstGeom prst="rect">
            <a:avLst/>
          </a:prstGeom>
          <a:noFill/>
        </p:spPr>
      </p:pic>
      <p:pic>
        <p:nvPicPr>
          <p:cNvPr id="1027" name="Picture 3" descr="C:\Users\Hp\Desktop\vjetrenica.jpg"/>
          <p:cNvPicPr>
            <a:picLocks noChangeAspect="1" noChangeArrowheads="1"/>
          </p:cNvPicPr>
          <p:nvPr/>
        </p:nvPicPr>
        <p:blipFill>
          <a:blip r:embed="rId4"/>
          <a:srcRect l="6662" r="25053"/>
          <a:stretch>
            <a:fillRect/>
          </a:stretch>
        </p:blipFill>
        <p:spPr bwMode="auto">
          <a:xfrm>
            <a:off x="6000760" y="928670"/>
            <a:ext cx="3006036" cy="2786082"/>
          </a:xfrm>
          <a:prstGeom prst="rect">
            <a:avLst/>
          </a:prstGeom>
          <a:noFill/>
        </p:spPr>
      </p:pic>
      <p:sp>
        <p:nvSpPr>
          <p:cNvPr id="8" name="Decagon 7"/>
          <p:cNvSpPr/>
          <p:nvPr/>
        </p:nvSpPr>
        <p:spPr>
          <a:xfrm>
            <a:off x="1285852" y="3786190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8728" y="38576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14810" y="3929066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7686" y="40005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7215206" y="3857628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58082" y="392906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786322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ПЕЋИНА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ЦИРК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286520"/>
            <a:ext cx="30003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КАЊОН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3857620" y="4643446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ecagon 19"/>
          <p:cNvSpPr/>
          <p:nvPr/>
        </p:nvSpPr>
        <p:spPr>
          <a:xfrm>
            <a:off x="3857620" y="5429264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3857620" y="6215058"/>
            <a:ext cx="857256" cy="64294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357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РЕЉЕФНЕ  ОБЛАСТИ  </a:t>
            </a:r>
          </a:p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БОСНЕ  И  ХЕРЦЕГОВИНЕ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1357298"/>
            <a:ext cx="5500726" cy="5033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0660" y="2118179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Панонска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14324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Планинско-котлинска 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92919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Јадранска област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50" y="142852"/>
            <a:ext cx="3346500" cy="21431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76084" y="1932154"/>
            <a:ext cx="176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Семберија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C:\Users\Hp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152780" cy="236458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1472" y="6352947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Борја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2857496"/>
            <a:ext cx="285752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ПАНОНСКА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926" y="3929066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Обод Панонске низије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488" y="1714488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Панонска низија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98" y="2643182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Острвске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480" y="57148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Алувијалне равни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2198" y="48577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71802" y="2571744"/>
            <a:ext cx="10715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71802" y="3286124"/>
            <a:ext cx="10715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57884" y="1428736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7884" y="2143116"/>
            <a:ext cx="1357322" cy="321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57884" y="4286256"/>
            <a:ext cx="114300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MARICI\Školska 2014-15\Moj grad Prijedor\SLIKE PD\Kozara_jpg.jpg"/>
          <p:cNvPicPr/>
          <p:nvPr/>
        </p:nvPicPr>
        <p:blipFill>
          <a:blip r:embed="rId2" cstate="print"/>
          <a:srcRect b="11429"/>
          <a:stretch>
            <a:fillRect/>
          </a:stretch>
        </p:blipFill>
        <p:spPr bwMode="auto">
          <a:xfrm>
            <a:off x="5214942" y="2214554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450059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u="sng" dirty="0" smtClean="0">
                <a:latin typeface="Times New Roman" pitchFamily="18" charset="0"/>
                <a:cs typeface="Times New Roman" pitchFamily="18" charset="0"/>
              </a:rPr>
              <a:t>Панонска н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изија у БиХ обухвта јужни дио Панонског басена  и сјеверни дио БиХ. На простору данашње Панонске низије налазило се некада давно Панонско море, које је иза себе  оставило различите облике рељефа.  Од тих облика рељефа у БиХ се истичу </a:t>
            </a:r>
            <a:r>
              <a:rPr lang="sr-Cyrl-CS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алувијалне равни и острвске планине.</a:t>
            </a:r>
            <a:endParaRPr lang="sr-Cyrl-C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Највеће алувијалне равни су 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Посавина, Семберија и Лијевче поље.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Острвске планине су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Козара, Просара, Мотајица и Мајевица.</a:t>
            </a:r>
          </a:p>
          <a:p>
            <a:r>
              <a:rPr lang="sr-Cyrl-CS" sz="2000" b="1" u="sng" dirty="0" smtClean="0">
                <a:latin typeface="Times New Roman" pitchFamily="18" charset="0"/>
                <a:cs typeface="Times New Roman" pitchFamily="18" charset="0"/>
              </a:rPr>
              <a:t>Обод Панонске низије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је прелазно подручје између Панонске низије и Планинско-котлинске БиХ. Ово су брежуљкасти и предјели ниских планина. У рељефу се издвајају </a:t>
            </a:r>
            <a:r>
              <a:rPr lang="sr-Cyrl-CS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планине,</a:t>
            </a:r>
            <a:r>
              <a:rPr lang="sr-Cyrl-C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Мајдан планина, Узломац, Борја, Озрен, Коњух</a:t>
            </a:r>
            <a:endParaRPr lang="sr-Cyrl-CS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4500570"/>
            <a:ext cx="3500462" cy="2214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351" y="4714884"/>
            <a:ext cx="176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Мајевица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5003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Козара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52"/>
            <a:ext cx="3527840" cy="19775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4" y="17859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Лијевче поље</a:t>
            </a:r>
            <a:endParaRPr lang="en-US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\Desktop\slike za TV čas\383px-Orlovačko_jezero,_Zelengora,_nacionalni_park_Sutje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862669" cy="2571751"/>
          </a:xfrm>
          <a:prstGeom prst="rect">
            <a:avLst/>
          </a:prstGeom>
          <a:noFill/>
        </p:spPr>
      </p:pic>
      <p:pic>
        <p:nvPicPr>
          <p:cNvPr id="1027" name="Picture 3" descr="C:\Users\Hp\Desktop\slike za TV čas\vlas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4857784" cy="26555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86050" y="142852"/>
            <a:ext cx="3571900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ПЛАНИНСКО- КОТЛИНСКА ОБЛАСТ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571744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Котлине централне Босне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2858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Била и поља западне Босне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2500306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Високи босанско-</a:t>
            </a:r>
          </a:p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херцеговачки крш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36" y="1285860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Романијско-подрињска област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678" y="3571876"/>
            <a:ext cx="285752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Рудне и флишне планине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14678" y="1714488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3"/>
          </p:cNvCxnSpPr>
          <p:nvPr/>
        </p:nvCxnSpPr>
        <p:spPr>
          <a:xfrm rot="10800000">
            <a:off x="3143240" y="2964654"/>
            <a:ext cx="150019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643438" y="1678769"/>
            <a:ext cx="150019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3438" y="3000372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 rot="5400000">
            <a:off x="3357554" y="2285992"/>
            <a:ext cx="257176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14678" y="63579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Влашић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00892" y="62150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Зеленгора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slike za TV čas\slika-10-Livanjsko-pol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6572296" cy="231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0"/>
            <a:ext cx="66333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Рудне и флишне планине: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Влашић,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Враница и Битовња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u="sng" dirty="0" smtClean="0">
                <a:latin typeface="Times New Roman" pitchFamily="18" charset="0"/>
                <a:cs typeface="Times New Roman" pitchFamily="18" charset="0"/>
              </a:rPr>
              <a:t>Била и поља западне Босне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типични крашки предјели.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Била: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Грмеч, Шатор, Динара, Клековача, Виторог, Радуша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Крашка поља: </a:t>
            </a:r>
            <a:r>
              <a:rPr lang="sr-Cyrl-C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Ливањско, Гламочко, Дувањско и Купрешко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/>
              <a:t>Ливањско поље</a:t>
            </a:r>
            <a:endParaRPr lang="en-US" b="1" dirty="0"/>
          </a:p>
        </p:txBody>
      </p:sp>
      <p:pic>
        <p:nvPicPr>
          <p:cNvPr id="6147" name="Picture 3" descr="C:\Users\Hp\Desktop\slike za TV čas\maxresdefault.jpg"/>
          <p:cNvPicPr>
            <a:picLocks noChangeAspect="1" noChangeArrowheads="1"/>
          </p:cNvPicPr>
          <p:nvPr/>
        </p:nvPicPr>
        <p:blipFill>
          <a:blip r:embed="rId3"/>
          <a:srcRect l="7812" r="7812"/>
          <a:stretch>
            <a:fillRect/>
          </a:stretch>
        </p:blipFill>
        <p:spPr bwMode="auto">
          <a:xfrm>
            <a:off x="285720" y="1571612"/>
            <a:ext cx="4214842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Hp\Desktop\slike za TV čas\grmec-crni-vr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233676" cy="281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15074" y="185736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Грмеч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Враница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525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54</cp:revision>
  <dcterms:created xsi:type="dcterms:W3CDTF">2020-11-07T10:21:56Z</dcterms:created>
  <dcterms:modified xsi:type="dcterms:W3CDTF">2020-11-07T19:18:12Z</dcterms:modified>
</cp:coreProperties>
</file>