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sldIdLst>
    <p:sldId id="256" r:id="rId2"/>
    <p:sldId id="258" r:id="rId3"/>
    <p:sldId id="259" r:id="rId4"/>
    <p:sldId id="260" r:id="rId5"/>
    <p:sldId id="261" r:id="rId6"/>
    <p:sldId id="262" r:id="rId7"/>
    <p:sldId id="263"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403CB87E-4591-47A1-9046-CF63F17215EF}" type="datetime2">
              <a:rPr lang="en-US" smtClean="0"/>
              <a:t>Saturday, November 7, 2020</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US"/>
              <a:t>Sample Footer Text</a:t>
            </a: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A4F6043-7A67-491B-98BC-F933DED7226D}"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4311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A17F0E-8070-4DFE-A821-9A699EDBAD7E}" type="datetime2">
              <a:rPr lang="en-US" smtClean="0"/>
              <a:t>Saturday, November 7, 2020</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712159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8D34AE-C7BF-46E5-A968-01C6641F6476}" type="datetime2">
              <a:rPr lang="en-US" smtClean="0"/>
              <a:t>Saturday, November 7, 2020</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4012493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3DE70B-B772-416E-A790-995760B1742E}" type="datetime2">
              <a:rPr lang="en-US" smtClean="0"/>
              <a:t>Saturday, November 7, 2020</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00344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760CDE-A6F1-4138-AF12-ED09E8E5FB6B}" type="datetime2">
              <a:rPr lang="en-US" smtClean="0"/>
              <a:t>Saturday, November 7, 2020</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3A4F6043-7A67-491B-98BC-F933DED7226D}" type="slidenum">
              <a:rPr lang="en-US" smtClean="0"/>
              <a:pPr/>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6783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15F8B1-DB7B-4D28-A97D-40FB2DD1EF78}" type="datetime2">
              <a:rPr lang="en-US" smtClean="0"/>
              <a:t>Saturday, November 7, 2020</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444437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039161-23B8-4738-9069-73EBE8884FDD}" type="datetime2">
              <a:rPr lang="en-US" smtClean="0"/>
              <a:t>Saturday, November 7, 2020</a:t>
            </a:fld>
            <a:endParaRPr lang="en-US"/>
          </a:p>
        </p:txBody>
      </p:sp>
      <p:sp>
        <p:nvSpPr>
          <p:cNvPr id="8" name="Footer Placeholder 7"/>
          <p:cNvSpPr>
            <a:spLocks noGrp="1"/>
          </p:cNvSpPr>
          <p:nvPr>
            <p:ph type="ftr" sz="quarter" idx="11"/>
          </p:nvPr>
        </p:nvSpPr>
        <p:spPr/>
        <p:txBody>
          <a:bodyPr/>
          <a:lstStyle/>
          <a:p>
            <a:r>
              <a:rPr lang="en-US"/>
              <a:t>Sample Footer Text</a:t>
            </a:r>
          </a:p>
        </p:txBody>
      </p:sp>
      <p:sp>
        <p:nvSpPr>
          <p:cNvPr id="9" name="Slide Number Placeholder 8"/>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2137969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994D44-7693-499F-AC6C-11696134FE3F}" type="datetime2">
              <a:rPr lang="en-US" smtClean="0"/>
              <a:t>Saturday, November 7, 2020</a:t>
            </a:fld>
            <a:endParaRPr lang="en-US"/>
          </a:p>
        </p:txBody>
      </p:sp>
      <p:sp>
        <p:nvSpPr>
          <p:cNvPr id="4" name="Footer Placeholder 3"/>
          <p:cNvSpPr>
            <a:spLocks noGrp="1"/>
          </p:cNvSpPr>
          <p:nvPr>
            <p:ph type="ftr" sz="quarter" idx="11"/>
          </p:nvPr>
        </p:nvSpPr>
        <p:spPr/>
        <p:txBody>
          <a:bodyPr/>
          <a:lstStyle/>
          <a:p>
            <a:r>
              <a:rPr lang="en-US"/>
              <a:t>Sample Footer Text</a:t>
            </a:r>
          </a:p>
        </p:txBody>
      </p:sp>
      <p:sp>
        <p:nvSpPr>
          <p:cNvPr id="5" name="Slide Number Placeholder 4"/>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2062399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3AF2AE-472C-4EF3-ABB2-24BAA9AE3CF7}" type="datetime2">
              <a:rPr lang="en-US" smtClean="0"/>
              <a:t>Saturday, November 7, 2020</a:t>
            </a:fld>
            <a:endParaRPr lang="en-US"/>
          </a:p>
        </p:txBody>
      </p:sp>
      <p:sp>
        <p:nvSpPr>
          <p:cNvPr id="3" name="Footer Placeholder 2"/>
          <p:cNvSpPr>
            <a:spLocks noGrp="1"/>
          </p:cNvSpPr>
          <p:nvPr>
            <p:ph type="ftr" sz="quarter" idx="11"/>
          </p:nvPr>
        </p:nvSpPr>
        <p:spPr/>
        <p:txBody>
          <a:bodyPr/>
          <a:lstStyle/>
          <a:p>
            <a:r>
              <a:rPr lang="en-US"/>
              <a:t>Sample Footer Text</a:t>
            </a:r>
          </a:p>
        </p:txBody>
      </p:sp>
      <p:sp>
        <p:nvSpPr>
          <p:cNvPr id="4" name="Slide Number Placeholder 3"/>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2619928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EA162C-A7C1-4263-9453-1BAFF8C39559}" type="datetime2">
              <a:rPr lang="en-US" smtClean="0"/>
              <a:t>Saturday, November 7, 2020</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3314631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DF6793-3458-4587-8168-65F0C37A92D2}" type="datetime2">
              <a:rPr lang="en-US" smtClean="0"/>
              <a:t>Saturday, November 7, 2020</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3981334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tx1"/>
          </a:fgClr>
          <a:bgClr>
            <a:schemeClr val="bg1"/>
          </a:bgClr>
        </a:patt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E8352ED3-3C46-4C9A-9738-67B2D875E7E2}" type="datetime2">
              <a:rPr lang="en-US" smtClean="0"/>
              <a:pPr/>
              <a:t>Saturday, November 7, 2020</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r>
              <a:rPr lang="en-US"/>
              <a:t>Sample Footer Text</a:t>
            </a:r>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475683656"/>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pixabay.com/en/iphone-phone-smartphone-mobile-2464968/"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ommons.wikimedia.org/wiki/File:WikiProject_Scouting_uniform_template_male_male_head.svg"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butismileanyway.com/tag/bitmoji/" TargetMode="External"/><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hyperlink" Target="https://creativecommons.org/licenses/by-nc-sa/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pngimg.com/download/78246" TargetMode="External"/><Relationship Id="rId7" Type="http://schemas.openxmlformats.org/officeDocument/2006/relationships/hyperlink" Target="https://creativecommons.org/licenses/by-nc-sa/3.0/"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mysticlolly.eklablog.com/dessin-la-mere-grand-ou-la-grand-mere-ou-a74416203" TargetMode="External"/><Relationship Id="rId5" Type="http://schemas.openxmlformats.org/officeDocument/2006/relationships/image" Target="../media/image6.png"/><Relationship Id="rId4" Type="http://schemas.openxmlformats.org/officeDocument/2006/relationships/hyperlink" Target="https://creativecommons.org/licenses/by-nc/3.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netivist.org/debate/should-kids-have-homework"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commons.wikimedia.org/wiki/File:Bye-Bye1.gif" TargetMode="External"/><Relationship Id="rId2" Type="http://schemas.openxmlformats.org/officeDocument/2006/relationships/image" Target="../media/image8.gif"/><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56EA3-6B76-4CD9-9ED5-B364CDEC5B7E}"/>
              </a:ext>
            </a:extLst>
          </p:cNvPr>
          <p:cNvSpPr>
            <a:spLocks noGrp="1"/>
          </p:cNvSpPr>
          <p:nvPr>
            <p:ph type="ctrTitle"/>
          </p:nvPr>
        </p:nvSpPr>
        <p:spPr>
          <a:xfrm>
            <a:off x="422899" y="3854831"/>
            <a:ext cx="5278995" cy="2156581"/>
          </a:xfrm>
        </p:spPr>
        <p:txBody>
          <a:bodyPr anchor="t">
            <a:normAutofit/>
          </a:bodyPr>
          <a:lstStyle/>
          <a:p>
            <a:pPr algn="l"/>
            <a:r>
              <a:rPr lang="sr-Cyrl-BA" sz="4400" b="1" dirty="0">
                <a:solidFill>
                  <a:schemeClr val="bg2">
                    <a:lumMod val="10000"/>
                  </a:schemeClr>
                </a:solidFill>
              </a:rPr>
              <a:t>ЈЕДНОЗНАЧНОСТ И ВИШЕЗНАЧНОСТ РИЈЕЧИ</a:t>
            </a:r>
            <a:endParaRPr lang="en-US" sz="4400" b="1" dirty="0">
              <a:solidFill>
                <a:schemeClr val="bg2">
                  <a:lumMod val="10000"/>
                </a:schemeClr>
              </a:solidFill>
            </a:endParaRPr>
          </a:p>
        </p:txBody>
      </p:sp>
      <p:sp>
        <p:nvSpPr>
          <p:cNvPr id="3" name="Subtitle 2">
            <a:extLst>
              <a:ext uri="{FF2B5EF4-FFF2-40B4-BE49-F238E27FC236}">
                <a16:creationId xmlns:a16="http://schemas.microsoft.com/office/drawing/2014/main" id="{A0A087A0-497F-4018-B927-99018E5BF81C}"/>
              </a:ext>
            </a:extLst>
          </p:cNvPr>
          <p:cNvSpPr>
            <a:spLocks noGrp="1"/>
          </p:cNvSpPr>
          <p:nvPr>
            <p:ph type="subTitle" idx="1"/>
          </p:nvPr>
        </p:nvSpPr>
        <p:spPr>
          <a:xfrm>
            <a:off x="6156182" y="3854830"/>
            <a:ext cx="4700133" cy="2156579"/>
          </a:xfrm>
        </p:spPr>
        <p:txBody>
          <a:bodyPr anchor="t">
            <a:normAutofit/>
          </a:bodyPr>
          <a:lstStyle/>
          <a:p>
            <a:pPr algn="l"/>
            <a:r>
              <a:rPr lang="sr-Cyrl-BA" sz="3200" dirty="0">
                <a:solidFill>
                  <a:schemeClr val="bg2">
                    <a:lumMod val="10000"/>
                  </a:schemeClr>
                </a:solidFill>
              </a:rPr>
              <a:t>(ријечи и њихова значења)</a:t>
            </a:r>
            <a:endParaRPr lang="en-US" sz="3200" dirty="0">
              <a:solidFill>
                <a:schemeClr val="bg2">
                  <a:lumMod val="10000"/>
                </a:schemeClr>
              </a:solidFill>
            </a:endParaRPr>
          </a:p>
        </p:txBody>
      </p:sp>
      <p:pic>
        <p:nvPicPr>
          <p:cNvPr id="4" name="Picture 3">
            <a:extLst>
              <a:ext uri="{FF2B5EF4-FFF2-40B4-BE49-F238E27FC236}">
                <a16:creationId xmlns:a16="http://schemas.microsoft.com/office/drawing/2014/main" id="{89A0FECF-3C2D-4630-87BD-CC736B7F15EE}"/>
              </a:ext>
            </a:extLst>
          </p:cNvPr>
          <p:cNvPicPr>
            <a:picLocks noChangeAspect="1"/>
          </p:cNvPicPr>
          <p:nvPr/>
        </p:nvPicPr>
        <p:blipFill rotWithShape="1">
          <a:blip r:embed="rId2"/>
          <a:srcRect t="26340" r="-1" b="19535"/>
          <a:stretch/>
        </p:blipFill>
        <p:spPr>
          <a:xfrm>
            <a:off x="422145" y="10"/>
            <a:ext cx="11082529" cy="3599011"/>
          </a:xfrm>
          <a:prstGeom prst="rect">
            <a:avLst/>
          </a:prstGeom>
        </p:spPr>
      </p:pic>
    </p:spTree>
    <p:extLst>
      <p:ext uri="{BB962C8B-B14F-4D97-AF65-F5344CB8AC3E}">
        <p14:creationId xmlns:p14="http://schemas.microsoft.com/office/powerpoint/2010/main" val="2152098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E4553-2DAB-4469-A6EF-0C269585E61A}"/>
              </a:ext>
            </a:extLst>
          </p:cNvPr>
          <p:cNvSpPr>
            <a:spLocks noGrp="1"/>
          </p:cNvSpPr>
          <p:nvPr>
            <p:ph type="title"/>
          </p:nvPr>
        </p:nvSpPr>
        <p:spPr/>
        <p:txBody>
          <a:bodyPr>
            <a:normAutofit/>
          </a:bodyPr>
          <a:lstStyle/>
          <a:p>
            <a:pPr algn="ctr"/>
            <a:r>
              <a:rPr lang="sr-Cyrl-BA" sz="3600" dirty="0">
                <a:solidFill>
                  <a:schemeClr val="bg2">
                    <a:lumMod val="10000"/>
                  </a:schemeClr>
                </a:solidFill>
              </a:rPr>
              <a:t>„ Свемоћне речи“</a:t>
            </a:r>
            <a:endParaRPr lang="en-US" sz="3600" dirty="0">
              <a:solidFill>
                <a:schemeClr val="bg2">
                  <a:lumMod val="10000"/>
                </a:schemeClr>
              </a:solidFill>
            </a:endParaRPr>
          </a:p>
        </p:txBody>
      </p:sp>
      <p:sp>
        <p:nvSpPr>
          <p:cNvPr id="3" name="Content Placeholder 2">
            <a:extLst>
              <a:ext uri="{FF2B5EF4-FFF2-40B4-BE49-F238E27FC236}">
                <a16:creationId xmlns:a16="http://schemas.microsoft.com/office/drawing/2014/main" id="{94A003F2-320E-43E5-895F-1F20D70D2D6D}"/>
              </a:ext>
            </a:extLst>
          </p:cNvPr>
          <p:cNvSpPr>
            <a:spLocks noGrp="1"/>
          </p:cNvSpPr>
          <p:nvPr>
            <p:ph idx="1"/>
          </p:nvPr>
        </p:nvSpPr>
        <p:spPr/>
        <p:txBody>
          <a:bodyPr>
            <a:noAutofit/>
          </a:bodyPr>
          <a:lstStyle/>
          <a:p>
            <a:r>
              <a:rPr lang="sr-Cyrl-BA" sz="2000" dirty="0">
                <a:solidFill>
                  <a:schemeClr val="bg2">
                    <a:lumMod val="10000"/>
                  </a:schemeClr>
                </a:solidFill>
              </a:rPr>
              <a:t>„ Да чујемо, да ослушнемо пажљиво које су речи тврде,стамене? Које могу саме, цела мисао,цела реченица бити?...Да проверимо које су битне,које суште? Да ли нам помажу или одмажу? Да ли бистре или муте? Да ли граде или руше? Јер оно што се из неких речи заметне, као из змијског јајета, може бити толико злобно и отровно да завади, да умори цео Свет. Реч може бити и оваква и онаква. И бритка и блага. И дивља и смерна. Њена мелодија у сладу је са значењем. Реч мора да буде широка, да обухвата све од вреве до ћутања,од жагора до тишине. Њена топлота је умерена,млака. А боја као да је једна нијанса мрке,умбре,оранице. Вишеструко повезана са земљом – и родом, и пореклом, и старином. Од ње можеш да начиниш многе добре ствари. Али, можеш да искажеш и какву гордост, зло. Реч је привлачна, питка, рези и режи на језику. У први мах учини ти се слаба, трун, семе непознате биљке. А кад проклија, кад почне да ниче и ђикља, не можеш је зауставити, отима се и буја као коров. С речју се мора пажљиво, благо. Она је стара, древна. Постојала је пре свега. Много она зна и сећа се свега што је било.  Ни Бога не помињи, ни реч не призивај без велике, праве потребе“.</a:t>
            </a:r>
            <a:r>
              <a:rPr lang="en-US" sz="2000" dirty="0">
                <a:solidFill>
                  <a:schemeClr val="bg2">
                    <a:lumMod val="10000"/>
                  </a:schemeClr>
                </a:solidFill>
              </a:rPr>
              <a:t>               </a:t>
            </a:r>
            <a:r>
              <a:rPr lang="sr-Cyrl-BA" sz="2000" dirty="0">
                <a:solidFill>
                  <a:schemeClr val="bg2">
                    <a:lumMod val="10000"/>
                  </a:schemeClr>
                </a:solidFill>
              </a:rPr>
              <a:t>( Миленко Пајић) </a:t>
            </a:r>
          </a:p>
          <a:p>
            <a:endParaRPr lang="en-US" sz="2000" dirty="0">
              <a:solidFill>
                <a:schemeClr val="bg2">
                  <a:lumMod val="10000"/>
                </a:schemeClr>
              </a:solidFill>
            </a:endParaRPr>
          </a:p>
          <a:p>
            <a:endParaRPr lang="sr-Cyrl-BA" sz="2000" dirty="0">
              <a:solidFill>
                <a:schemeClr val="bg2">
                  <a:lumMod val="10000"/>
                </a:schemeClr>
              </a:solidFill>
            </a:endParaRPr>
          </a:p>
        </p:txBody>
      </p:sp>
    </p:spTree>
    <p:extLst>
      <p:ext uri="{BB962C8B-B14F-4D97-AF65-F5344CB8AC3E}">
        <p14:creationId xmlns:p14="http://schemas.microsoft.com/office/powerpoint/2010/main" val="105421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DDE56-FC59-4D9B-A240-B0A4EA110FD6}"/>
              </a:ext>
            </a:extLst>
          </p:cNvPr>
          <p:cNvSpPr>
            <a:spLocks noGrp="1"/>
          </p:cNvSpPr>
          <p:nvPr>
            <p:ph type="title"/>
          </p:nvPr>
        </p:nvSpPr>
        <p:spPr/>
        <p:txBody>
          <a:bodyPr>
            <a:normAutofit/>
          </a:bodyPr>
          <a:lstStyle/>
          <a:p>
            <a:pPr algn="ctr"/>
            <a:r>
              <a:rPr lang="sr-Cyrl-BA" sz="3200" dirty="0">
                <a:solidFill>
                  <a:schemeClr val="bg2">
                    <a:lumMod val="10000"/>
                  </a:schemeClr>
                </a:solidFill>
              </a:rPr>
              <a:t>Ријечи и њихова значења</a:t>
            </a:r>
            <a:endParaRPr lang="en-US" sz="3200" dirty="0">
              <a:solidFill>
                <a:schemeClr val="bg2">
                  <a:lumMod val="10000"/>
                </a:schemeClr>
              </a:solidFill>
            </a:endParaRPr>
          </a:p>
        </p:txBody>
      </p:sp>
      <p:sp>
        <p:nvSpPr>
          <p:cNvPr id="3" name="Content Placeholder 2">
            <a:extLst>
              <a:ext uri="{FF2B5EF4-FFF2-40B4-BE49-F238E27FC236}">
                <a16:creationId xmlns:a16="http://schemas.microsoft.com/office/drawing/2014/main" id="{08E37419-CAA5-458D-99F7-168F08FE1086}"/>
              </a:ext>
            </a:extLst>
          </p:cNvPr>
          <p:cNvSpPr>
            <a:spLocks noGrp="1"/>
          </p:cNvSpPr>
          <p:nvPr>
            <p:ph idx="1"/>
          </p:nvPr>
        </p:nvSpPr>
        <p:spPr/>
        <p:txBody>
          <a:bodyPr>
            <a:normAutofit fontScale="92500"/>
          </a:bodyPr>
          <a:lstStyle/>
          <a:p>
            <a:r>
              <a:rPr lang="sr-Cyrl-BA" sz="2800" dirty="0">
                <a:solidFill>
                  <a:schemeClr val="bg2">
                    <a:lumMod val="10000"/>
                  </a:schemeClr>
                </a:solidFill>
              </a:rPr>
              <a:t>Да ли све ријечи имају само једно значење?</a:t>
            </a:r>
          </a:p>
          <a:p>
            <a:endParaRPr lang="sr-Cyrl-BA" sz="2800" dirty="0">
              <a:solidFill>
                <a:schemeClr val="bg2">
                  <a:lumMod val="10000"/>
                </a:schemeClr>
              </a:solidFill>
            </a:endParaRPr>
          </a:p>
          <a:p>
            <a:r>
              <a:rPr lang="sr-Cyrl-BA" sz="2800" dirty="0">
                <a:solidFill>
                  <a:schemeClr val="bg2">
                    <a:lumMod val="10000"/>
                  </a:schemeClr>
                </a:solidFill>
              </a:rPr>
              <a:t>Шта значе ријечи  телефон и панталоне? </a:t>
            </a:r>
          </a:p>
          <a:p>
            <a:pPr marL="0" indent="0">
              <a:buNone/>
            </a:pPr>
            <a:r>
              <a:rPr lang="sr-Cyrl-BA" sz="2800" dirty="0">
                <a:solidFill>
                  <a:schemeClr val="bg2">
                    <a:lumMod val="10000"/>
                  </a:schemeClr>
                </a:solidFill>
              </a:rPr>
              <a:t>Телефон је апарат помоћу кога разговарамо са другом особом.</a:t>
            </a:r>
          </a:p>
          <a:p>
            <a:pPr marL="0" indent="0">
              <a:buNone/>
            </a:pPr>
            <a:r>
              <a:rPr lang="sr-Cyrl-BA" sz="2800" dirty="0">
                <a:solidFill>
                  <a:schemeClr val="bg2">
                    <a:lumMod val="10000"/>
                  </a:schemeClr>
                </a:solidFill>
              </a:rPr>
              <a:t> Панталоне су доњи дио одјеће, одјевни предмет са ногавицама.</a:t>
            </a:r>
          </a:p>
          <a:p>
            <a:pPr marL="0" indent="0">
              <a:buNone/>
            </a:pPr>
            <a:endParaRPr lang="sr-Cyrl-BA" sz="2800" dirty="0">
              <a:solidFill>
                <a:schemeClr val="bg2">
                  <a:lumMod val="10000"/>
                </a:schemeClr>
              </a:solidFill>
            </a:endParaRPr>
          </a:p>
          <a:p>
            <a:pPr marL="0" indent="0">
              <a:buNone/>
            </a:pPr>
            <a:r>
              <a:rPr lang="sr-Cyrl-BA" sz="2800" dirty="0">
                <a:solidFill>
                  <a:schemeClr val="bg2">
                    <a:lumMod val="10000"/>
                  </a:schemeClr>
                </a:solidFill>
              </a:rPr>
              <a:t>МОНОСЕМИЈА= једнозначност ријечи</a:t>
            </a:r>
          </a:p>
          <a:p>
            <a:endParaRPr lang="en-US" sz="2800" dirty="0"/>
          </a:p>
        </p:txBody>
      </p:sp>
      <p:pic>
        <p:nvPicPr>
          <p:cNvPr id="13" name="Picture 12">
            <a:extLst>
              <a:ext uri="{FF2B5EF4-FFF2-40B4-BE49-F238E27FC236}">
                <a16:creationId xmlns:a16="http://schemas.microsoft.com/office/drawing/2014/main" id="{5FA7D8CF-020F-476B-B744-5E528C571BE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110328" y="4625008"/>
            <a:ext cx="2782957" cy="2087218"/>
          </a:xfrm>
          <a:prstGeom prst="rect">
            <a:avLst/>
          </a:prstGeom>
        </p:spPr>
      </p:pic>
    </p:spTree>
    <p:extLst>
      <p:ext uri="{BB962C8B-B14F-4D97-AF65-F5344CB8AC3E}">
        <p14:creationId xmlns:p14="http://schemas.microsoft.com/office/powerpoint/2010/main" val="1394873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91504-A577-418F-B83D-D43156860E5C}"/>
              </a:ext>
            </a:extLst>
          </p:cNvPr>
          <p:cNvSpPr>
            <a:spLocks noGrp="1"/>
          </p:cNvSpPr>
          <p:nvPr>
            <p:ph type="title"/>
          </p:nvPr>
        </p:nvSpPr>
        <p:spPr/>
        <p:txBody>
          <a:bodyPr>
            <a:normAutofit/>
          </a:bodyPr>
          <a:lstStyle/>
          <a:p>
            <a:pPr algn="ctr"/>
            <a:r>
              <a:rPr lang="sr-Cyrl-BA" sz="3200" dirty="0">
                <a:solidFill>
                  <a:schemeClr val="bg2">
                    <a:lumMod val="10000"/>
                  </a:schemeClr>
                </a:solidFill>
              </a:rPr>
              <a:t>Ријечи и њихово значење</a:t>
            </a:r>
            <a:endParaRPr lang="en-US" sz="3200" dirty="0">
              <a:solidFill>
                <a:schemeClr val="bg2">
                  <a:lumMod val="10000"/>
                </a:schemeClr>
              </a:solidFill>
            </a:endParaRPr>
          </a:p>
        </p:txBody>
      </p:sp>
      <p:sp>
        <p:nvSpPr>
          <p:cNvPr id="3" name="Content Placeholder 2">
            <a:extLst>
              <a:ext uri="{FF2B5EF4-FFF2-40B4-BE49-F238E27FC236}">
                <a16:creationId xmlns:a16="http://schemas.microsoft.com/office/drawing/2014/main" id="{93593261-0D91-43EA-86FB-1C8B35D097B1}"/>
              </a:ext>
            </a:extLst>
          </p:cNvPr>
          <p:cNvSpPr>
            <a:spLocks noGrp="1"/>
          </p:cNvSpPr>
          <p:nvPr>
            <p:ph idx="1"/>
          </p:nvPr>
        </p:nvSpPr>
        <p:spPr/>
        <p:txBody>
          <a:bodyPr>
            <a:normAutofit/>
          </a:bodyPr>
          <a:lstStyle/>
          <a:p>
            <a:r>
              <a:rPr lang="sr-Cyrl-BA" sz="2800" dirty="0">
                <a:solidFill>
                  <a:schemeClr val="bg2">
                    <a:lumMod val="10000"/>
                  </a:schemeClr>
                </a:solidFill>
              </a:rPr>
              <a:t>Може ли једна ријеч имати</a:t>
            </a:r>
            <a:r>
              <a:rPr lang="en-US" sz="2800" dirty="0">
                <a:solidFill>
                  <a:schemeClr val="bg2">
                    <a:lumMod val="10000"/>
                  </a:schemeClr>
                </a:solidFill>
              </a:rPr>
              <a:t> </a:t>
            </a:r>
            <a:r>
              <a:rPr lang="sr-Cyrl-BA" sz="2800" dirty="0">
                <a:solidFill>
                  <a:schemeClr val="bg2">
                    <a:lumMod val="10000"/>
                  </a:schemeClr>
                </a:solidFill>
              </a:rPr>
              <a:t>и више значења?</a:t>
            </a:r>
          </a:p>
          <a:p>
            <a:r>
              <a:rPr lang="sr-Cyrl-BA" sz="2800" dirty="0">
                <a:solidFill>
                  <a:schemeClr val="bg2">
                    <a:lumMod val="10000"/>
                  </a:schemeClr>
                </a:solidFill>
              </a:rPr>
              <a:t>Нпр. Он има велику </a:t>
            </a:r>
            <a:r>
              <a:rPr lang="sr-Cyrl-BA" sz="2800" b="1" dirty="0">
                <a:solidFill>
                  <a:schemeClr val="bg2">
                    <a:lumMod val="10000"/>
                  </a:schemeClr>
                </a:solidFill>
              </a:rPr>
              <a:t>главу</a:t>
            </a:r>
            <a:r>
              <a:rPr lang="sr-Cyrl-BA" sz="2800" dirty="0">
                <a:solidFill>
                  <a:schemeClr val="bg2">
                    <a:lumMod val="10000"/>
                  </a:schemeClr>
                </a:solidFill>
              </a:rPr>
              <a:t>.  </a:t>
            </a:r>
          </a:p>
          <a:p>
            <a:pPr marL="0" indent="0">
              <a:buNone/>
            </a:pPr>
            <a:r>
              <a:rPr lang="sr-Cyrl-BA" sz="2800" dirty="0">
                <a:solidFill>
                  <a:schemeClr val="bg2">
                    <a:lumMod val="10000"/>
                  </a:schemeClr>
                </a:solidFill>
              </a:rPr>
              <a:t>             Отац је </a:t>
            </a:r>
            <a:r>
              <a:rPr lang="sr-Cyrl-BA" sz="2800" b="1" dirty="0">
                <a:solidFill>
                  <a:schemeClr val="bg2">
                    <a:lumMod val="10000"/>
                  </a:schemeClr>
                </a:solidFill>
              </a:rPr>
              <a:t>глава</a:t>
            </a:r>
            <a:r>
              <a:rPr lang="sr-Cyrl-BA" sz="2800" dirty="0">
                <a:solidFill>
                  <a:schemeClr val="bg2">
                    <a:lumMod val="10000"/>
                  </a:schemeClr>
                </a:solidFill>
              </a:rPr>
              <a:t> породице.</a:t>
            </a:r>
          </a:p>
          <a:p>
            <a:pPr marL="0" indent="0">
              <a:buNone/>
            </a:pPr>
            <a:r>
              <a:rPr lang="sr-Cyrl-BA" sz="2800" dirty="0">
                <a:solidFill>
                  <a:schemeClr val="bg2">
                    <a:lumMod val="10000"/>
                  </a:schemeClr>
                </a:solidFill>
              </a:rPr>
              <a:t>              Књига има дванаест </a:t>
            </a:r>
            <a:r>
              <a:rPr lang="sr-Cyrl-BA" sz="2800" b="1" dirty="0">
                <a:solidFill>
                  <a:schemeClr val="bg2">
                    <a:lumMod val="10000"/>
                  </a:schemeClr>
                </a:solidFill>
              </a:rPr>
              <a:t>глава</a:t>
            </a:r>
            <a:r>
              <a:rPr lang="sr-Cyrl-BA" sz="2800" dirty="0">
                <a:solidFill>
                  <a:schemeClr val="bg2">
                    <a:lumMod val="10000"/>
                  </a:schemeClr>
                </a:solidFill>
              </a:rPr>
              <a:t>.</a:t>
            </a:r>
          </a:p>
          <a:p>
            <a:pPr marL="0" indent="0">
              <a:buNone/>
            </a:pPr>
            <a:r>
              <a:rPr lang="sr-Cyrl-BA" sz="2800" dirty="0">
                <a:solidFill>
                  <a:schemeClr val="bg2">
                    <a:lumMod val="10000"/>
                  </a:schemeClr>
                </a:solidFill>
              </a:rPr>
              <a:t>             </a:t>
            </a:r>
            <a:r>
              <a:rPr lang="sr-Cyrl-BA" sz="2800" i="1" dirty="0">
                <a:solidFill>
                  <a:schemeClr val="bg2">
                    <a:lumMod val="10000"/>
                  </a:schemeClr>
                </a:solidFill>
              </a:rPr>
              <a:t>( глава као главни дио нечега или некога)</a:t>
            </a:r>
          </a:p>
          <a:p>
            <a:r>
              <a:rPr lang="sr-Cyrl-BA" sz="2800" dirty="0">
                <a:solidFill>
                  <a:schemeClr val="bg2">
                    <a:lumMod val="10000"/>
                  </a:schemeClr>
                </a:solidFill>
              </a:rPr>
              <a:t>ПОЛИСЕМИЈА= вишезначност ријечи</a:t>
            </a:r>
          </a:p>
          <a:p>
            <a:endParaRPr lang="en-US" dirty="0"/>
          </a:p>
        </p:txBody>
      </p:sp>
      <p:pic>
        <p:nvPicPr>
          <p:cNvPr id="5" name="Picture 4">
            <a:extLst>
              <a:ext uri="{FF2B5EF4-FFF2-40B4-BE49-F238E27FC236}">
                <a16:creationId xmlns:a16="http://schemas.microsoft.com/office/drawing/2014/main" id="{AA05EADA-8986-43DA-AC3E-469B5667F2D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799445" y="3596258"/>
            <a:ext cx="3057010" cy="2869275"/>
          </a:xfrm>
          <a:prstGeom prst="rect">
            <a:avLst/>
          </a:prstGeom>
        </p:spPr>
      </p:pic>
      <p:sp>
        <p:nvSpPr>
          <p:cNvPr id="6" name="TextBox 5">
            <a:extLst>
              <a:ext uri="{FF2B5EF4-FFF2-40B4-BE49-F238E27FC236}">
                <a16:creationId xmlns:a16="http://schemas.microsoft.com/office/drawing/2014/main" id="{77F3D433-C63E-4376-B054-582206F80CB4}"/>
              </a:ext>
            </a:extLst>
          </p:cNvPr>
          <p:cNvSpPr txBox="1"/>
          <p:nvPr/>
        </p:nvSpPr>
        <p:spPr>
          <a:xfrm>
            <a:off x="10320110" y="6330687"/>
            <a:ext cx="1536344" cy="527313"/>
          </a:xfrm>
          <a:prstGeom prst="rect">
            <a:avLst/>
          </a:prstGeom>
          <a:noFill/>
        </p:spPr>
        <p:txBody>
          <a:bodyPr wrap="square" rtlCol="0">
            <a:spAutoFit/>
          </a:bodyPr>
          <a:lstStyle/>
          <a:p>
            <a:r>
              <a:rPr lang="en-US" sz="900">
                <a:hlinkClick r:id="rId3" tooltip="https://commons.wikimedia.org/wiki/File:WikiProject_Scouting_uniform_template_male_male_head.svg"/>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2643423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B9444-8C26-440D-BBFD-5B26CCEA0988}"/>
              </a:ext>
            </a:extLst>
          </p:cNvPr>
          <p:cNvSpPr>
            <a:spLocks noGrp="1"/>
          </p:cNvSpPr>
          <p:nvPr>
            <p:ph type="title"/>
          </p:nvPr>
        </p:nvSpPr>
        <p:spPr/>
        <p:txBody>
          <a:bodyPr>
            <a:normAutofit/>
          </a:bodyPr>
          <a:lstStyle/>
          <a:p>
            <a:pPr algn="ctr"/>
            <a:r>
              <a:rPr lang="sr-Cyrl-BA" sz="3200" dirty="0">
                <a:solidFill>
                  <a:schemeClr val="bg2">
                    <a:lumMod val="10000"/>
                  </a:schemeClr>
                </a:solidFill>
              </a:rPr>
              <a:t>Ријечи и њихова значења</a:t>
            </a:r>
            <a:br>
              <a:rPr lang="sr-Cyrl-BA" sz="3200" dirty="0">
                <a:solidFill>
                  <a:schemeClr val="bg2">
                    <a:lumMod val="10000"/>
                  </a:schemeClr>
                </a:solidFill>
              </a:rPr>
            </a:br>
            <a:r>
              <a:rPr lang="sr-Cyrl-BA" sz="3200" dirty="0">
                <a:solidFill>
                  <a:schemeClr val="bg2">
                    <a:lumMod val="10000"/>
                  </a:schemeClr>
                </a:solidFill>
              </a:rPr>
              <a:t>Може ли више ријечи имати исто значење?</a:t>
            </a:r>
            <a:endParaRPr lang="en-US" sz="3200" dirty="0">
              <a:solidFill>
                <a:schemeClr val="bg2">
                  <a:lumMod val="10000"/>
                </a:schemeClr>
              </a:solidFill>
            </a:endParaRPr>
          </a:p>
        </p:txBody>
      </p:sp>
      <p:sp>
        <p:nvSpPr>
          <p:cNvPr id="3" name="Content Placeholder 2">
            <a:extLst>
              <a:ext uri="{FF2B5EF4-FFF2-40B4-BE49-F238E27FC236}">
                <a16:creationId xmlns:a16="http://schemas.microsoft.com/office/drawing/2014/main" id="{BF214FF5-1F62-4A2E-9141-FE75D536DB4D}"/>
              </a:ext>
            </a:extLst>
          </p:cNvPr>
          <p:cNvSpPr>
            <a:spLocks noGrp="1"/>
          </p:cNvSpPr>
          <p:nvPr>
            <p:ph sz="half" idx="1"/>
          </p:nvPr>
        </p:nvSpPr>
        <p:spPr/>
        <p:txBody>
          <a:bodyPr>
            <a:normAutofit lnSpcReduction="10000"/>
          </a:bodyPr>
          <a:lstStyle/>
          <a:p>
            <a:r>
              <a:rPr lang="sr-Cyrl-BA" sz="2800" dirty="0">
                <a:solidFill>
                  <a:schemeClr val="bg2">
                    <a:lumMod val="10000"/>
                  </a:schemeClr>
                </a:solidFill>
              </a:rPr>
              <a:t>Ријечи које се различито пишу или изговарају, а имају исто или слично значење називају се СИНОНИМИ.</a:t>
            </a:r>
          </a:p>
          <a:p>
            <a:pPr marL="0" indent="0">
              <a:buNone/>
            </a:pPr>
            <a:r>
              <a:rPr lang="sr-Cyrl-BA" sz="2800" dirty="0">
                <a:solidFill>
                  <a:schemeClr val="bg2">
                    <a:lumMod val="10000"/>
                  </a:schemeClr>
                </a:solidFill>
              </a:rPr>
              <a:t>      Нпр.  врело= извор</a:t>
            </a:r>
          </a:p>
          <a:p>
            <a:pPr marL="0" indent="0">
              <a:buNone/>
            </a:pPr>
            <a:r>
              <a:rPr lang="sr-Cyrl-BA" sz="2800" dirty="0">
                <a:solidFill>
                  <a:schemeClr val="bg2">
                    <a:lumMod val="10000"/>
                  </a:schemeClr>
                </a:solidFill>
              </a:rPr>
              <a:t>                 стар = древан</a:t>
            </a:r>
          </a:p>
          <a:p>
            <a:pPr marL="0" indent="0">
              <a:buNone/>
            </a:pPr>
            <a:r>
              <a:rPr lang="sr-Cyrl-BA" sz="2800" dirty="0">
                <a:solidFill>
                  <a:schemeClr val="bg2">
                    <a:lumMod val="10000"/>
                  </a:schemeClr>
                </a:solidFill>
              </a:rPr>
              <a:t>                 ученик= ђак</a:t>
            </a:r>
          </a:p>
          <a:p>
            <a:pPr marL="0" indent="0">
              <a:buNone/>
            </a:pPr>
            <a:r>
              <a:rPr lang="sr-Cyrl-BA" sz="2800" dirty="0">
                <a:solidFill>
                  <a:schemeClr val="bg2">
                    <a:lumMod val="10000"/>
                  </a:schemeClr>
                </a:solidFill>
              </a:rPr>
              <a:t>                 стићи= доћи</a:t>
            </a:r>
            <a:endParaRPr lang="en-US" sz="2800" dirty="0">
              <a:solidFill>
                <a:schemeClr val="bg2">
                  <a:lumMod val="10000"/>
                </a:schemeClr>
              </a:solidFill>
            </a:endParaRPr>
          </a:p>
        </p:txBody>
      </p:sp>
      <p:sp>
        <p:nvSpPr>
          <p:cNvPr id="4" name="Content Placeholder 3">
            <a:extLst>
              <a:ext uri="{FF2B5EF4-FFF2-40B4-BE49-F238E27FC236}">
                <a16:creationId xmlns:a16="http://schemas.microsoft.com/office/drawing/2014/main" id="{51130518-6E0D-47C6-96E5-68693E4216D5}"/>
              </a:ext>
            </a:extLst>
          </p:cNvPr>
          <p:cNvSpPr>
            <a:spLocks noGrp="1"/>
          </p:cNvSpPr>
          <p:nvPr>
            <p:ph sz="half" idx="2"/>
          </p:nvPr>
        </p:nvSpPr>
        <p:spPr/>
        <p:txBody>
          <a:bodyPr>
            <a:normAutofit lnSpcReduction="10000"/>
          </a:bodyPr>
          <a:lstStyle/>
          <a:p>
            <a:r>
              <a:rPr lang="sr-Cyrl-BA" sz="2800" dirty="0">
                <a:solidFill>
                  <a:schemeClr val="bg2">
                    <a:lumMod val="10000"/>
                  </a:schemeClr>
                </a:solidFill>
              </a:rPr>
              <a:t>Ријечи које се различито пишу и изговарају, а имају супротно значење називају се АНТОНИМИ.</a:t>
            </a:r>
          </a:p>
          <a:p>
            <a:pPr marL="0" indent="0">
              <a:buNone/>
            </a:pPr>
            <a:r>
              <a:rPr lang="sr-Cyrl-BA" sz="2800" dirty="0">
                <a:solidFill>
                  <a:schemeClr val="bg2">
                    <a:lumMod val="10000"/>
                  </a:schemeClr>
                </a:solidFill>
              </a:rPr>
              <a:t>Нпр.  млад- стар</a:t>
            </a:r>
          </a:p>
          <a:p>
            <a:pPr marL="0" indent="0">
              <a:buNone/>
            </a:pPr>
            <a:r>
              <a:rPr lang="sr-Cyrl-BA" sz="2800" dirty="0">
                <a:solidFill>
                  <a:schemeClr val="bg2">
                    <a:lumMod val="10000"/>
                  </a:schemeClr>
                </a:solidFill>
              </a:rPr>
              <a:t>           топло- хладно</a:t>
            </a:r>
          </a:p>
          <a:p>
            <a:pPr marL="0" indent="0">
              <a:buNone/>
            </a:pPr>
            <a:r>
              <a:rPr lang="sr-Cyrl-BA" sz="2800" dirty="0">
                <a:solidFill>
                  <a:schemeClr val="bg2">
                    <a:lumMod val="10000"/>
                  </a:schemeClr>
                </a:solidFill>
              </a:rPr>
              <a:t>           помагати-одмагати</a:t>
            </a:r>
          </a:p>
          <a:p>
            <a:pPr marL="0" indent="0">
              <a:buNone/>
            </a:pPr>
            <a:r>
              <a:rPr lang="sr-Cyrl-BA" sz="2800" dirty="0">
                <a:solidFill>
                  <a:schemeClr val="bg2">
                    <a:lumMod val="10000"/>
                  </a:schemeClr>
                </a:solidFill>
              </a:rPr>
              <a:t>           правда- неправда</a:t>
            </a:r>
            <a:endParaRPr lang="en-US" sz="2800" dirty="0">
              <a:solidFill>
                <a:schemeClr val="bg2">
                  <a:lumMod val="10000"/>
                </a:schemeClr>
              </a:solidFill>
            </a:endParaRPr>
          </a:p>
        </p:txBody>
      </p:sp>
      <p:pic>
        <p:nvPicPr>
          <p:cNvPr id="9" name="Picture 8">
            <a:extLst>
              <a:ext uri="{FF2B5EF4-FFF2-40B4-BE49-F238E27FC236}">
                <a16:creationId xmlns:a16="http://schemas.microsoft.com/office/drawing/2014/main" id="{045EAFE9-A566-492E-BF6C-50917A42227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4406348"/>
            <a:ext cx="2451652" cy="2451652"/>
          </a:xfrm>
          <a:prstGeom prst="rect">
            <a:avLst/>
          </a:prstGeom>
        </p:spPr>
      </p:pic>
      <p:sp>
        <p:nvSpPr>
          <p:cNvPr id="10" name="TextBox 9">
            <a:extLst>
              <a:ext uri="{FF2B5EF4-FFF2-40B4-BE49-F238E27FC236}">
                <a16:creationId xmlns:a16="http://schemas.microsoft.com/office/drawing/2014/main" id="{0FBD9234-B8A1-4171-86C0-DC443368050F}"/>
              </a:ext>
            </a:extLst>
          </p:cNvPr>
          <p:cNvSpPr txBox="1"/>
          <p:nvPr/>
        </p:nvSpPr>
        <p:spPr>
          <a:xfrm>
            <a:off x="0" y="7222435"/>
            <a:ext cx="2451652" cy="369332"/>
          </a:xfrm>
          <a:prstGeom prst="rect">
            <a:avLst/>
          </a:prstGeom>
          <a:noFill/>
        </p:spPr>
        <p:txBody>
          <a:bodyPr wrap="square" rtlCol="0">
            <a:spAutoFit/>
          </a:bodyPr>
          <a:lstStyle/>
          <a:p>
            <a:r>
              <a:rPr lang="en-US" sz="900">
                <a:hlinkClick r:id="rId3" tooltip="https://butismileanyway.com/tag/bitmoji/"/>
              </a:rPr>
              <a:t>This Photo</a:t>
            </a:r>
            <a:r>
              <a:rPr lang="en-US" sz="900"/>
              <a:t> by Unknown Author is licensed under </a:t>
            </a:r>
            <a:r>
              <a:rPr lang="en-US" sz="900">
                <a:hlinkClick r:id="rId4" tooltip="https://creativecommons.org/licenses/by-nc-sa/3.0/"/>
              </a:rPr>
              <a:t>CC BY-SA-NC</a:t>
            </a:r>
            <a:endParaRPr lang="en-US" sz="900"/>
          </a:p>
        </p:txBody>
      </p:sp>
    </p:spTree>
    <p:extLst>
      <p:ext uri="{BB962C8B-B14F-4D97-AF65-F5344CB8AC3E}">
        <p14:creationId xmlns:p14="http://schemas.microsoft.com/office/powerpoint/2010/main" val="4051044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0E8D4-C1E0-4654-8423-9774A7ED8E76}"/>
              </a:ext>
            </a:extLst>
          </p:cNvPr>
          <p:cNvSpPr>
            <a:spLocks noGrp="1"/>
          </p:cNvSpPr>
          <p:nvPr>
            <p:ph type="title"/>
          </p:nvPr>
        </p:nvSpPr>
        <p:spPr/>
        <p:txBody>
          <a:bodyPr>
            <a:normAutofit/>
          </a:bodyPr>
          <a:lstStyle/>
          <a:p>
            <a:pPr algn="ctr"/>
            <a:r>
              <a:rPr lang="sr-Cyrl-BA" sz="3200" dirty="0">
                <a:solidFill>
                  <a:schemeClr val="bg2">
                    <a:lumMod val="10000"/>
                  </a:schemeClr>
                </a:solidFill>
              </a:rPr>
              <a:t>Ријечи и њихова значења</a:t>
            </a:r>
            <a:endParaRPr lang="en-US" sz="3200" dirty="0">
              <a:solidFill>
                <a:schemeClr val="bg2">
                  <a:lumMod val="10000"/>
                </a:schemeClr>
              </a:solidFill>
            </a:endParaRPr>
          </a:p>
        </p:txBody>
      </p:sp>
      <p:sp>
        <p:nvSpPr>
          <p:cNvPr id="3" name="Content Placeholder 2">
            <a:extLst>
              <a:ext uri="{FF2B5EF4-FFF2-40B4-BE49-F238E27FC236}">
                <a16:creationId xmlns:a16="http://schemas.microsoft.com/office/drawing/2014/main" id="{2E7AF7DA-DB73-4529-BA05-78C47CFE4BA8}"/>
              </a:ext>
            </a:extLst>
          </p:cNvPr>
          <p:cNvSpPr>
            <a:spLocks noGrp="1"/>
          </p:cNvSpPr>
          <p:nvPr>
            <p:ph idx="1"/>
          </p:nvPr>
        </p:nvSpPr>
        <p:spPr/>
        <p:txBody>
          <a:bodyPr>
            <a:normAutofit fontScale="92500" lnSpcReduction="20000"/>
          </a:bodyPr>
          <a:lstStyle/>
          <a:p>
            <a:r>
              <a:rPr lang="sr-Cyrl-BA" sz="2800" dirty="0">
                <a:solidFill>
                  <a:schemeClr val="bg2">
                    <a:lumMod val="10000"/>
                  </a:schemeClr>
                </a:solidFill>
              </a:rPr>
              <a:t>Ријечи које се исто пишу,а имају потпуно различита значења називају се ХОМОНИМИ.</a:t>
            </a:r>
          </a:p>
          <a:p>
            <a:pPr marL="0" indent="0">
              <a:buNone/>
            </a:pPr>
            <a:r>
              <a:rPr lang="sr-Cyrl-BA" sz="2800" dirty="0">
                <a:solidFill>
                  <a:schemeClr val="bg2">
                    <a:lumMod val="10000"/>
                  </a:schemeClr>
                </a:solidFill>
              </a:rPr>
              <a:t>   Нпр. </a:t>
            </a:r>
            <a:r>
              <a:rPr lang="sr-Cyrl-BA" sz="2800" b="1" dirty="0">
                <a:solidFill>
                  <a:schemeClr val="bg2">
                    <a:lumMod val="10000"/>
                  </a:schemeClr>
                </a:solidFill>
              </a:rPr>
              <a:t>Коса</a:t>
            </a:r>
            <a:r>
              <a:rPr lang="sr-Cyrl-BA" sz="2800" dirty="0">
                <a:solidFill>
                  <a:schemeClr val="bg2">
                    <a:lumMod val="10000"/>
                  </a:schemeClr>
                </a:solidFill>
              </a:rPr>
              <a:t> је име моје баке.</a:t>
            </a:r>
          </a:p>
          <a:p>
            <a:pPr marL="0" indent="0">
              <a:buNone/>
            </a:pPr>
            <a:r>
              <a:rPr lang="sr-Cyrl-BA" sz="2800" dirty="0">
                <a:solidFill>
                  <a:schemeClr val="bg2">
                    <a:lumMod val="10000"/>
                  </a:schemeClr>
                </a:solidFill>
              </a:rPr>
              <a:t>             </a:t>
            </a:r>
            <a:r>
              <a:rPr lang="sr-Cyrl-BA" sz="2800" b="1" dirty="0">
                <a:solidFill>
                  <a:schemeClr val="bg2">
                    <a:lumMod val="10000"/>
                  </a:schemeClr>
                </a:solidFill>
              </a:rPr>
              <a:t>Коса</a:t>
            </a:r>
            <a:r>
              <a:rPr lang="sr-Cyrl-BA" sz="2800" dirty="0">
                <a:solidFill>
                  <a:schemeClr val="bg2">
                    <a:lumMod val="10000"/>
                  </a:schemeClr>
                </a:solidFill>
              </a:rPr>
              <a:t> јој је дуга и густа. </a:t>
            </a:r>
          </a:p>
          <a:p>
            <a:pPr marL="0" indent="0">
              <a:buNone/>
            </a:pPr>
            <a:r>
              <a:rPr lang="sr-Cyrl-BA" sz="2800" dirty="0">
                <a:solidFill>
                  <a:schemeClr val="bg2">
                    <a:lumMod val="10000"/>
                  </a:schemeClr>
                </a:solidFill>
              </a:rPr>
              <a:t>             </a:t>
            </a:r>
            <a:r>
              <a:rPr lang="sr-Cyrl-BA" sz="2800" b="1" dirty="0">
                <a:solidFill>
                  <a:schemeClr val="bg2">
                    <a:lumMod val="10000"/>
                  </a:schemeClr>
                </a:solidFill>
              </a:rPr>
              <a:t>Коса</a:t>
            </a:r>
            <a:r>
              <a:rPr lang="sr-Cyrl-BA" sz="2800" dirty="0">
                <a:solidFill>
                  <a:schemeClr val="bg2">
                    <a:lumMod val="10000"/>
                  </a:schemeClr>
                </a:solidFill>
              </a:rPr>
              <a:t> му је оштра и лако сијече траву.</a:t>
            </a:r>
          </a:p>
          <a:p>
            <a:pPr marL="0" indent="0">
              <a:buNone/>
            </a:pPr>
            <a:r>
              <a:rPr lang="sr-Cyrl-BA" sz="2800" dirty="0">
                <a:solidFill>
                  <a:schemeClr val="bg2">
                    <a:lumMod val="10000"/>
                  </a:schemeClr>
                </a:solidFill>
              </a:rPr>
              <a:t>             </a:t>
            </a:r>
            <a:r>
              <a:rPr lang="sr-Cyrl-BA" sz="2800" b="1" dirty="0">
                <a:solidFill>
                  <a:schemeClr val="bg2">
                    <a:lumMod val="10000"/>
                  </a:schemeClr>
                </a:solidFill>
              </a:rPr>
              <a:t>лук</a:t>
            </a:r>
            <a:r>
              <a:rPr lang="sr-Cyrl-BA" sz="2800" dirty="0">
                <a:solidFill>
                  <a:schemeClr val="bg2">
                    <a:lumMod val="10000"/>
                  </a:schemeClr>
                </a:solidFill>
              </a:rPr>
              <a:t> ( биљка), </a:t>
            </a:r>
            <a:r>
              <a:rPr lang="sr-Cyrl-BA" sz="2800" b="1" dirty="0">
                <a:solidFill>
                  <a:schemeClr val="bg2">
                    <a:lumMod val="10000"/>
                  </a:schemeClr>
                </a:solidFill>
              </a:rPr>
              <a:t>лук</a:t>
            </a:r>
            <a:r>
              <a:rPr lang="sr-Cyrl-BA" sz="2800" dirty="0">
                <a:solidFill>
                  <a:schemeClr val="bg2">
                    <a:lumMod val="10000"/>
                  </a:schemeClr>
                </a:solidFill>
              </a:rPr>
              <a:t> ( оруђе)</a:t>
            </a:r>
          </a:p>
          <a:p>
            <a:pPr marL="0" indent="0">
              <a:buNone/>
            </a:pPr>
            <a:r>
              <a:rPr lang="sr-Cyrl-BA" sz="2800" dirty="0">
                <a:solidFill>
                  <a:schemeClr val="bg2">
                    <a:lumMod val="10000"/>
                  </a:schemeClr>
                </a:solidFill>
              </a:rPr>
              <a:t>             </a:t>
            </a:r>
            <a:r>
              <a:rPr lang="sr-Cyrl-BA" sz="2800" b="1" dirty="0">
                <a:solidFill>
                  <a:schemeClr val="bg2">
                    <a:lumMod val="10000"/>
                  </a:schemeClr>
                </a:solidFill>
              </a:rPr>
              <a:t>град</a:t>
            </a:r>
            <a:r>
              <a:rPr lang="sr-Cyrl-BA" sz="2800" dirty="0">
                <a:solidFill>
                  <a:schemeClr val="bg2">
                    <a:lumMod val="10000"/>
                  </a:schemeClr>
                </a:solidFill>
              </a:rPr>
              <a:t> ( мјесто становања), </a:t>
            </a:r>
            <a:r>
              <a:rPr lang="sr-Cyrl-BA" sz="2800" b="1" dirty="0">
                <a:solidFill>
                  <a:schemeClr val="bg2">
                    <a:lumMod val="10000"/>
                  </a:schemeClr>
                </a:solidFill>
              </a:rPr>
              <a:t>град</a:t>
            </a:r>
            <a:r>
              <a:rPr lang="sr-Cyrl-BA" sz="2800" dirty="0">
                <a:solidFill>
                  <a:schemeClr val="bg2">
                    <a:lumMod val="10000"/>
                  </a:schemeClr>
                </a:solidFill>
              </a:rPr>
              <a:t> ( атмосферска појава)</a:t>
            </a:r>
          </a:p>
          <a:p>
            <a:pPr marL="0" indent="0">
              <a:buNone/>
            </a:pPr>
            <a:r>
              <a:rPr lang="sr-Cyrl-BA" sz="2800" dirty="0">
                <a:solidFill>
                  <a:schemeClr val="bg2">
                    <a:lumMod val="10000"/>
                  </a:schemeClr>
                </a:solidFill>
              </a:rPr>
              <a:t>            </a:t>
            </a:r>
          </a:p>
          <a:p>
            <a:pPr marL="0" indent="0">
              <a:buNone/>
            </a:pPr>
            <a:r>
              <a:rPr lang="sr-Cyrl-BA" sz="2800" dirty="0">
                <a:solidFill>
                  <a:schemeClr val="bg2">
                    <a:lumMod val="10000"/>
                  </a:schemeClr>
                </a:solidFill>
              </a:rPr>
              <a:t>     </a:t>
            </a:r>
            <a:endParaRPr lang="en-US" sz="2800" dirty="0">
              <a:solidFill>
                <a:schemeClr val="bg2">
                  <a:lumMod val="10000"/>
                </a:schemeClr>
              </a:solidFill>
            </a:endParaRPr>
          </a:p>
        </p:txBody>
      </p:sp>
      <p:pic>
        <p:nvPicPr>
          <p:cNvPr id="5" name="Picture 4">
            <a:extLst>
              <a:ext uri="{FF2B5EF4-FFF2-40B4-BE49-F238E27FC236}">
                <a16:creationId xmlns:a16="http://schemas.microsoft.com/office/drawing/2014/main" id="{30BF1412-AC01-4398-9018-41F335DB193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740347" y="2345634"/>
            <a:ext cx="2198047" cy="2640443"/>
          </a:xfrm>
          <a:prstGeom prst="rect">
            <a:avLst/>
          </a:prstGeom>
        </p:spPr>
      </p:pic>
      <p:sp>
        <p:nvSpPr>
          <p:cNvPr id="6" name="TextBox 5">
            <a:extLst>
              <a:ext uri="{FF2B5EF4-FFF2-40B4-BE49-F238E27FC236}">
                <a16:creationId xmlns:a16="http://schemas.microsoft.com/office/drawing/2014/main" id="{8FDE6CDA-6007-4DB3-8703-521FC99E3958}"/>
              </a:ext>
            </a:extLst>
          </p:cNvPr>
          <p:cNvSpPr txBox="1"/>
          <p:nvPr/>
        </p:nvSpPr>
        <p:spPr>
          <a:xfrm>
            <a:off x="10579787" y="5348993"/>
            <a:ext cx="1358607" cy="507831"/>
          </a:xfrm>
          <a:prstGeom prst="rect">
            <a:avLst/>
          </a:prstGeom>
          <a:noFill/>
        </p:spPr>
        <p:txBody>
          <a:bodyPr wrap="square" rtlCol="0">
            <a:spAutoFit/>
          </a:bodyPr>
          <a:lstStyle/>
          <a:p>
            <a:r>
              <a:rPr lang="en-US" sz="900">
                <a:hlinkClick r:id="rId3" tooltip="http://pngimg.com/download/78246"/>
              </a:rPr>
              <a:t>This Photo</a:t>
            </a:r>
            <a:r>
              <a:rPr lang="en-US" sz="900"/>
              <a:t> by Unknown Author is licensed under </a:t>
            </a:r>
            <a:r>
              <a:rPr lang="en-US" sz="900">
                <a:hlinkClick r:id="rId4" tooltip="https://creativecommons.org/licenses/by-nc/3.0/"/>
              </a:rPr>
              <a:t>CC BY-NC</a:t>
            </a:r>
            <a:endParaRPr lang="en-US" sz="900"/>
          </a:p>
        </p:txBody>
      </p:sp>
      <p:pic>
        <p:nvPicPr>
          <p:cNvPr id="7" name="Picture 6">
            <a:extLst>
              <a:ext uri="{FF2B5EF4-FFF2-40B4-BE49-F238E27FC236}">
                <a16:creationId xmlns:a16="http://schemas.microsoft.com/office/drawing/2014/main" id="{60E438DA-A836-4758-8492-331D4E9D9E7D}"/>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6202" y="3546996"/>
            <a:ext cx="2112355" cy="2640444"/>
          </a:xfrm>
          <a:prstGeom prst="rect">
            <a:avLst/>
          </a:prstGeom>
        </p:spPr>
      </p:pic>
      <p:sp>
        <p:nvSpPr>
          <p:cNvPr id="8" name="TextBox 7">
            <a:extLst>
              <a:ext uri="{FF2B5EF4-FFF2-40B4-BE49-F238E27FC236}">
                <a16:creationId xmlns:a16="http://schemas.microsoft.com/office/drawing/2014/main" id="{49B149AE-9EF5-42A3-B2FB-A9F8D1B64003}"/>
              </a:ext>
            </a:extLst>
          </p:cNvPr>
          <p:cNvSpPr txBox="1"/>
          <p:nvPr/>
        </p:nvSpPr>
        <p:spPr>
          <a:xfrm>
            <a:off x="-76201" y="6393308"/>
            <a:ext cx="2064028" cy="369332"/>
          </a:xfrm>
          <a:prstGeom prst="rect">
            <a:avLst/>
          </a:prstGeom>
          <a:noFill/>
        </p:spPr>
        <p:txBody>
          <a:bodyPr wrap="square" rtlCol="0">
            <a:spAutoFit/>
          </a:bodyPr>
          <a:lstStyle/>
          <a:p>
            <a:r>
              <a:rPr lang="en-US" sz="900">
                <a:hlinkClick r:id="rId6" tooltip="http://mysticlolly.eklablog.com/dessin-la-mere-grand-ou-la-grand-mere-ou-a74416203"/>
              </a:rPr>
              <a:t>This Photo</a:t>
            </a:r>
            <a:r>
              <a:rPr lang="en-US" sz="900"/>
              <a:t> by Unknown Author is licensed under </a:t>
            </a:r>
            <a:r>
              <a:rPr lang="en-US" sz="900">
                <a:hlinkClick r:id="rId7" tooltip="https://creativecommons.org/licenses/by-nc-sa/3.0/"/>
              </a:rPr>
              <a:t>CC BY-SA-NC</a:t>
            </a:r>
            <a:endParaRPr lang="en-US" sz="900"/>
          </a:p>
        </p:txBody>
      </p:sp>
    </p:spTree>
    <p:extLst>
      <p:ext uri="{BB962C8B-B14F-4D97-AF65-F5344CB8AC3E}">
        <p14:creationId xmlns:p14="http://schemas.microsoft.com/office/powerpoint/2010/main" val="41665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B0E75-AB11-4D38-9C58-FE660931E549}"/>
              </a:ext>
            </a:extLst>
          </p:cNvPr>
          <p:cNvSpPr>
            <a:spLocks noGrp="1"/>
          </p:cNvSpPr>
          <p:nvPr>
            <p:ph type="title"/>
          </p:nvPr>
        </p:nvSpPr>
        <p:spPr/>
        <p:txBody>
          <a:bodyPr>
            <a:normAutofit/>
          </a:bodyPr>
          <a:lstStyle/>
          <a:p>
            <a:pPr algn="ctr"/>
            <a:r>
              <a:rPr lang="sr-Cyrl-BA" sz="3200" dirty="0">
                <a:solidFill>
                  <a:schemeClr val="bg2">
                    <a:lumMod val="10000"/>
                  </a:schemeClr>
                </a:solidFill>
              </a:rPr>
              <a:t>Ријечи и њихово значење</a:t>
            </a:r>
            <a:endParaRPr lang="en-US" sz="3200" dirty="0">
              <a:solidFill>
                <a:schemeClr val="bg2">
                  <a:lumMod val="10000"/>
                </a:schemeClr>
              </a:solidFill>
            </a:endParaRPr>
          </a:p>
        </p:txBody>
      </p:sp>
      <p:sp>
        <p:nvSpPr>
          <p:cNvPr id="3" name="Content Placeholder 2">
            <a:extLst>
              <a:ext uri="{FF2B5EF4-FFF2-40B4-BE49-F238E27FC236}">
                <a16:creationId xmlns:a16="http://schemas.microsoft.com/office/drawing/2014/main" id="{FC364B52-0F67-4ECA-88CD-2A422224CE5D}"/>
              </a:ext>
            </a:extLst>
          </p:cNvPr>
          <p:cNvSpPr>
            <a:spLocks noGrp="1"/>
          </p:cNvSpPr>
          <p:nvPr>
            <p:ph idx="1"/>
          </p:nvPr>
        </p:nvSpPr>
        <p:spPr/>
        <p:txBody>
          <a:bodyPr>
            <a:normAutofit/>
          </a:bodyPr>
          <a:lstStyle/>
          <a:p>
            <a:r>
              <a:rPr lang="sr-Cyrl-BA" sz="2800" dirty="0">
                <a:solidFill>
                  <a:schemeClr val="bg2">
                    <a:lumMod val="10000"/>
                  </a:schemeClr>
                </a:solidFill>
              </a:rPr>
              <a:t>Домаћ</a:t>
            </a:r>
            <a:r>
              <a:rPr lang="en-US" sz="2800" dirty="0">
                <a:solidFill>
                  <a:schemeClr val="bg2">
                    <a:lumMod val="10000"/>
                  </a:schemeClr>
                </a:solidFill>
              </a:rPr>
              <a:t>a</a:t>
            </a:r>
            <a:r>
              <a:rPr lang="sr-Cyrl-BA" sz="2800" dirty="0">
                <a:solidFill>
                  <a:schemeClr val="bg2">
                    <a:lumMod val="10000"/>
                  </a:schemeClr>
                </a:solidFill>
              </a:rPr>
              <a:t> задаћа:</a:t>
            </a:r>
          </a:p>
          <a:p>
            <a:pPr marL="0" indent="0">
              <a:buNone/>
            </a:pPr>
            <a:r>
              <a:rPr lang="sr-Cyrl-BA" sz="2800" dirty="0">
                <a:solidFill>
                  <a:schemeClr val="bg2">
                    <a:lumMod val="10000"/>
                  </a:schemeClr>
                </a:solidFill>
              </a:rPr>
              <a:t>1. Наведите по два примјера за синониме, антониме и    хомониме.</a:t>
            </a:r>
          </a:p>
          <a:p>
            <a:pPr marL="0" indent="0">
              <a:buNone/>
            </a:pPr>
            <a:r>
              <a:rPr lang="sr-Cyrl-BA" sz="2800" dirty="0">
                <a:solidFill>
                  <a:schemeClr val="bg2">
                    <a:lumMod val="10000"/>
                  </a:schemeClr>
                </a:solidFill>
              </a:rPr>
              <a:t>2. Објасните вишезначност ријечи ЈЕЗИК.</a:t>
            </a:r>
            <a:endParaRPr lang="en-US" sz="2800" dirty="0">
              <a:solidFill>
                <a:schemeClr val="bg2">
                  <a:lumMod val="10000"/>
                </a:schemeClr>
              </a:solidFill>
            </a:endParaRPr>
          </a:p>
        </p:txBody>
      </p:sp>
      <p:pic>
        <p:nvPicPr>
          <p:cNvPr id="5" name="Picture 4">
            <a:extLst>
              <a:ext uri="{FF2B5EF4-FFF2-40B4-BE49-F238E27FC236}">
                <a16:creationId xmlns:a16="http://schemas.microsoft.com/office/drawing/2014/main" id="{E7A17153-BAF0-4DFE-BAD5-D5D111ADC9A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983896" y="4079587"/>
            <a:ext cx="4541353" cy="2553126"/>
          </a:xfrm>
          <a:prstGeom prst="rect">
            <a:avLst/>
          </a:prstGeom>
        </p:spPr>
      </p:pic>
      <p:sp>
        <p:nvSpPr>
          <p:cNvPr id="6" name="TextBox 5">
            <a:extLst>
              <a:ext uri="{FF2B5EF4-FFF2-40B4-BE49-F238E27FC236}">
                <a16:creationId xmlns:a16="http://schemas.microsoft.com/office/drawing/2014/main" id="{15B4D479-3DB3-43D8-803C-147373685A87}"/>
              </a:ext>
            </a:extLst>
          </p:cNvPr>
          <p:cNvSpPr txBox="1"/>
          <p:nvPr/>
        </p:nvSpPr>
        <p:spPr>
          <a:xfrm>
            <a:off x="6983896" y="6831552"/>
            <a:ext cx="4541353" cy="230832"/>
          </a:xfrm>
          <a:prstGeom prst="rect">
            <a:avLst/>
          </a:prstGeom>
          <a:noFill/>
        </p:spPr>
        <p:txBody>
          <a:bodyPr wrap="square" rtlCol="0">
            <a:spAutoFit/>
          </a:bodyPr>
          <a:lstStyle/>
          <a:p>
            <a:r>
              <a:rPr lang="en-US" sz="900">
                <a:hlinkClick r:id="rId3" tooltip="https://netivist.org/debate/should-kids-have-homework"/>
              </a:rPr>
              <a:t>This Photo</a:t>
            </a:r>
            <a:r>
              <a:rPr lang="en-US" sz="900"/>
              <a:t> by Unknown Author is licensed under </a:t>
            </a:r>
            <a:r>
              <a:rPr lang="en-US" sz="900">
                <a:hlinkClick r:id="rId4" tooltip="https://creativecommons.org/licenses/by-nc-sa/3.0/"/>
              </a:rPr>
              <a:t>CC BY-SA-NC</a:t>
            </a:r>
            <a:endParaRPr lang="en-US" sz="900"/>
          </a:p>
        </p:txBody>
      </p:sp>
    </p:spTree>
    <p:extLst>
      <p:ext uri="{BB962C8B-B14F-4D97-AF65-F5344CB8AC3E}">
        <p14:creationId xmlns:p14="http://schemas.microsoft.com/office/powerpoint/2010/main" val="111773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72078-9BFF-4759-ACF8-35F038C44A47}"/>
              </a:ext>
            </a:extLst>
          </p:cNvPr>
          <p:cNvSpPr>
            <a:spLocks noGrp="1"/>
          </p:cNvSpPr>
          <p:nvPr>
            <p:ph type="title"/>
          </p:nvPr>
        </p:nvSpPr>
        <p:spPr/>
        <p:txBody>
          <a:bodyPr/>
          <a:lstStyle/>
          <a:p>
            <a:pPr algn="ctr"/>
            <a:r>
              <a:rPr lang="sr-Cyrl-BA" dirty="0">
                <a:solidFill>
                  <a:schemeClr val="bg2">
                    <a:lumMod val="10000"/>
                  </a:schemeClr>
                </a:solidFill>
              </a:rPr>
              <a:t>ХВАЛА !</a:t>
            </a:r>
            <a:endParaRPr lang="en-US" dirty="0">
              <a:solidFill>
                <a:schemeClr val="bg2">
                  <a:lumMod val="10000"/>
                </a:schemeClr>
              </a:solidFill>
            </a:endParaRPr>
          </a:p>
        </p:txBody>
      </p:sp>
      <p:pic>
        <p:nvPicPr>
          <p:cNvPr id="5" name="Content Placeholder 4">
            <a:extLst>
              <a:ext uri="{FF2B5EF4-FFF2-40B4-BE49-F238E27FC236}">
                <a16:creationId xmlns:a16="http://schemas.microsoft.com/office/drawing/2014/main" id="{DE485A11-00B5-4DE3-B63F-683F6D946288}"/>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547613" y="1786283"/>
            <a:ext cx="4761499" cy="3285434"/>
          </a:xfrm>
        </p:spPr>
      </p:pic>
      <p:sp>
        <p:nvSpPr>
          <p:cNvPr id="6" name="TextBox 5">
            <a:extLst>
              <a:ext uri="{FF2B5EF4-FFF2-40B4-BE49-F238E27FC236}">
                <a16:creationId xmlns:a16="http://schemas.microsoft.com/office/drawing/2014/main" id="{07439986-48B3-48F5-8813-3730CE07E1F6}"/>
              </a:ext>
            </a:extLst>
          </p:cNvPr>
          <p:cNvSpPr txBox="1"/>
          <p:nvPr/>
        </p:nvSpPr>
        <p:spPr>
          <a:xfrm>
            <a:off x="3547613" y="5325164"/>
            <a:ext cx="4761499" cy="230832"/>
          </a:xfrm>
          <a:prstGeom prst="rect">
            <a:avLst/>
          </a:prstGeom>
          <a:noFill/>
        </p:spPr>
        <p:txBody>
          <a:bodyPr wrap="square" rtlCol="0">
            <a:spAutoFit/>
          </a:bodyPr>
          <a:lstStyle/>
          <a:p>
            <a:r>
              <a:rPr lang="en-US" sz="900">
                <a:hlinkClick r:id="rId3" tooltip="https://commons.wikimedia.org/wiki/File:Bye-Bye1.gif"/>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229186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2"/>
                                        </p:tgtEl>
                                      </p:cBhvr>
                                    </p:animEffect>
                                    <p:anim calcmode="lin" valueType="num">
                                      <p:cBhvr>
                                        <p:cTn id="7"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2"/>
                                        </p:tgtEl>
                                        <p:attrNameLst>
                                          <p:attrName>ppt_h</p:attrName>
                                        </p:attrNameLst>
                                      </p:cBhvr>
                                      <p:tavLst>
                                        <p:tav tm="0">
                                          <p:val>
                                            <p:strVal val="ppt_h"/>
                                          </p:val>
                                        </p:tav>
                                        <p:tav tm="100000">
                                          <p:val>
                                            <p:strVal val="ppt_h"/>
                                          </p:val>
                                        </p:tav>
                                      </p:tavLst>
                                    </p:anim>
                                    <p:set>
                                      <p:cBhvr>
                                        <p:cTn id="9"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Basis">
  <a:themeElements>
    <a:clrScheme name="Custom 5">
      <a:dk1>
        <a:srgbClr val="549E39"/>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TM03457444[[fn=Basis]]</Template>
  <TotalTime>269</TotalTime>
  <Words>619</Words>
  <Application>Microsoft Office PowerPoint</Application>
  <PresentationFormat>Widescreen</PresentationFormat>
  <Paragraphs>50</Paragraphs>
  <Slides>8</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8</vt:i4>
      </vt:variant>
    </vt:vector>
  </HeadingPairs>
  <TitlesOfParts>
    <vt:vector size="10" baseType="lpstr">
      <vt:lpstr>Corbel</vt:lpstr>
      <vt:lpstr>Basis</vt:lpstr>
      <vt:lpstr>ЈЕДНОЗНАЧНОСТ И ВИШЕЗНАЧНОСТ РИЈЕЧИ</vt:lpstr>
      <vt:lpstr>„ Свемоћне речи“</vt:lpstr>
      <vt:lpstr>Ријечи и њихова значења</vt:lpstr>
      <vt:lpstr>Ријечи и њихово значење</vt:lpstr>
      <vt:lpstr>Ријечи и њихова значења Може ли више ријечи имати исто значење?</vt:lpstr>
      <vt:lpstr>Ријечи и њихова значења</vt:lpstr>
      <vt:lpstr>Ријечи и њихово значење</vt:lpstr>
      <vt:lpstr>ХВАЛА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ЈЕДНОЗНАЧНОСТ И ВИШЕЗНАЧНОСТ РИЈЕЧИ</dc:title>
  <dc:creator>Nastavnik</dc:creator>
  <cp:lastModifiedBy>Nastavnik</cp:lastModifiedBy>
  <cp:revision>35</cp:revision>
  <dcterms:created xsi:type="dcterms:W3CDTF">2020-11-05T15:47:29Z</dcterms:created>
  <dcterms:modified xsi:type="dcterms:W3CDTF">2020-11-07T21:22:06Z</dcterms:modified>
</cp:coreProperties>
</file>