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59" r:id="rId5"/>
    <p:sldId id="257" r:id="rId6"/>
    <p:sldId id="265" r:id="rId7"/>
    <p:sldId id="260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biste dodali stil podnaslova prototipa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s-Latn-BA" smtClean="0"/>
              <a:t>Klinite na ikonu kako bi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485900"/>
            <a:ext cx="7766936" cy="1536235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Српски језик</a:t>
            </a:r>
            <a:br>
              <a:rPr lang="sr-Cyrl-RS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3200" dirty="0">
                <a:solidFill>
                  <a:schemeClr val="tx1"/>
                </a:solidFill>
              </a:rPr>
              <a:t>Други разред</a:t>
            </a:r>
            <a:endParaRPr lang="en-US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94" y="2504209"/>
            <a:ext cx="5164281" cy="157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jesta sadržaja 4"/>
          <p:cNvSpPr>
            <a:spLocks noGrp="1"/>
          </p:cNvSpPr>
          <p:nvPr>
            <p:ph idx="1"/>
          </p:nvPr>
        </p:nvSpPr>
        <p:spPr>
          <a:xfrm>
            <a:off x="677334" y="696191"/>
            <a:ext cx="8596668" cy="5345171"/>
          </a:xfrm>
        </p:spPr>
        <p:txBody>
          <a:bodyPr/>
          <a:lstStyle/>
          <a:p>
            <a:pPr marL="0" indent="0">
              <a:buNone/>
            </a:pPr>
            <a:r>
              <a:rPr lang="sr-Cyrl-RS" sz="3200" b="1" u="sng" dirty="0" smtClean="0">
                <a:solidFill>
                  <a:srgbClr val="FF0000"/>
                </a:solidFill>
              </a:rPr>
              <a:t>ЗАДАТАК ЗА САМОСТАЛАН РАД:</a:t>
            </a:r>
          </a:p>
          <a:p>
            <a:pPr marL="0" indent="0">
              <a:buNone/>
            </a:pPr>
            <a:r>
              <a:rPr lang="sr-Cyrl-RS" sz="3200" b="1" dirty="0" smtClean="0"/>
              <a:t>-</a:t>
            </a:r>
            <a:r>
              <a:rPr lang="sr-Cyrl-RS" sz="2400" b="1" dirty="0" smtClean="0"/>
              <a:t>Написати особине </a:t>
            </a:r>
            <a:r>
              <a:rPr lang="sr-Cyrl-RS" sz="2400" b="1" smtClean="0"/>
              <a:t>голуба и особине пчеле</a:t>
            </a:r>
            <a:endParaRPr lang="sr-Cyrl-RS" sz="2400" b="1" dirty="0" smtClean="0"/>
          </a:p>
          <a:p>
            <a:pPr marL="0" indent="0">
              <a:buNone/>
            </a:pPr>
            <a:r>
              <a:rPr lang="sr-Cyrl-RS" sz="2400" b="1" dirty="0"/>
              <a:t>-</a:t>
            </a:r>
            <a:r>
              <a:rPr lang="sr-Cyrl-RS" sz="2400" b="1" dirty="0" smtClean="0"/>
              <a:t>Илустровати </a:t>
            </a:r>
            <a:r>
              <a:rPr lang="sr-Cyrl-RS" sz="2400" b="1" dirty="0" smtClean="0"/>
              <a:t>догађај из </a:t>
            </a:r>
            <a:r>
              <a:rPr lang="sr-Cyrl-RS" sz="2400" b="1" dirty="0" smtClean="0"/>
              <a:t>приче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36" y="3210792"/>
            <a:ext cx="4551219" cy="22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44825" y="768208"/>
            <a:ext cx="8596668" cy="1891866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                                  </a:t>
            </a:r>
          </a:p>
          <a:p>
            <a:pPr marL="0" indent="0">
              <a:buNone/>
            </a:pPr>
            <a:r>
              <a:rPr lang="sr-Cyrl-RS" sz="2800" b="1" dirty="0"/>
              <a:t> </a:t>
            </a:r>
            <a:r>
              <a:rPr lang="sr-Cyrl-RS" sz="2800" b="1" dirty="0" smtClean="0"/>
              <a:t>                     Голуб и пчела</a:t>
            </a:r>
          </a:p>
          <a:p>
            <a:pPr marL="0" indent="0">
              <a:buNone/>
            </a:pPr>
            <a:r>
              <a:rPr lang="sr-Cyrl-RS" sz="2800" b="1" dirty="0"/>
              <a:t> </a:t>
            </a:r>
            <a:r>
              <a:rPr lang="sr-Cyrl-RS" sz="2800" b="1" dirty="0" smtClean="0"/>
              <a:t>                              -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Даљи рад на тексту-</a:t>
            </a:r>
            <a:endParaRPr lang="en-US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00" y="2660074"/>
            <a:ext cx="4970318" cy="351235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9" y="207820"/>
            <a:ext cx="847344" cy="914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924432"/>
            <a:ext cx="1485516" cy="15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Ко не припада овдје: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677334" y="1340427"/>
            <a:ext cx="8596668" cy="4700935"/>
          </a:xfrm>
        </p:spPr>
        <p:txBody>
          <a:bodyPr/>
          <a:lstStyle/>
          <a:p>
            <a:pPr marL="0" indent="0">
              <a:buNone/>
            </a:pPr>
            <a:r>
              <a:rPr lang="sr-Cyrl-RS" sz="2400" dirty="0" smtClean="0"/>
              <a:t>Голуб</a:t>
            </a:r>
            <a:r>
              <a:rPr lang="sr-Cyrl-RS" sz="2400" b="1" dirty="0" smtClean="0"/>
              <a:t> </a:t>
            </a:r>
            <a:r>
              <a:rPr lang="sr-Cyrl-RS" dirty="0" smtClean="0"/>
              <a:t>   </a:t>
            </a:r>
          </a:p>
          <a:p>
            <a:pPr marL="0" indent="0">
              <a:buNone/>
            </a:pPr>
            <a:r>
              <a:rPr lang="sr-Cyrl-RS" dirty="0" smtClean="0"/>
              <a:t> </a:t>
            </a:r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13" y="1270000"/>
            <a:ext cx="2551084" cy="16973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64" y="3676937"/>
            <a:ext cx="2358735" cy="20539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16" y="3460174"/>
            <a:ext cx="1563248" cy="22707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37" y="1278082"/>
            <a:ext cx="2439404" cy="1626587"/>
          </a:xfrm>
          <a:prstGeom prst="rect">
            <a:avLst/>
          </a:prstGeom>
        </p:spPr>
      </p:pic>
      <p:sp>
        <p:nvSpPr>
          <p:cNvPr id="8" name="Pravougaonik 7"/>
          <p:cNvSpPr/>
          <p:nvPr/>
        </p:nvSpPr>
        <p:spPr>
          <a:xfrm>
            <a:off x="5256237" y="1340427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/>
              <a:t>Пчела</a:t>
            </a:r>
          </a:p>
        </p:txBody>
      </p:sp>
      <p:sp>
        <p:nvSpPr>
          <p:cNvPr id="9" name="Pravougaonik 8"/>
          <p:cNvSpPr/>
          <p:nvPr/>
        </p:nvSpPr>
        <p:spPr>
          <a:xfrm>
            <a:off x="1407625" y="4275373"/>
            <a:ext cx="1053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/>
              <a:t>Мачка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1422" y="4321539"/>
            <a:ext cx="1758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  </a:t>
            </a:r>
            <a:r>
              <a:rPr lang="sr-Cyrl-RS" sz="2400" dirty="0" smtClean="0"/>
              <a:t>Лептир</a:t>
            </a:r>
          </a:p>
          <a:p>
            <a:endParaRPr lang="en-US" dirty="0"/>
          </a:p>
        </p:txBody>
      </p:sp>
      <p:sp>
        <p:nvSpPr>
          <p:cNvPr id="11" name="Elipsa 10"/>
          <p:cNvSpPr/>
          <p:nvPr/>
        </p:nvSpPr>
        <p:spPr>
          <a:xfrm>
            <a:off x="1246909" y="3460174"/>
            <a:ext cx="2795155" cy="2431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0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220134" y="41491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                                  </a:t>
            </a:r>
            <a:r>
              <a:rPr lang="sr-Cyrl-RS" sz="2400" b="1" dirty="0" smtClean="0"/>
              <a:t> Г</a:t>
            </a:r>
          </a:p>
          <a:p>
            <a:pPr marL="0" indent="0">
              <a:buNone/>
            </a:pPr>
            <a:r>
              <a:rPr lang="sr-Cyrl-RS" sz="2400" b="1" dirty="0"/>
              <a:t> </a:t>
            </a:r>
            <a:r>
              <a:rPr lang="sr-Cyrl-RS" sz="2400" b="1" dirty="0" smtClean="0"/>
              <a:t>                         О</a:t>
            </a:r>
          </a:p>
          <a:p>
            <a:pPr marL="0" indent="0">
              <a:buNone/>
            </a:pPr>
            <a:r>
              <a:rPr lang="sr-Cyrl-RS" sz="2400" b="1" dirty="0"/>
              <a:t> </a:t>
            </a:r>
            <a:r>
              <a:rPr lang="sr-Cyrl-RS" sz="2400" b="1" dirty="0" smtClean="0"/>
              <a:t>                П Ч Е Л А</a:t>
            </a:r>
          </a:p>
          <a:p>
            <a:pPr marL="0" indent="0">
              <a:buNone/>
            </a:pPr>
            <a:r>
              <a:rPr lang="sr-Cyrl-RS" sz="2400" b="1" dirty="0"/>
              <a:t> </a:t>
            </a:r>
            <a:r>
              <a:rPr lang="sr-Cyrl-RS" sz="2400" b="1" dirty="0" smtClean="0"/>
              <a:t>                         У</a:t>
            </a:r>
          </a:p>
          <a:p>
            <a:pPr marL="0" indent="0">
              <a:buNone/>
            </a:pPr>
            <a:r>
              <a:rPr lang="sr-Cyrl-RS" sz="2400" b="1" dirty="0"/>
              <a:t> </a:t>
            </a:r>
            <a:r>
              <a:rPr lang="sr-Cyrl-RS" sz="2400" b="1" dirty="0" smtClean="0"/>
              <a:t>                         Б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71659" y="453767"/>
            <a:ext cx="52282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СЛИЧНОСТИ:</a:t>
            </a:r>
          </a:p>
          <a:p>
            <a:endParaRPr lang="sr-Cyrl-RS" sz="2000" b="1" dirty="0"/>
          </a:p>
          <a:p>
            <a:r>
              <a:rPr lang="sr-Cyrl-RS" sz="2000" b="1" dirty="0" smtClean="0"/>
              <a:t>Лете</a:t>
            </a:r>
          </a:p>
          <a:p>
            <a:endParaRPr lang="sr-Cyrl-RS" sz="2000" b="1" dirty="0"/>
          </a:p>
          <a:p>
            <a:r>
              <a:rPr lang="sr-Cyrl-RS" sz="2000" b="1" dirty="0" smtClean="0"/>
              <a:t>Имају крила</a:t>
            </a:r>
          </a:p>
          <a:p>
            <a:endParaRPr lang="sr-Cyrl-RS" sz="2000" b="1" dirty="0" smtClean="0"/>
          </a:p>
          <a:p>
            <a:r>
              <a:rPr lang="sr-Cyrl-RS" sz="2000" b="1" dirty="0" smtClean="0"/>
              <a:t>Жива бића</a:t>
            </a:r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sz="2400" b="1" dirty="0" smtClean="0">
                <a:solidFill>
                  <a:schemeClr val="accent2"/>
                </a:solidFill>
              </a:rPr>
              <a:t>РАЗЛИКЕ:</a:t>
            </a:r>
          </a:p>
          <a:p>
            <a:endParaRPr lang="sr-Cyrl-RS" sz="2000" b="1" dirty="0" smtClean="0"/>
          </a:p>
          <a:p>
            <a:r>
              <a:rPr lang="sr-Cyrl-RS" sz="2000" b="1" dirty="0" smtClean="0"/>
              <a:t>У величини</a:t>
            </a:r>
          </a:p>
          <a:p>
            <a:endParaRPr lang="sr-Cyrl-RS" sz="2000" b="1" dirty="0"/>
          </a:p>
          <a:p>
            <a:r>
              <a:rPr lang="sr-Cyrl-RS" sz="2000" b="1" dirty="0" smtClean="0"/>
              <a:t>Пчела припада групи инсеката</a:t>
            </a:r>
          </a:p>
          <a:p>
            <a:endParaRPr lang="sr-Cyrl-RS" sz="2000" b="1" dirty="0" smtClean="0"/>
          </a:p>
          <a:p>
            <a:r>
              <a:rPr lang="sr-Cyrl-RS" sz="2000" b="1" dirty="0" smtClean="0"/>
              <a:t>Голуб припада групи птица</a:t>
            </a:r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61" y="1460991"/>
            <a:ext cx="2531918" cy="22090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64" y="3124997"/>
            <a:ext cx="2096192" cy="162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2872" y="145473"/>
            <a:ext cx="5862256" cy="613064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tx1"/>
                </a:solidFill>
              </a:rPr>
              <a:t>                      </a:t>
            </a:r>
            <a:r>
              <a:rPr lang="sr-Cyrl-RS" dirty="0" smtClean="0">
                <a:solidFill>
                  <a:srgbClr val="FF0000"/>
                </a:solidFill>
              </a:rPr>
              <a:t>Голуб и пчела </a:t>
            </a:r>
            <a:r>
              <a:rPr lang="sr-Cyrl-RS" dirty="0" smtClean="0">
                <a:solidFill>
                  <a:schemeClr val="tx1"/>
                </a:solidFill>
              </a:rPr>
              <a:t/>
            </a:r>
            <a:br>
              <a:rPr lang="sr-Cyrl-RS" dirty="0" smtClean="0">
                <a:solidFill>
                  <a:schemeClr val="tx1"/>
                </a:solidFill>
              </a:rPr>
            </a:br>
            <a:r>
              <a:rPr lang="sr-Cyrl-RS" dirty="0" smtClean="0">
                <a:solidFill>
                  <a:schemeClr val="tx1"/>
                </a:solidFill>
              </a:rPr>
              <a:t>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292871" y="1077580"/>
            <a:ext cx="8596668" cy="4721717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solidFill>
                  <a:schemeClr val="accent2"/>
                </a:solidFill>
              </a:rPr>
              <a:t>Како се пчела осјећала када се оклизнула и упала у воду?</a:t>
            </a:r>
          </a:p>
          <a:p>
            <a:r>
              <a:rPr lang="sr-Cyrl-RS" sz="2400" b="1" dirty="0" smtClean="0"/>
              <a:t>Пчела се уплашила, јер се почела давити.</a:t>
            </a:r>
          </a:p>
          <a:p>
            <a:r>
              <a:rPr lang="sr-Cyrl-RS" sz="2400" b="1" dirty="0" smtClean="0">
                <a:solidFill>
                  <a:schemeClr val="accent2"/>
                </a:solidFill>
              </a:rPr>
              <a:t>Зашто је голуб одлучио да јој помогне?</a:t>
            </a:r>
          </a:p>
          <a:p>
            <a:r>
              <a:rPr lang="sr-Cyrl-RS" sz="2400" b="1" dirty="0" smtClean="0"/>
              <a:t>Голубу је било жао пчеле и хтио јој је помоћи.</a:t>
            </a:r>
          </a:p>
          <a:p>
            <a:r>
              <a:rPr lang="sr-Cyrl-RS" sz="2400" b="1" dirty="0" smtClean="0">
                <a:solidFill>
                  <a:schemeClr val="accent2"/>
                </a:solidFill>
              </a:rPr>
              <a:t>Да ли је пчела била срећна јер се спасила?</a:t>
            </a:r>
          </a:p>
          <a:p>
            <a:r>
              <a:rPr lang="sr-Cyrl-RS" sz="2400" b="1" dirty="0" smtClean="0"/>
              <a:t>Пчела је била срећна јер се спасила.</a:t>
            </a:r>
          </a:p>
          <a:p>
            <a:r>
              <a:rPr lang="sr-Cyrl-RS" sz="2400" b="1" dirty="0" smtClean="0">
                <a:solidFill>
                  <a:schemeClr val="accent2"/>
                </a:solidFill>
              </a:rPr>
              <a:t>Ко је видио да ловац жели убити голуба?</a:t>
            </a:r>
          </a:p>
          <a:p>
            <a:r>
              <a:rPr lang="sr-Cyrl-RS" sz="2400" b="1" dirty="0" smtClean="0"/>
              <a:t>Пчела је видјела да ловац жели убити голуба.</a:t>
            </a:r>
          </a:p>
          <a:p>
            <a:endParaRPr lang="sr-Cyrl-RS" sz="2400" b="1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11" y="0"/>
            <a:ext cx="32522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687724" y="830553"/>
            <a:ext cx="8596668" cy="3880773"/>
          </a:xfrm>
        </p:spPr>
        <p:txBody>
          <a:bodyPr>
            <a:normAutofit/>
          </a:bodyPr>
          <a:lstStyle/>
          <a:p>
            <a:r>
              <a:rPr lang="sr-Cyrl-RS" sz="2400" b="1" dirty="0">
                <a:solidFill>
                  <a:schemeClr val="accent2"/>
                </a:solidFill>
              </a:rPr>
              <a:t>О чему је тада она размишљала?</a:t>
            </a:r>
          </a:p>
          <a:p>
            <a:r>
              <a:rPr lang="sr-Cyrl-RS" sz="2400" b="1" dirty="0"/>
              <a:t>Размишљала је како да помогне голубу.</a:t>
            </a:r>
          </a:p>
          <a:p>
            <a:r>
              <a:rPr lang="sr-Cyrl-RS" sz="2400" b="1" dirty="0">
                <a:solidFill>
                  <a:schemeClr val="accent2"/>
                </a:solidFill>
              </a:rPr>
              <a:t>Зашто је хтјела помоћи голубу?</a:t>
            </a:r>
          </a:p>
          <a:p>
            <a:r>
              <a:rPr lang="sr-Cyrl-RS" sz="2400" b="1" dirty="0"/>
              <a:t>Пчела је хтјела помоћи голубу, јер је и он њој помогао у невољи.</a:t>
            </a:r>
          </a:p>
          <a:p>
            <a:r>
              <a:rPr lang="sr-Cyrl-RS" sz="2400" b="1" dirty="0">
                <a:solidFill>
                  <a:schemeClr val="accent2"/>
                </a:solidFill>
              </a:rPr>
              <a:t>Зашто је пчела слетила на ловчеву руку?</a:t>
            </a:r>
          </a:p>
          <a:p>
            <a:r>
              <a:rPr lang="sr-Cyrl-RS" sz="2400" b="1" dirty="0"/>
              <a:t>Пчела је слетила на ловчеву руку, јер је жељела спасити </a:t>
            </a:r>
            <a:r>
              <a:rPr lang="sr-Cyrl-RS" sz="2400" b="1" dirty="0" smtClean="0"/>
              <a:t>голуба.</a:t>
            </a:r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28" y="4100976"/>
            <a:ext cx="2872782" cy="26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677334" y="436419"/>
            <a:ext cx="8596668" cy="56049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r>
              <a:rPr lang="sr-Cyrl-RS" sz="2400" b="1" dirty="0" smtClean="0">
                <a:solidFill>
                  <a:schemeClr val="accent2"/>
                </a:solidFill>
              </a:rPr>
              <a:t>Које заједничке особине имају голуб и пчела?</a:t>
            </a:r>
          </a:p>
          <a:p>
            <a:pPr marL="0" indent="0">
              <a:buNone/>
            </a:pPr>
            <a:endParaRPr lang="sr-Cyrl-RS" sz="2400" b="1" dirty="0" smtClean="0"/>
          </a:p>
          <a:p>
            <a:r>
              <a:rPr lang="sr-Cyrl-RS" sz="2400" b="1" dirty="0" smtClean="0"/>
              <a:t>ОСОБИНЕ: </a:t>
            </a:r>
            <a:r>
              <a:rPr lang="sr-Cyrl-RS" sz="2400" b="1" dirty="0" smtClean="0">
                <a:solidFill>
                  <a:srgbClr val="FF0000"/>
                </a:solidFill>
              </a:rPr>
              <a:t>Пчела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sr-Cyrl-RS" sz="2400" b="1" dirty="0" smtClean="0">
                <a:solidFill>
                  <a:srgbClr val="FF0000"/>
                </a:solidFill>
              </a:rPr>
              <a:t>- неопрезна, али и захвална</a:t>
            </a:r>
          </a:p>
          <a:p>
            <a:pPr marL="0" indent="0">
              <a:buNone/>
            </a:pPr>
            <a:r>
              <a:rPr lang="sr-Cyrl-RS" sz="2400" b="1" dirty="0" smtClean="0"/>
              <a:t>                     </a:t>
            </a:r>
            <a:r>
              <a:rPr lang="sr-Cyrl-RS" sz="2400" b="1" dirty="0" smtClean="0">
                <a:solidFill>
                  <a:srgbClr val="00B050"/>
                </a:solidFill>
              </a:rPr>
              <a:t>Голуб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- добронамјеран, сналажљив</a:t>
            </a:r>
          </a:p>
          <a:p>
            <a:pPr marL="0" indent="0">
              <a:buNone/>
            </a:pPr>
            <a:endParaRPr lang="sr-Cyrl-RS" sz="2400" b="1" dirty="0" smtClean="0"/>
          </a:p>
          <a:p>
            <a:endParaRPr lang="sr-Cyrl-RS" sz="2400" b="1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28" y="3468077"/>
            <a:ext cx="3014229" cy="16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677334" y="841664"/>
            <a:ext cx="8596668" cy="4804844"/>
          </a:xfrm>
        </p:spPr>
        <p:txBody>
          <a:bodyPr/>
          <a:lstStyle/>
          <a:p>
            <a:r>
              <a:rPr lang="sr-Cyrl-RS" sz="2400" b="1" u="sng" dirty="0"/>
              <a:t>Народне </a:t>
            </a:r>
            <a:r>
              <a:rPr lang="sr-Cyrl-RS" sz="2400" b="1" u="sng" dirty="0" smtClean="0"/>
              <a:t>пословице:</a:t>
            </a:r>
            <a:endParaRPr lang="sr-Cyrl-RS" sz="2400" b="1" u="sng" dirty="0"/>
          </a:p>
          <a:p>
            <a:r>
              <a:rPr lang="sr-Cyrl-RS" sz="2400" b="1" dirty="0" smtClean="0"/>
              <a:t>„ДОБРО </a:t>
            </a:r>
            <a:r>
              <a:rPr lang="sr-Cyrl-RS" sz="2400" b="1" dirty="0"/>
              <a:t>СЕ ДОБРИМ ВРАЋА“</a:t>
            </a:r>
          </a:p>
          <a:p>
            <a:r>
              <a:rPr lang="sr-Cyrl-RS" sz="2400" b="1" dirty="0" smtClean="0"/>
              <a:t>„КО </a:t>
            </a:r>
            <a:r>
              <a:rPr lang="sr-Cyrl-RS" sz="2400" b="1" dirty="0"/>
              <a:t>ДОБРО ЧИНИ</a:t>
            </a:r>
            <a:r>
              <a:rPr lang="sr-Cyrl-RS" sz="2400" b="1" dirty="0" smtClean="0"/>
              <a:t>, ДОБРО </a:t>
            </a:r>
            <a:r>
              <a:rPr lang="sr-Cyrl-RS" sz="2400" b="1" dirty="0"/>
              <a:t>МУ СЕ ВРАТИ“</a:t>
            </a:r>
          </a:p>
          <a:p>
            <a:r>
              <a:rPr lang="sr-Cyrl-RS" sz="2400" b="1" dirty="0" smtClean="0">
                <a:solidFill>
                  <a:srgbClr val="FF0000"/>
                </a:solidFill>
              </a:rPr>
              <a:t>„У </a:t>
            </a:r>
            <a:r>
              <a:rPr lang="sr-Cyrl-RS" sz="2400" b="1" dirty="0">
                <a:solidFill>
                  <a:srgbClr val="FF0000"/>
                </a:solidFill>
              </a:rPr>
              <a:t>добру је лако добар бити</a:t>
            </a:r>
            <a:r>
              <a:rPr lang="sr-Cyrl-RS" sz="2400" b="1" dirty="0" smtClean="0">
                <a:solidFill>
                  <a:srgbClr val="FF0000"/>
                </a:solidFill>
              </a:rPr>
              <a:t>, на </a:t>
            </a:r>
            <a:r>
              <a:rPr lang="sr-Cyrl-RS" sz="2400" b="1" dirty="0">
                <a:solidFill>
                  <a:srgbClr val="FF0000"/>
                </a:solidFill>
              </a:rPr>
              <a:t>муци се познају јунаци</a:t>
            </a:r>
            <a:r>
              <a:rPr lang="sr-Cyrl-RS" sz="2400" b="1" dirty="0" smtClean="0">
                <a:solidFill>
                  <a:srgbClr val="FF0000"/>
                </a:solidFill>
              </a:rPr>
              <a:t>.“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sr-Cyrl-RS" sz="2400" b="1" dirty="0" smtClean="0">
                <a:solidFill>
                  <a:srgbClr val="FF0000"/>
                </a:solidFill>
              </a:rPr>
              <a:t>- Његош</a:t>
            </a:r>
          </a:p>
          <a:p>
            <a:pPr marL="0" indent="0">
              <a:buNone/>
            </a:pPr>
            <a:endParaRPr lang="sr-Cyrl-RS" sz="2400" b="1" dirty="0" smtClean="0">
              <a:solidFill>
                <a:srgbClr val="FF0000"/>
              </a:solidFill>
            </a:endParaRPr>
          </a:p>
          <a:p>
            <a:r>
              <a:rPr lang="sr-Cyrl-RS" sz="2400" b="1" u="sng" dirty="0" smtClean="0">
                <a:solidFill>
                  <a:schemeClr val="tx1"/>
                </a:solidFill>
              </a:rPr>
              <a:t>Поређења:</a:t>
            </a:r>
          </a:p>
          <a:p>
            <a:r>
              <a:rPr lang="sr-Cyrl-RS" sz="2400" b="1" dirty="0" smtClean="0">
                <a:solidFill>
                  <a:schemeClr val="tx1"/>
                </a:solidFill>
              </a:rPr>
              <a:t>Вриједан као пчела. </a:t>
            </a:r>
          </a:p>
          <a:p>
            <a:r>
              <a:rPr lang="sr-Cyrl-RS" sz="2400" b="1" dirty="0" smtClean="0">
                <a:solidFill>
                  <a:schemeClr val="tx1"/>
                </a:solidFill>
              </a:rPr>
              <a:t>Њежна као голубица.</a:t>
            </a:r>
          </a:p>
          <a:p>
            <a:r>
              <a:rPr lang="sr-Cyrl-RS" sz="2400" b="1" dirty="0" smtClean="0">
                <a:solidFill>
                  <a:schemeClr val="tx1"/>
                </a:solidFill>
              </a:rPr>
              <a:t>Када говори –ко` да голуб гуче...</a:t>
            </a:r>
            <a:endParaRPr lang="sr-Cyrl-R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677334" y="415637"/>
            <a:ext cx="8596668" cy="5625726"/>
          </a:xfrm>
        </p:spPr>
        <p:txBody>
          <a:bodyPr/>
          <a:lstStyle/>
          <a:p>
            <a:r>
              <a:rPr lang="sr-Cyrl-RS" sz="2400" dirty="0" smtClean="0">
                <a:solidFill>
                  <a:srgbClr val="FF0000"/>
                </a:solidFill>
              </a:rPr>
              <a:t>Прича има два дијела: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r-Cyrl-RS" sz="2000" b="1" dirty="0">
                <a:solidFill>
                  <a:srgbClr val="7030A0"/>
                </a:solidFill>
              </a:rPr>
              <a:t>1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  <a:r>
              <a:rPr lang="sr-Cyrl-RS" sz="2000" b="1" dirty="0" smtClean="0">
                <a:solidFill>
                  <a:srgbClr val="7030A0"/>
                </a:solidFill>
              </a:rPr>
              <a:t> дио </a:t>
            </a:r>
            <a:r>
              <a:rPr lang="sr-Cyrl-RS" sz="2000" b="1" dirty="0">
                <a:solidFill>
                  <a:srgbClr val="7030A0"/>
                </a:solidFill>
              </a:rPr>
              <a:t>се односи на </a:t>
            </a:r>
            <a:r>
              <a:rPr lang="sr-Cyrl-RS" sz="2000" b="1" dirty="0" smtClean="0">
                <a:solidFill>
                  <a:srgbClr val="7030A0"/>
                </a:solidFill>
              </a:rPr>
              <a:t>пчелу</a:t>
            </a:r>
            <a:r>
              <a:rPr lang="en-US" sz="2000" b="1" dirty="0" smtClean="0">
                <a:solidFill>
                  <a:srgbClr val="7030A0"/>
                </a:solidFill>
              </a:rPr>
              <a:t>   </a:t>
            </a:r>
            <a:r>
              <a:rPr lang="sr-Cyrl-RS" sz="2000" b="1" dirty="0" smtClean="0">
                <a:solidFill>
                  <a:srgbClr val="7030A0"/>
                </a:solidFill>
              </a:rPr>
              <a:t>          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sr-Cyrl-RS" sz="2000" b="1" dirty="0" smtClean="0">
                <a:solidFill>
                  <a:srgbClr val="00B050"/>
                </a:solidFill>
              </a:rPr>
              <a:t>2</a:t>
            </a:r>
            <a:r>
              <a:rPr lang="sr-Cyrl-RS" sz="2000" b="1" dirty="0">
                <a:solidFill>
                  <a:srgbClr val="00B050"/>
                </a:solidFill>
              </a:rPr>
              <a:t>. </a:t>
            </a:r>
            <a:r>
              <a:rPr lang="sr-Cyrl-RS" sz="2000" b="1" dirty="0" smtClean="0">
                <a:solidFill>
                  <a:srgbClr val="00B050"/>
                </a:solidFill>
              </a:rPr>
              <a:t>дио </a:t>
            </a:r>
            <a:r>
              <a:rPr lang="sr-Cyrl-RS" sz="2000" b="1" dirty="0">
                <a:solidFill>
                  <a:srgbClr val="00B050"/>
                </a:solidFill>
              </a:rPr>
              <a:t>се односи </a:t>
            </a:r>
            <a:r>
              <a:rPr lang="sr-Cyrl-RS" sz="2000" b="1" dirty="0" smtClean="0">
                <a:solidFill>
                  <a:srgbClr val="00B050"/>
                </a:solidFill>
              </a:rPr>
              <a:t>на </a:t>
            </a:r>
            <a:r>
              <a:rPr lang="sr-Cyrl-RS" sz="2000" b="1" dirty="0">
                <a:solidFill>
                  <a:srgbClr val="00B050"/>
                </a:solidFill>
              </a:rPr>
              <a:t>голуба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79" y="1781090"/>
            <a:ext cx="3032762" cy="39173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287873"/>
            <a:ext cx="3495198" cy="29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</TotalTime>
  <Words>308</Words>
  <Application>Microsoft Office PowerPoint</Application>
  <PresentationFormat>Široki ekran</PresentationFormat>
  <Paragraphs>71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Српски језик </vt:lpstr>
      <vt:lpstr>PowerPoint prezentacija</vt:lpstr>
      <vt:lpstr>Ко не припада овдје:</vt:lpstr>
      <vt:lpstr>PowerPoint prezentacija</vt:lpstr>
      <vt:lpstr>                      Голуб и пчела                      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</dc:title>
  <dc:creator>MM</dc:creator>
  <cp:lastModifiedBy>MM</cp:lastModifiedBy>
  <cp:revision>30</cp:revision>
  <dcterms:created xsi:type="dcterms:W3CDTF">2020-11-06T05:04:03Z</dcterms:created>
  <dcterms:modified xsi:type="dcterms:W3CDTF">2020-11-09T21:07:13Z</dcterms:modified>
</cp:coreProperties>
</file>