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9" r:id="rId9"/>
    <p:sldId id="264" r:id="rId10"/>
    <p:sldId id="265" r:id="rId11"/>
    <p:sldId id="266" r:id="rId12"/>
    <p:sldId id="270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6C7-3497-40DD-B235-0653E894C82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6C7-3497-40DD-B235-0653E894C82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6C7-3497-40DD-B235-0653E894C82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6C7-3497-40DD-B235-0653E894C82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6C7-3497-40DD-B235-0653E894C82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6C7-3497-40DD-B235-0653E894C82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6C7-3497-40DD-B235-0653E894C82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6C7-3497-40DD-B235-0653E894C82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6C7-3497-40DD-B235-0653E894C82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6C7-3497-40DD-B235-0653E894C82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6C7-3497-40DD-B235-0653E894C82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6CB6C7-3497-40DD-B235-0653E894C82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1571612"/>
            <a:ext cx="685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4000" b="1" dirty="0" smtClean="0">
                <a:latin typeface="Times New Roman" pitchFamily="18" charset="0"/>
                <a:cs typeface="Times New Roman" pitchFamily="18" charset="0"/>
              </a:rPr>
              <a:t>РЕЉЕФНЕ ОБЛАСТИ БОСНЕ И ХЕРЦЕГОВИНЕ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5918" y="3429000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За овај час нам је потребан уџбеник за 9. разред</a:t>
            </a:r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страна 79-83.)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, школска свеска и карта БиХ</a:t>
            </a: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85786" y="0"/>
            <a:ext cx="792958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Котлине централне Босне;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горњи токови Врбаса, Босне и Дрине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Котлине,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Сарајевско- зеничка, Јајачка, Ускопољска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C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b="1" u="sng" dirty="0" smtClean="0">
                <a:latin typeface="Times New Roman" pitchFamily="18" charset="0"/>
                <a:cs typeface="Times New Roman" pitchFamily="18" charset="0"/>
              </a:rPr>
              <a:t>Романијско- подрињске планине и котлине;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 источна Босна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Планине: </a:t>
            </a:r>
            <a:r>
              <a:rPr lang="sr-Cyrl-C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Требевић, Јахорина, Романија, Јавор, Варда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Котлине: </a:t>
            </a:r>
            <a:r>
              <a:rPr lang="sr-Cyrl-C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Вишеградска, Горажданска и Фочанска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Hp\Desktop\slike za TV čas\jahorina-skijaske-sta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7"/>
            <a:ext cx="4286280" cy="2369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Hp\Desktop\slike za TV čas\romanija-06-1024x678.jpg"/>
          <p:cNvPicPr>
            <a:picLocks noChangeAspect="1" noChangeArrowheads="1"/>
          </p:cNvPicPr>
          <p:nvPr/>
        </p:nvPicPr>
        <p:blipFill>
          <a:blip r:embed="rId3"/>
          <a:srcRect t="9664" b="10604"/>
          <a:stretch>
            <a:fillRect/>
          </a:stretch>
        </p:blipFill>
        <p:spPr bwMode="auto">
          <a:xfrm>
            <a:off x="4572000" y="1785926"/>
            <a:ext cx="446564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357187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chemeClr val="bg1"/>
                </a:solidFill>
              </a:rPr>
              <a:t>Јахорина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192880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chemeClr val="bg1"/>
                </a:solidFill>
              </a:rPr>
              <a:t>Романија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C:\Users\Hp\Desktop\slike za TV čas\sarajevska kotl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357694"/>
            <a:ext cx="864006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5720" y="6072206"/>
            <a:ext cx="27146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Сарајевска котлина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214290"/>
            <a:ext cx="835824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sr-Cyrl-C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Високи босанскохерцеговачки крш</a:t>
            </a:r>
            <a:r>
              <a:rPr kumimoji="0" lang="sr-Cyrl-CS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простире се </a:t>
            </a:r>
            <a:r>
              <a:rPr kumimoji="0" lang="sr-Cyrl-C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источно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 била и поља западне Босне и ријеке Неретве до границе са Црном Гором. Планине: </a:t>
            </a:r>
            <a:r>
              <a:rPr lang="sr-Cyrl-CS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Маглић </a:t>
            </a:r>
            <a:r>
              <a:rPr lang="sr-Cyrl-C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(највиши врх БиХ и РС, 2386 </a:t>
            </a:r>
            <a:r>
              <a:rPr lang="sr-Latn-BA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sr-Cyrl-C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sr-Cyrl-CS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Волујак, Лелија, Зеленгора, Тресквица, Бјелашница, Височица,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Прењ.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Крашка поља: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Невесињско и Гатачко</a:t>
            </a:r>
            <a:endParaRPr kumimoji="0" lang="sr-Cyrl-C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p\Desktop\slike za TV čas\maglic-planina-kamp-sutjeska-planinarenje.jpg"/>
          <p:cNvPicPr>
            <a:picLocks noChangeAspect="1" noChangeArrowheads="1"/>
          </p:cNvPicPr>
          <p:nvPr/>
        </p:nvPicPr>
        <p:blipFill>
          <a:blip r:embed="rId2"/>
          <a:srcRect b="7345"/>
          <a:stretch>
            <a:fillRect/>
          </a:stretch>
        </p:blipFill>
        <p:spPr bwMode="auto">
          <a:xfrm>
            <a:off x="214282" y="1785926"/>
            <a:ext cx="421484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71604" y="414338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chemeClr val="bg1"/>
                </a:solidFill>
              </a:rPr>
              <a:t>Маглић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Hp\Desktop\slike za TV čas\gatacko_polje.jpg"/>
          <p:cNvPicPr>
            <a:picLocks noChangeAspect="1" noChangeArrowheads="1"/>
          </p:cNvPicPr>
          <p:nvPr/>
        </p:nvPicPr>
        <p:blipFill>
          <a:blip r:embed="rId3"/>
          <a:srcRect t="18072"/>
          <a:stretch>
            <a:fillRect/>
          </a:stretch>
        </p:blipFill>
        <p:spPr bwMode="auto">
          <a:xfrm>
            <a:off x="2428860" y="4591053"/>
            <a:ext cx="4724400" cy="2266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57620" y="628652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bg1"/>
                </a:solidFill>
              </a:rPr>
              <a:t>Гатачко поље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C:\Users\Hp\Desktop\slike za TV čas\bjelasnica.jpg"/>
          <p:cNvPicPr>
            <a:picLocks noChangeAspect="1" noChangeArrowheads="1"/>
          </p:cNvPicPr>
          <p:nvPr/>
        </p:nvPicPr>
        <p:blipFill>
          <a:blip r:embed="rId4"/>
          <a:srcRect t="2421" b="5586"/>
          <a:stretch>
            <a:fillRect/>
          </a:stretch>
        </p:blipFill>
        <p:spPr bwMode="auto">
          <a:xfrm>
            <a:off x="4500561" y="1785926"/>
            <a:ext cx="454571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929454" y="200024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/>
              <a:t>Бјелашница</a:t>
            </a:r>
            <a:endParaRPr lang="en-US" b="1" dirty="0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Hp\Desktop\slike za TV čas\Zaljev-Neum-Kl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714884"/>
            <a:ext cx="3857652" cy="204383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16200000">
            <a:off x="-750131" y="2678901"/>
            <a:ext cx="2857520" cy="785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ЈАДРАНСКА ОБЛАСТ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0166" y="3857628"/>
            <a:ext cx="285752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Приморје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0166" y="1785926"/>
            <a:ext cx="285752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Рудине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72132" y="2928934"/>
            <a:ext cx="3143272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Хумине, Попово поље, Хутово блато, Мостарско блато, Мостарско и Бијело поље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2132" y="142852"/>
            <a:ext cx="3214710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Cyrl-CS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CS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C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Била Сњежница, Баба и Видуша Крашка поља, Дабарско и Фатничко</a:t>
            </a:r>
          </a:p>
          <a:p>
            <a:endParaRPr lang="sr-Cyrl-CS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2132" y="5929330"/>
            <a:ext cx="3286148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Полуострво Клек и залив Неум-Клек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endCxn id="9" idx="1"/>
          </p:cNvCxnSpPr>
          <p:nvPr/>
        </p:nvCxnSpPr>
        <p:spPr>
          <a:xfrm flipV="1">
            <a:off x="928662" y="2178835"/>
            <a:ext cx="571504" cy="35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8" idx="1"/>
          </p:cNvCxnSpPr>
          <p:nvPr/>
        </p:nvCxnSpPr>
        <p:spPr>
          <a:xfrm>
            <a:off x="928662" y="4214818"/>
            <a:ext cx="571504" cy="35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</p:cNvCxnSpPr>
          <p:nvPr/>
        </p:nvCxnSpPr>
        <p:spPr>
          <a:xfrm flipV="1">
            <a:off x="4357686" y="785794"/>
            <a:ext cx="1214446" cy="13930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29124" y="3286124"/>
            <a:ext cx="107157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4143372" y="4714884"/>
            <a:ext cx="1643074" cy="12144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00166" y="2857496"/>
            <a:ext cx="285752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Ниска Херцеговина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071538" y="3286124"/>
            <a:ext cx="428628" cy="35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C:\Users\Hp\Desktop\slike za TV čas\DabarskoPolje02.jpg"/>
          <p:cNvPicPr/>
          <p:nvPr/>
        </p:nvPicPr>
        <p:blipFill>
          <a:blip r:embed="rId3" cstate="print"/>
          <a:srcRect b="22857"/>
          <a:stretch>
            <a:fillRect/>
          </a:stretch>
        </p:blipFill>
        <p:spPr bwMode="auto">
          <a:xfrm>
            <a:off x="1285852" y="0"/>
            <a:ext cx="324946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1785918" y="128586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/>
              <a:t>Дабарско поље</a:t>
            </a:r>
            <a:endParaRPr lang="en-US" b="1" dirty="0"/>
          </a:p>
        </p:txBody>
      </p:sp>
      <p:pic>
        <p:nvPicPr>
          <p:cNvPr id="53" name="Picture 52" descr="C:\Users\Hp\Desktop\New folder\20190921_1540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000108"/>
            <a:ext cx="328614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" name="TextBox 53"/>
          <p:cNvSpPr txBox="1"/>
          <p:nvPr/>
        </p:nvSpPr>
        <p:spPr>
          <a:xfrm>
            <a:off x="6215074" y="250030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Попово поље</a:t>
            </a:r>
            <a:endParaRPr lang="en-US" b="1" dirty="0"/>
          </a:p>
        </p:txBody>
      </p:sp>
      <p:pic>
        <p:nvPicPr>
          <p:cNvPr id="55" name="Picture 2" descr="C:\Users\Hp\Desktop\slike za TV čas\hutovo-bla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857628"/>
            <a:ext cx="3571900" cy="2009194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6286512" y="535782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rgbClr val="FFFF00"/>
                </a:solidFill>
              </a:rPr>
              <a:t>Хутово блато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28662" y="628652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/>
              <a:t>Залив Неум-Клек</a:t>
            </a:r>
            <a:endParaRPr lang="en-US" b="1" dirty="0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52" grpId="0"/>
      <p:bldP spid="54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1538" y="357166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ЗАДАЋА</a:t>
            </a:r>
          </a:p>
          <a:p>
            <a:pPr algn="ctr"/>
            <a:endParaRPr lang="sr-Cyrl-R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НАПРАВИТЕ МАПУ УМА  РЕЉЕФНЕ ОБЛАСТИ БОСНЕ И ХЕРЦЕГОВИНЕ </a:t>
            </a:r>
          </a:p>
          <a:p>
            <a:pPr algn="ctr"/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Hp\Desktop\slike za TV čas\mindmap-4324-pixab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8"/>
            <a:ext cx="7315200" cy="45339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71868" y="400050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accent1">
                    <a:lumMod val="75000"/>
                  </a:schemeClr>
                </a:solidFill>
              </a:rPr>
              <a:t>РЕЉЕФНЕ ОБЛАСТИ  БиХ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285728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Да поновимо шта смо до сада научили о основним облицима рељефа...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857232"/>
            <a:ext cx="8572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ДОПУНИТЕ  РЕЧЕНИЦЕ:</a:t>
            </a:r>
          </a:p>
          <a:p>
            <a:pPr algn="ctr"/>
            <a:endParaRPr lang="sr-Cyrl-C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Низију чине предјели до __________метара надморске виине.</a:t>
            </a:r>
          </a:p>
          <a:p>
            <a:pPr algn="just"/>
            <a:endParaRPr lang="sr-Cyrl-C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Дијелове рељефа изнад 500 метара надморске висине називамо ___________</a:t>
            </a:r>
          </a:p>
          <a:p>
            <a:pPr algn="just"/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Ту спадају висоравни и планине.</a:t>
            </a:r>
          </a:p>
          <a:p>
            <a:pPr algn="just"/>
            <a:endParaRPr lang="sr-Cyrl-C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Планине према висини дијелимо на:</a:t>
            </a:r>
          </a:p>
          <a:p>
            <a:pPr algn="just"/>
            <a:endParaRPr lang="sr-Cyrl-C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C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________ планине (од 500-1000 </a:t>
            </a:r>
            <a:r>
              <a:rPr lang="sr-Latn-BA" sz="2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Latn-BA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________ планине ( од 1000 до 2000 </a:t>
            </a:r>
            <a:r>
              <a:rPr lang="sr-Latn-BA" sz="2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) и</a:t>
            </a:r>
          </a:p>
          <a:p>
            <a:pPr algn="just"/>
            <a:endParaRPr lang="sr-Cyrl-C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CS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исоке планине ( _________________</a:t>
            </a:r>
            <a:r>
              <a:rPr lang="sr-Latn-BA" sz="2000" b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135729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396" y="192880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>
                <a:solidFill>
                  <a:srgbClr val="FFFF00"/>
                </a:solidFill>
              </a:rPr>
              <a:t>в</a:t>
            </a:r>
            <a:r>
              <a:rPr lang="sr-Cyrl-CS" sz="2400" b="1" dirty="0" smtClean="0">
                <a:solidFill>
                  <a:srgbClr val="FFFF00"/>
                </a:solidFill>
              </a:rPr>
              <a:t>исије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85762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rgbClr val="FFFF00"/>
                </a:solidFill>
              </a:rPr>
              <a:t>ниске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42913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FFFF00"/>
                </a:solidFill>
              </a:rPr>
              <a:t>средње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22" y="5000636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C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реко 2000 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571480"/>
            <a:ext cx="885831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Прецртајте појам који не одговара сљедећем  низу!</a:t>
            </a:r>
          </a:p>
          <a:p>
            <a:pPr algn="ctr"/>
            <a:endParaRPr lang="sr-Cyrl-C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C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C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C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ШКРАПА       ВРТАЧА     ЦИРК       КРАШКО ПОЉЕ       ПЕЋИНА</a:t>
            </a:r>
          </a:p>
          <a:p>
            <a:pPr algn="ctr"/>
            <a:endParaRPr lang="sr-Cyrl-C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C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C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КАЊОН           МЕАНДРИ          КЛИСУРЕ          КЛИФ </a:t>
            </a:r>
          </a:p>
          <a:p>
            <a:pPr algn="ctr"/>
            <a:endParaRPr lang="sr-Cyrl-C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C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C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ЈАМА             ВАЛОВ           УВАЛА      </a:t>
            </a:r>
          </a:p>
          <a:p>
            <a:pPr algn="ctr"/>
            <a:endParaRPr lang="sr-Cyrl-C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C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C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CS" dirty="0"/>
          </a:p>
          <a:p>
            <a:pPr algn="just"/>
            <a:endParaRPr lang="sr-Cyrl-CS" dirty="0" smtClean="0"/>
          </a:p>
          <a:p>
            <a:endParaRPr lang="sr-Cyrl-CS" dirty="0"/>
          </a:p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500430" y="2000240"/>
            <a:ext cx="92869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929454" y="3214686"/>
            <a:ext cx="92869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071934" y="4500570"/>
            <a:ext cx="92869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357166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Препознајте који је облик рељефа приказан на слици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Desktop\cirk i orlovačko j..jpg"/>
          <p:cNvPicPr>
            <a:picLocks noChangeAspect="1" noChangeArrowheads="1"/>
          </p:cNvPicPr>
          <p:nvPr/>
        </p:nvPicPr>
        <p:blipFill>
          <a:blip r:embed="rId2"/>
          <a:srcRect l="16780" r="12329"/>
          <a:stretch>
            <a:fillRect/>
          </a:stretch>
        </p:blipFill>
        <p:spPr bwMode="auto">
          <a:xfrm>
            <a:off x="142844" y="1071546"/>
            <a:ext cx="3286148" cy="2607471"/>
          </a:xfrm>
          <a:prstGeom prst="rect">
            <a:avLst/>
          </a:prstGeom>
          <a:noFill/>
        </p:spPr>
      </p:pic>
      <p:pic>
        <p:nvPicPr>
          <p:cNvPr id="6" name="Picture 5" descr="Neretva,%20Kanjo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 b="9413"/>
          <a:stretch>
            <a:fillRect/>
          </a:stretch>
        </p:blipFill>
        <p:spPr>
          <a:xfrm>
            <a:off x="3500430" y="857232"/>
            <a:ext cx="2394982" cy="2880742"/>
          </a:xfrm>
          <a:prstGeom prst="rect">
            <a:avLst/>
          </a:prstGeom>
          <a:noFill/>
        </p:spPr>
      </p:pic>
      <p:pic>
        <p:nvPicPr>
          <p:cNvPr id="1027" name="Picture 3" descr="C:\Users\Hp\Desktop\vjetrenica.jpg"/>
          <p:cNvPicPr>
            <a:picLocks noChangeAspect="1" noChangeArrowheads="1"/>
          </p:cNvPicPr>
          <p:nvPr/>
        </p:nvPicPr>
        <p:blipFill>
          <a:blip r:embed="rId4"/>
          <a:srcRect l="6662" r="25053"/>
          <a:stretch>
            <a:fillRect/>
          </a:stretch>
        </p:blipFill>
        <p:spPr bwMode="auto">
          <a:xfrm>
            <a:off x="6000760" y="928670"/>
            <a:ext cx="3006036" cy="2786082"/>
          </a:xfrm>
          <a:prstGeom prst="rect">
            <a:avLst/>
          </a:prstGeom>
          <a:noFill/>
        </p:spPr>
      </p:pic>
      <p:sp>
        <p:nvSpPr>
          <p:cNvPr id="8" name="Decagon 7"/>
          <p:cNvSpPr/>
          <p:nvPr/>
        </p:nvSpPr>
        <p:spPr>
          <a:xfrm>
            <a:off x="1285852" y="3786190"/>
            <a:ext cx="857256" cy="64294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28728" y="385762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ecagon 9"/>
          <p:cNvSpPr/>
          <p:nvPr/>
        </p:nvSpPr>
        <p:spPr>
          <a:xfrm>
            <a:off x="4214810" y="3929066"/>
            <a:ext cx="857256" cy="64294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57686" y="400050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ecagon 11"/>
          <p:cNvSpPr/>
          <p:nvPr/>
        </p:nvSpPr>
        <p:spPr>
          <a:xfrm>
            <a:off x="7215206" y="3857628"/>
            <a:ext cx="857256" cy="64294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58082" y="392906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786322"/>
            <a:ext cx="30003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ПЕЋИНА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5572140"/>
            <a:ext cx="30003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ЦИРК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6286520"/>
            <a:ext cx="30003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КАЊОН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ecagon 18"/>
          <p:cNvSpPr/>
          <p:nvPr/>
        </p:nvSpPr>
        <p:spPr>
          <a:xfrm>
            <a:off x="3857620" y="4643446"/>
            <a:ext cx="857256" cy="64294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Decagon 19"/>
          <p:cNvSpPr/>
          <p:nvPr/>
        </p:nvSpPr>
        <p:spPr>
          <a:xfrm>
            <a:off x="3857620" y="5429264"/>
            <a:ext cx="857256" cy="64294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Decagon 20"/>
          <p:cNvSpPr/>
          <p:nvPr/>
        </p:nvSpPr>
        <p:spPr>
          <a:xfrm>
            <a:off x="3857620" y="6215058"/>
            <a:ext cx="857256" cy="64294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84" y="35716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РЕЉЕФНЕ  ОБЛАСТИ  </a:t>
            </a:r>
          </a:p>
          <a:p>
            <a:pPr algn="ctr"/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БОСНЕ  И  ХЕРЦЕГОВИНЕ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1357298"/>
            <a:ext cx="5500726" cy="5033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0660" y="2118179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Панонска област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3143248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Планинско-котлинска </a:t>
            </a:r>
          </a:p>
          <a:p>
            <a:pPr algn="ctr"/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област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492919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Јадранска област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0" y="142852"/>
            <a:ext cx="3346500" cy="214314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76084" y="1932154"/>
            <a:ext cx="176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Семберија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 descr="C:\Users\Hp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357694"/>
            <a:ext cx="3152780" cy="2364585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71472" y="6352947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Борја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44" y="2857496"/>
            <a:ext cx="2857520" cy="785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ПАНОНСКА ОБЛАСТ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8926" y="3929066"/>
            <a:ext cx="285752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Обод Панонске низије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488" y="1714488"/>
            <a:ext cx="285752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Панонска низија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2198" y="2643182"/>
            <a:ext cx="2857520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Острвске планине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6480" y="571480"/>
            <a:ext cx="2857520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Алувијалне равни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72198" y="4857760"/>
            <a:ext cx="2857520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Рудне и флишне планине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071802" y="2571744"/>
            <a:ext cx="1071570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071802" y="3286124"/>
            <a:ext cx="1071570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857884" y="1428736"/>
            <a:ext cx="1214446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57884" y="2143116"/>
            <a:ext cx="1357322" cy="3214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57884" y="4286256"/>
            <a:ext cx="1143008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MARICI\Školska 2014-15\Moj grad Prijedor\SLIKE PD\Kozara_jpg.jpg"/>
          <p:cNvPicPr/>
          <p:nvPr/>
        </p:nvPicPr>
        <p:blipFill>
          <a:blip r:embed="rId2" cstate="print"/>
          <a:srcRect b="11429"/>
          <a:stretch>
            <a:fillRect/>
          </a:stretch>
        </p:blipFill>
        <p:spPr bwMode="auto">
          <a:xfrm>
            <a:off x="5214942" y="2214554"/>
            <a:ext cx="35004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0"/>
            <a:ext cx="450059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u="sng" dirty="0" smtClean="0">
                <a:latin typeface="Times New Roman" pitchFamily="18" charset="0"/>
                <a:cs typeface="Times New Roman" pitchFamily="18" charset="0"/>
              </a:rPr>
              <a:t>Панонска н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изија у БиХ обухвта јужни дио Панонског басена  и сјеверни дио БиХ. На простору данашње Панонске низије налазило се некада давно Панонско море, које је иза себе  оставило различите облике рељефа.  Од тих облика рељефа у БиХ се истичу </a:t>
            </a:r>
            <a:r>
              <a:rPr lang="sr-Cyrl-CS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алувијалне равни и острвске планине.</a:t>
            </a:r>
            <a:endParaRPr lang="sr-Cyrl-C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Највеће алувијалне равни су </a:t>
            </a:r>
            <a:r>
              <a:rPr lang="sr-Cyrl-C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Посавина, Семберија и Лијевче поље.</a:t>
            </a:r>
          </a:p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Острвске планине су</a:t>
            </a:r>
            <a:r>
              <a:rPr lang="sr-Cyrl-C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Козара, Просара, Мотајица и Мајевица.</a:t>
            </a:r>
          </a:p>
          <a:p>
            <a:r>
              <a:rPr lang="sr-Cyrl-CS" sz="2000" b="1" u="sng" dirty="0" smtClean="0">
                <a:latin typeface="Times New Roman" pitchFamily="18" charset="0"/>
                <a:cs typeface="Times New Roman" pitchFamily="18" charset="0"/>
              </a:rPr>
              <a:t>Обод Панонске низије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 је прелазно подручје између Панонске низије и Планинско-котлинске БиХ. Ово су брежуљкасти и предјели ниских планина. У рељефу се издвајају </a:t>
            </a:r>
            <a:r>
              <a:rPr lang="sr-Cyrl-CS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рудне и флишне планине,</a:t>
            </a:r>
            <a:r>
              <a:rPr lang="sr-Cyrl-C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Мајдан планина, Узломац, Борја, Озрен, Коњух</a:t>
            </a:r>
            <a:endParaRPr lang="sr-Cyrl-CS" sz="20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4500570"/>
            <a:ext cx="3500462" cy="2214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7351" y="4714884"/>
            <a:ext cx="176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Мајевица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250030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Козара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p\Desktop\unn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42852"/>
            <a:ext cx="3527840" cy="19775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215074" y="178592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Лијевче поље</a:t>
            </a:r>
            <a:endParaRPr lang="en-US" b="1" dirty="0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p\Desktop\slike za TV čas\383px-Orlovačko_jezero,_Zelengora,_nacionalni_park_Sutje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143380"/>
            <a:ext cx="3862669" cy="2571751"/>
          </a:xfrm>
          <a:prstGeom prst="rect">
            <a:avLst/>
          </a:prstGeom>
          <a:noFill/>
        </p:spPr>
      </p:pic>
      <p:pic>
        <p:nvPicPr>
          <p:cNvPr id="1027" name="Picture 3" descr="C:\Users\Hp\Desktop\slike za TV čas\vlasi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71942"/>
            <a:ext cx="4857784" cy="265552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786050" y="142852"/>
            <a:ext cx="3571900" cy="785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ПЛАНИНСКО- КОТЛИНСКА ОБЛАСТ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2571744"/>
            <a:ext cx="2857520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Котлине централне Босне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1285860"/>
            <a:ext cx="2857520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Била и поља западне Босне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43636" y="2500306"/>
            <a:ext cx="2857520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Високи босанско-</a:t>
            </a:r>
          </a:p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херцеговачки крш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3636" y="1285860"/>
            <a:ext cx="2857520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Романијско-подрињска област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14678" y="3571876"/>
            <a:ext cx="2857520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Рудне и флишне планине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3214678" y="1714488"/>
            <a:ext cx="142876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8" idx="3"/>
          </p:cNvCxnSpPr>
          <p:nvPr/>
        </p:nvCxnSpPr>
        <p:spPr>
          <a:xfrm rot="10800000">
            <a:off x="3143240" y="2964654"/>
            <a:ext cx="1500198" cy="35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1"/>
          </p:cNvCxnSpPr>
          <p:nvPr/>
        </p:nvCxnSpPr>
        <p:spPr>
          <a:xfrm flipV="1">
            <a:off x="4643438" y="1678769"/>
            <a:ext cx="1500198" cy="35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643438" y="3000372"/>
            <a:ext cx="15001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0"/>
          </p:cNvCxnSpPr>
          <p:nvPr/>
        </p:nvCxnSpPr>
        <p:spPr>
          <a:xfrm rot="5400000">
            <a:off x="3357554" y="2285992"/>
            <a:ext cx="257176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214678" y="635795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Влашић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00892" y="621508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Зеленгора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slike za TV čas\slika-10-Livanjsko-pol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429132"/>
            <a:ext cx="6572296" cy="2313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85852" y="0"/>
            <a:ext cx="663335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Рудне и флишне планине: 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Влашић,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Враница и Битовња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C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b="1" u="sng" dirty="0" smtClean="0">
                <a:latin typeface="Times New Roman" pitchFamily="18" charset="0"/>
                <a:cs typeface="Times New Roman" pitchFamily="18" charset="0"/>
              </a:rPr>
              <a:t>Била и поља западне Босне 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 типични крашки предјели.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Била: </a:t>
            </a:r>
            <a:r>
              <a:rPr lang="sr-Cyrl-C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Грмеч, Шатор, Динара, Клековача, Виторог, Радуша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Крашка поља: </a:t>
            </a:r>
            <a:r>
              <a:rPr lang="sr-Cyrl-C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Ливањско, Гламочко, Дувањско и Купрешко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621508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/>
              <a:t>Ливањско поље</a:t>
            </a:r>
            <a:endParaRPr lang="en-US" b="1" dirty="0"/>
          </a:p>
        </p:txBody>
      </p:sp>
      <p:pic>
        <p:nvPicPr>
          <p:cNvPr id="6147" name="Picture 3" descr="C:\Users\Hp\Desktop\slike za TV čas\maxresdefault.jpg"/>
          <p:cNvPicPr>
            <a:picLocks noChangeAspect="1" noChangeArrowheads="1"/>
          </p:cNvPicPr>
          <p:nvPr/>
        </p:nvPicPr>
        <p:blipFill>
          <a:blip r:embed="rId3"/>
          <a:srcRect l="7812" r="7812"/>
          <a:stretch>
            <a:fillRect/>
          </a:stretch>
        </p:blipFill>
        <p:spPr bwMode="auto">
          <a:xfrm>
            <a:off x="285720" y="1571612"/>
            <a:ext cx="4214842" cy="280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Hp\Desktop\slike za TV čas\grmec-crni-vr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71612"/>
            <a:ext cx="4233676" cy="2810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215074" y="1857364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Грмеч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5918" y="185736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Враница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452</TotalTime>
  <Words>525</Words>
  <Application>Microsoft Office PowerPoint</Application>
  <PresentationFormat>On-screen Show (4:3)</PresentationFormat>
  <Paragraphs>122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55</cp:revision>
  <dcterms:created xsi:type="dcterms:W3CDTF">2020-11-07T10:21:56Z</dcterms:created>
  <dcterms:modified xsi:type="dcterms:W3CDTF">2020-11-11T13:13:43Z</dcterms:modified>
</cp:coreProperties>
</file>