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5" r:id="rId3"/>
    <p:sldId id="261" r:id="rId4"/>
    <p:sldId id="258" r:id="rId5"/>
    <p:sldId id="262" r:id="rId6"/>
    <p:sldId id="263" r:id="rId7"/>
    <p:sldId id="264" r:id="rId8"/>
    <p:sldId id="259" r:id="rId9"/>
    <p:sldId id="26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2A765-9668-4792-8C26-AF43901E9586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CEAFDB-2C6E-4EA1-8990-E00BFB79C0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2A765-9668-4792-8C26-AF43901E9586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EAFDB-2C6E-4EA1-8990-E00BFB79C0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2A765-9668-4792-8C26-AF43901E9586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EAFDB-2C6E-4EA1-8990-E00BFB79C0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182A765-9668-4792-8C26-AF43901E9586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FCEAFDB-2C6E-4EA1-8990-E00BFB79C0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2A765-9668-4792-8C26-AF43901E9586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EAFDB-2C6E-4EA1-8990-E00BFB79C0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2A765-9668-4792-8C26-AF43901E9586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EAFDB-2C6E-4EA1-8990-E00BFB79C0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EAFDB-2C6E-4EA1-8990-E00BFB79C0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2A765-9668-4792-8C26-AF43901E9586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2A765-9668-4792-8C26-AF43901E9586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EAFDB-2C6E-4EA1-8990-E00BFB79C0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2A765-9668-4792-8C26-AF43901E9586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EAFDB-2C6E-4EA1-8990-E00BFB79C0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182A765-9668-4792-8C26-AF43901E9586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CEAFDB-2C6E-4EA1-8990-E00BFB79C0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2A765-9668-4792-8C26-AF43901E9586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CEAFDB-2C6E-4EA1-8990-E00BFB79C0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182A765-9668-4792-8C26-AF43901E9586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FCEAFDB-2C6E-4EA1-8990-E00BFB79C0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just"/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082551"/>
          </a:xfrm>
        </p:spPr>
        <p:txBody>
          <a:bodyPr>
            <a:normAutofit fontScale="90000"/>
          </a:bodyPr>
          <a:lstStyle/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ГРАДАЦИЈА СВЈЕТЛОСТИ У ОДНОСУ НА ОДРЕЂЕНОСТ ИЗВОРА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04664"/>
            <a:ext cx="8064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Количина свјетла је услов за опажање сваког видљивог облика . Свјетлосни извори могу бити природни (Сунце) и вјештачки (електрична свјетлост , свијећа) , а свјетлосни зраци , директни или индиректни 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EC\Downloads\20201206_1345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204864"/>
            <a:ext cx="3528392" cy="3816424"/>
          </a:xfrm>
          <a:prstGeom prst="rect">
            <a:avLst/>
          </a:prstGeom>
          <a:noFill/>
        </p:spPr>
      </p:pic>
      <p:pic>
        <p:nvPicPr>
          <p:cNvPr id="1027" name="Picture 3" descr="C:\Users\EC\Downloads\20201206_1320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204864"/>
            <a:ext cx="3816424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C\Downloads\20201206_1506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780928"/>
            <a:ext cx="3672408" cy="3384376"/>
          </a:xfrm>
          <a:prstGeom prst="rect">
            <a:avLst/>
          </a:prstGeom>
          <a:noFill/>
        </p:spPr>
      </p:pic>
      <p:pic>
        <p:nvPicPr>
          <p:cNvPr id="2051" name="Picture 3" descr="C:\Users\EC\Downloads\20201206_134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780928"/>
            <a:ext cx="3816424" cy="33843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3568" y="764704"/>
            <a:ext cx="77768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	Под </a:t>
            </a:r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дејством свјетла и зависно од његовог положаја , предмети могу бити освјетљени и неосвјетљени , мање или више освјетљени , могу имати сјенке или могу бити без њих 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48680"/>
            <a:ext cx="83529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Сваки предмет има двије вриједности свјетлине : предметну свјетлину (ону свјетлост која припада самом предмету као извору ) и освјетљење које долази са стране од неког другог извора (природног или вјештачког) . Равномјерно освјетљен предмет не одаје утисак да своју свјетлину прима са неке друге стране . Бочно освјетљење гради сјенку што производи јак тродимензионалан утисак .</a:t>
            </a:r>
            <a:endParaRPr lang="sr-Cyrl-R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EC\Downloads\20201206_1443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429000"/>
            <a:ext cx="3456384" cy="3051720"/>
          </a:xfrm>
          <a:prstGeom prst="rect">
            <a:avLst/>
          </a:prstGeom>
          <a:noFill/>
        </p:spPr>
      </p:pic>
      <p:pic>
        <p:nvPicPr>
          <p:cNvPr id="3075" name="Picture 3" descr="C:\Users\EC\Downloads\20201206_1359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429000"/>
            <a:ext cx="3672408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76672"/>
            <a:ext cx="846043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Сјенке могу да буду везане за предмет или бачене . Физички обе врсте сјенки су исте природе и настају на мјестима гдје је мало свјетлости . Везана сјенка је она која се никад не одваја од освјетљених тијела (као у случају лопте) . Бачене сјенке су непосредно повезане са предметима од којих потичу , као у примјеру кад сјенка неког човјека додирује његово стопало на тлу 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EC\Downloads\20201206_1355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429000"/>
            <a:ext cx="3096344" cy="3096344"/>
          </a:xfrm>
          <a:prstGeom prst="rect">
            <a:avLst/>
          </a:prstGeom>
          <a:noFill/>
        </p:spPr>
      </p:pic>
      <p:pic>
        <p:nvPicPr>
          <p:cNvPr id="4099" name="Picture 3" descr="C:\Users\EC\Downloads\20201206_1431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501008"/>
            <a:ext cx="4273848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548680"/>
            <a:ext cx="698477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	Јачину освјелљеног мјеста условљавају три чиниоца : </a:t>
            </a:r>
          </a:p>
          <a:p>
            <a:pPr algn="just">
              <a:buFont typeface="Arial" pitchFamily="34" charset="0"/>
              <a:buChar char="•"/>
            </a:pP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 ј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ачина извора свјетла </a:t>
            </a:r>
          </a:p>
          <a:p>
            <a:pPr algn="just">
              <a:buFont typeface="Arial" pitchFamily="34" charset="0"/>
              <a:buChar char="•"/>
            </a:pP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угао усмјерења свјетла </a:t>
            </a:r>
          </a:p>
          <a:p>
            <a:pPr algn="just">
              <a:buFont typeface="Arial" pitchFamily="34" charset="0"/>
              <a:buChar char="•"/>
            </a:pP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растојање између извора свјетла и освјетљеног предмета .</a:t>
            </a:r>
          </a:p>
          <a:p>
            <a:pPr algn="just"/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	Ако је свјетлосни извор ужи и дужи од тијела које баца сјенку , изведена сјенка је шира и краћа  од изворне сјенке , и обрнуто . Ако су дужина и ширина свјетлосног тијела једнаке са дужином и ширином тијела које баца сјенку , онда изведена сјенка , у погледу контура , има исти облик као и изворна сјенка 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EC\Downloads\20201206_1430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412776"/>
            <a:ext cx="4005064" cy="4071739"/>
          </a:xfrm>
          <a:prstGeom prst="rect">
            <a:avLst/>
          </a:prstGeom>
          <a:noFill/>
        </p:spPr>
      </p:pic>
      <p:pic>
        <p:nvPicPr>
          <p:cNvPr id="5123" name="Picture 3" descr="C:\Users\EC\Downloads\20201206_1432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4664"/>
            <a:ext cx="3960440" cy="3212357"/>
          </a:xfrm>
          <a:prstGeom prst="rect">
            <a:avLst/>
          </a:prstGeom>
          <a:noFill/>
        </p:spPr>
      </p:pic>
      <p:pic>
        <p:nvPicPr>
          <p:cNvPr id="5124" name="Picture 4" descr="C:\Users\EC\Downloads\20201206_1556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789040"/>
            <a:ext cx="3888432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76672"/>
            <a:ext cx="820891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Тијело које се налази између два једнака извора свјетлости баца двије сјенке које се пружају по линијама тих двију свјетлости . Ако премјестимо то тијело и приближимо га више једном извору свјетлости него другом , сјенка која се пружа према ближем извору свјетлости биће мање тамна . </a:t>
            </a:r>
          </a:p>
          <a:p>
            <a:pPr algn="just"/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Ако неки предмет удаљимо од свјетлости смањиће се и облик његове сјенке . Ако поменути предмет ставимо сасвим близу извора свјетлости видјећемо како он баца врло велику сјенку на зид.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EC\Downloads\20201206_1451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077072"/>
            <a:ext cx="2520280" cy="2520280"/>
          </a:xfrm>
          <a:prstGeom prst="rect">
            <a:avLst/>
          </a:prstGeom>
          <a:noFill/>
        </p:spPr>
      </p:pic>
      <p:pic>
        <p:nvPicPr>
          <p:cNvPr id="6147" name="Picture 3" descr="C:\Users\EC\Downloads\20201206_1354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077072"/>
            <a:ext cx="2664296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04664"/>
            <a:ext cx="820891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ДОМАЋИ РАД :</a:t>
            </a:r>
          </a:p>
          <a:p>
            <a:endParaRPr lang="sr-Cyrl-RS" sz="2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Нацртај контуре за три облика : кромпир , флашу и мању кутију (у облику оне за шибице). Затим их осликај темпером водећи рачуна о освјетљеним и затамњеним мјестима ако је извор свјетла са ЛИЈЕВЕ стране . 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EC\Downloads\20201206_1516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56992"/>
            <a:ext cx="3312368" cy="3203451"/>
          </a:xfrm>
          <a:prstGeom prst="rect">
            <a:avLst/>
          </a:prstGeom>
          <a:noFill/>
        </p:spPr>
      </p:pic>
      <p:pic>
        <p:nvPicPr>
          <p:cNvPr id="7172" name="Picture 4" descr="C:\Users\EC\Downloads\20201204_1024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356992"/>
            <a:ext cx="3456384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126</TotalTime>
  <Words>79</Words>
  <Application>Microsoft Office PowerPoint</Application>
  <PresentationFormat>On-screen Show (4:3)</PresentationFormat>
  <Paragraphs>16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Paper</vt:lpstr>
      <vt:lpstr>ГРАДАЦИЈА СВЈЕТЛОСТИ У ОДНОСУ НА ОДРЕЂЕНОСТ ИЗВОРА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ТЕКСТУРА У УМЈЕТНОСТИ</dc:title>
  <dc:creator>EC</dc:creator>
  <cp:lastModifiedBy>EC</cp:lastModifiedBy>
  <cp:revision>18</cp:revision>
  <dcterms:created xsi:type="dcterms:W3CDTF">2020-11-04T10:51:15Z</dcterms:created>
  <dcterms:modified xsi:type="dcterms:W3CDTF">2020-12-06T15:22:14Z</dcterms:modified>
</cp:coreProperties>
</file>