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7" r:id="rId2"/>
    <p:sldId id="261" r:id="rId3"/>
    <p:sldId id="258" r:id="rId4"/>
    <p:sldId id="262" r:id="rId5"/>
    <p:sldId id="259" r:id="rId6"/>
    <p:sldId id="263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9AA42-7C47-467B-A5CF-E3E4E6ED3E6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1CCF4-511E-4A6D-A671-C7A647235E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135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895520" y="327454"/>
            <a:ext cx="4967760" cy="14478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r-Cyrl-RS" sz="3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ТЕХНИЧКО ОБРАЗОВАЊЕ</a:t>
            </a:r>
            <a:r>
              <a:rPr lang="sr-Latn-C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C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2239" y="5696464"/>
            <a:ext cx="10443862" cy="1161535"/>
          </a:xfrm>
        </p:spPr>
        <p:txBody>
          <a:bodyPr/>
          <a:lstStyle/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sr-Cyrl-BA" altLang="en-US" b="1" dirty="0" smtClean="0"/>
              <a:t>Датум: 18.12.2020.године                                                                     </a:t>
            </a:r>
            <a:r>
              <a:rPr lang="sr-Latn-CS" altLang="en-US" b="1" dirty="0" smtClean="0"/>
              <a:t>Наставник</a:t>
            </a:r>
            <a:r>
              <a:rPr lang="sr-Cyrl-BA" altLang="en-US" b="1" smtClean="0"/>
              <a:t>:</a:t>
            </a:r>
            <a:r>
              <a:rPr lang="sr-Latn-CS" altLang="en-US" b="1" i="1" smtClean="0"/>
              <a:t> </a:t>
            </a:r>
            <a:r>
              <a:rPr lang="sr-Latn-CS" altLang="en-US" b="1" i="1" dirty="0" smtClean="0"/>
              <a:t>Бојан Мрђа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5051" y="2015526"/>
            <a:ext cx="42248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Мјере заштите на раду на грађевини</a:t>
            </a:r>
            <a:endParaRPr lang="sr-Latn-BA" sz="40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9088" y="1646194"/>
            <a:ext cx="260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chemeClr val="accent4">
                    <a:lumMod val="75000"/>
                  </a:schemeClr>
                </a:solidFill>
              </a:rPr>
              <a:t>7. разред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687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4000" b="1" i="1" dirty="0" smtClean="0"/>
              <a:t>Безбједност прије свега</a:t>
            </a:r>
            <a:endParaRPr lang="en-US" sz="4000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0281" y="2161489"/>
            <a:ext cx="3755382" cy="3755382"/>
          </a:xfrm>
        </p:spPr>
      </p:pic>
    </p:spTree>
    <p:extLst>
      <p:ext uri="{BB962C8B-B14F-4D97-AF65-F5344CB8AC3E}">
        <p14:creationId xmlns:p14="http://schemas.microsoft.com/office/powerpoint/2010/main" xmlns="" val="38935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ЗАШТИТА НА РАДУ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01114"/>
            <a:ext cx="8915400" cy="4390768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Основни </a:t>
            </a:r>
            <a:r>
              <a:rPr lang="ru-RU" sz="2400" dirty="0"/>
              <a:t>задатак заштите на раду јесте нормално одвијање рада у некој радној </a:t>
            </a:r>
            <a:r>
              <a:rPr lang="ru-RU" sz="2400" dirty="0" smtClean="0"/>
              <a:t>средини </a:t>
            </a:r>
            <a:r>
              <a:rPr lang="ru-RU" sz="2400" dirty="0"/>
              <a:t>у </a:t>
            </a:r>
            <a:r>
              <a:rPr lang="ru-RU" sz="2400" dirty="0" smtClean="0"/>
              <a:t>безбједним </a:t>
            </a:r>
            <a:r>
              <a:rPr lang="ru-RU" sz="2400" dirty="0"/>
              <a:t>условима.</a:t>
            </a:r>
          </a:p>
          <a:p>
            <a:r>
              <a:rPr lang="ru-RU" sz="2400" dirty="0"/>
              <a:t>Радна средина обухвата простор, машине, алате, прибор, </a:t>
            </a:r>
            <a:r>
              <a:rPr lang="ru-RU" sz="2400" dirty="0" smtClean="0"/>
              <a:t>уређаје и </a:t>
            </a:r>
            <a:r>
              <a:rPr lang="ru-RU" sz="2400" dirty="0"/>
              <a:t>услове у којима се ради (температура, влага, ваздух, зрачење, бука, вибрације, штетни гасови, дим и др).</a:t>
            </a:r>
          </a:p>
          <a:p>
            <a:r>
              <a:rPr lang="ru-RU" sz="2400" b="1" dirty="0"/>
              <a:t>Основни извори и узрoци опасности и могуће заштите на раду су:</a:t>
            </a:r>
            <a:endParaRPr lang="ru-RU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људски (субјективни) фактори и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материјални (објективни) фактори.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670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2353" y="241050"/>
            <a:ext cx="8911687" cy="1280890"/>
          </a:xfrm>
        </p:spPr>
        <p:txBody>
          <a:bodyPr/>
          <a:lstStyle/>
          <a:p>
            <a:r>
              <a:rPr lang="ru-RU" b="1" dirty="0"/>
              <a:t>ЗАШТИТА НА РАДУ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3925" y="1396314"/>
            <a:ext cx="8915400" cy="3694670"/>
          </a:xfrm>
        </p:spPr>
        <p:txBody>
          <a:bodyPr>
            <a:noAutofit/>
          </a:bodyPr>
          <a:lstStyle/>
          <a:p>
            <a:r>
              <a:rPr lang="ru-RU" sz="2400" b="1" u="sng" dirty="0"/>
              <a:t>Људски фактор </a:t>
            </a:r>
            <a:r>
              <a:rPr lang="ru-RU" sz="2400" dirty="0"/>
              <a:t>изазива преко 85% повреда на раду јер проистиче из физичких особина и психичког стања. Најчешће се ради о: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 smtClean="0"/>
              <a:t>Недовољној </a:t>
            </a:r>
            <a:r>
              <a:rPr lang="ru-RU" sz="2400" dirty="0"/>
              <a:t>припремљености и </a:t>
            </a:r>
            <a:r>
              <a:rPr lang="ru-RU" sz="2400" dirty="0" smtClean="0"/>
              <a:t>оспособљености за рад,</a:t>
            </a:r>
            <a:endParaRPr lang="ru-RU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 smtClean="0"/>
              <a:t>Непоштовању прописа о коришћењу заштитиних средстава,</a:t>
            </a:r>
            <a:endParaRPr lang="ru-RU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sr-Cyrl-BA" sz="2400" dirty="0"/>
              <a:t>З</a:t>
            </a:r>
            <a:r>
              <a:rPr lang="ru-RU" sz="2400" dirty="0" smtClean="0"/>
              <a:t>амору</a:t>
            </a:r>
            <a:r>
              <a:rPr lang="ru-RU" sz="2400" dirty="0"/>
              <a:t>, непажњи и недовољној </a:t>
            </a:r>
            <a:r>
              <a:rPr lang="ru-RU" sz="2400" dirty="0" smtClean="0"/>
              <a:t>концентрацији </a:t>
            </a:r>
            <a:r>
              <a:rPr lang="ru-RU" sz="2400" dirty="0"/>
              <a:t>на </a:t>
            </a:r>
            <a:r>
              <a:rPr lang="ru-RU" sz="2400" dirty="0" smtClean="0"/>
              <a:t>рад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b="1" u="sng" dirty="0"/>
              <a:t>Материјални фактори</a:t>
            </a:r>
            <a:r>
              <a:rPr lang="ru-RU" sz="2400" dirty="0"/>
              <a:t> обухватају машине, алате и уређаје и опште услове у радној средини. Машине, алати и уређаји најчешћи су узрочници механичких </a:t>
            </a:r>
            <a:r>
              <a:rPr lang="ru-RU" sz="2400" dirty="0" smtClean="0"/>
              <a:t>повреда.</a:t>
            </a:r>
            <a:endParaRPr lang="ru-RU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0658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269561" cy="735133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Мјере </a:t>
            </a:r>
            <a:r>
              <a:rPr lang="ru-RU" b="1" u="sng" dirty="0"/>
              <a:t>заштите на раду на </a:t>
            </a:r>
            <a:r>
              <a:rPr lang="ru-RU" b="1" u="sng" dirty="0" smtClean="0"/>
              <a:t>грађевини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718" y="1532238"/>
            <a:ext cx="9749481" cy="2681416"/>
          </a:xfrm>
        </p:spPr>
        <p:txBody>
          <a:bodyPr>
            <a:noAutofit/>
          </a:bodyPr>
          <a:lstStyle/>
          <a:p>
            <a:r>
              <a:rPr lang="ru-RU" sz="2400" dirty="0" smtClean="0"/>
              <a:t>Грађевински </a:t>
            </a:r>
            <a:r>
              <a:rPr lang="ru-RU" sz="2400" dirty="0"/>
              <a:t>радници доста су угрожени у току рада на градилишту јер раде на висинама и на скученом </a:t>
            </a:r>
            <a:r>
              <a:rPr lang="ru-RU" sz="2400" dirty="0" smtClean="0"/>
              <a:t>простору,</a:t>
            </a:r>
            <a:r>
              <a:rPr lang="sr-Latn-BA" sz="2400" dirty="0" smtClean="0"/>
              <a:t> </a:t>
            </a:r>
            <a:r>
              <a:rPr lang="ru-RU" sz="2400" dirty="0" smtClean="0"/>
              <a:t>употребљавају разне алате, уређаје и машине, </a:t>
            </a:r>
            <a:r>
              <a:rPr lang="ru-RU" sz="2400" dirty="0"/>
              <a:t>а </a:t>
            </a:r>
            <a:r>
              <a:rPr lang="ru-RU" sz="2400" dirty="0" smtClean="0"/>
              <a:t>изложени </a:t>
            </a:r>
            <a:r>
              <a:rPr lang="ru-RU" sz="2400" dirty="0"/>
              <a:t>су негативним утицајима времена (јако </a:t>
            </a:r>
            <a:r>
              <a:rPr lang="ru-RU" sz="2400" dirty="0" smtClean="0"/>
              <a:t>Сунце</a:t>
            </a:r>
            <a:r>
              <a:rPr lang="ru-RU" sz="2400" dirty="0"/>
              <a:t>, киша, хладноћа, </a:t>
            </a:r>
            <a:r>
              <a:rPr lang="ru-RU" sz="2400" dirty="0" smtClean="0"/>
              <a:t>вјетар </a:t>
            </a:r>
            <a:r>
              <a:rPr lang="ru-RU" sz="2400" dirty="0"/>
              <a:t>и сл.). 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198" y="3948871"/>
            <a:ext cx="4139985" cy="2618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0458" y="3948871"/>
            <a:ext cx="458435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Прије градње сваког објекта мора се сачинити план личне и колективне заштите на раду и донијети пропис о коришћењу заштитних средстава.</a:t>
            </a:r>
            <a:r>
              <a:rPr lang="ru-RU" sz="2000" b="1" dirty="0"/>
              <a:t> </a:t>
            </a:r>
            <a:r>
              <a:rPr lang="ru-RU" sz="2000" b="1" u="sng" dirty="0"/>
              <a:t>Ових м</a:t>
            </a:r>
            <a:r>
              <a:rPr lang="sr-Latn-BA" sz="2000" b="1" u="sng" dirty="0"/>
              <a:t>j</a:t>
            </a:r>
            <a:r>
              <a:rPr lang="ru-RU" sz="2000" b="1" u="sng" dirty="0"/>
              <a:t>ера су дужни сви да се придржавају како радници тако и сва лица која посећују градилиште.</a:t>
            </a:r>
            <a:endParaRPr lang="ru-RU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815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06982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Мјере заштите на раду на грађевини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856" y="1466335"/>
            <a:ext cx="8915400" cy="3777622"/>
          </a:xfrm>
        </p:spPr>
        <p:txBody>
          <a:bodyPr>
            <a:normAutofit/>
          </a:bodyPr>
          <a:lstStyle/>
          <a:p>
            <a:r>
              <a:rPr lang="sr-Cyrl-BA" sz="2400" b="1" dirty="0" smtClean="0"/>
              <a:t>П</a:t>
            </a:r>
            <a:r>
              <a:rPr lang="ru-RU" sz="2400" b="1" dirty="0" smtClean="0"/>
              <a:t>лан </a:t>
            </a:r>
            <a:r>
              <a:rPr lang="ru-RU" sz="2400" b="1" dirty="0"/>
              <a:t>колективне и личне заштите на раду</a:t>
            </a:r>
            <a:r>
              <a:rPr lang="ru-RU" sz="2400" dirty="0"/>
              <a:t> </a:t>
            </a:r>
            <a:r>
              <a:rPr lang="ru-RU" sz="2400" dirty="0" smtClean="0"/>
              <a:t> </a:t>
            </a:r>
            <a:r>
              <a:rPr lang="ru-RU" sz="2400" dirty="0"/>
              <a:t>између осталог </a:t>
            </a:r>
            <a:r>
              <a:rPr lang="ru-RU" sz="2400" dirty="0" smtClean="0"/>
              <a:t>подразумијева да:</a:t>
            </a:r>
            <a:endParaRPr lang="ru-RU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/>
              <a:t>Скеле</a:t>
            </a:r>
            <a:r>
              <a:rPr lang="ru-RU" sz="2400" dirty="0"/>
              <a:t> по којима се радници крећу и раде на висини </a:t>
            </a:r>
            <a:r>
              <a:rPr lang="ru-RU" sz="2400" b="1" dirty="0"/>
              <a:t>морају бити правилно монтиране и </a:t>
            </a:r>
            <a:r>
              <a:rPr lang="ru-RU" sz="2400" b="1" dirty="0" smtClean="0"/>
              <a:t>поуздане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Радници </a:t>
            </a:r>
            <a:r>
              <a:rPr lang="ru-RU" sz="2400" dirty="0"/>
              <a:t>су</a:t>
            </a:r>
            <a:r>
              <a:rPr lang="ru-RU" sz="2400" b="1" dirty="0"/>
              <a:t> обавезни да носе </a:t>
            </a:r>
            <a:r>
              <a:rPr lang="ru-RU" sz="2400" b="1" dirty="0" smtClean="0"/>
              <a:t>заштитну кацигу на </a:t>
            </a:r>
            <a:r>
              <a:rPr lang="ru-RU" sz="2400" b="1" dirty="0"/>
              <a:t>глави, одговарајућу радну </a:t>
            </a:r>
            <a:r>
              <a:rPr lang="ru-RU" sz="2400" b="1" dirty="0" smtClean="0"/>
              <a:t>одјећу </a:t>
            </a:r>
            <a:r>
              <a:rPr lang="ru-RU" sz="2400" b="1" dirty="0"/>
              <a:t>и обућу, заштитне рукавице и по потреби заштитне </a:t>
            </a:r>
            <a:r>
              <a:rPr lang="ru-RU" sz="2400" b="1" dirty="0" smtClean="0"/>
              <a:t>наочаре.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8484" y="5068259"/>
            <a:ext cx="49530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56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57555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Мјере заштите на раду на грађевини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4497" y="1589903"/>
            <a:ext cx="9409199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/>
              <a:t>Заштита </a:t>
            </a:r>
            <a:r>
              <a:rPr lang="ru-RU" sz="2400" b="1" dirty="0"/>
              <a:t>радника </a:t>
            </a:r>
            <a:r>
              <a:rPr lang="ru-RU" sz="2400" b="1" dirty="0" smtClean="0"/>
              <a:t>од </a:t>
            </a:r>
            <a:r>
              <a:rPr lang="ru-RU" sz="2400" b="1" dirty="0"/>
              <a:t>пада са </a:t>
            </a:r>
            <a:r>
              <a:rPr lang="ru-RU" sz="2400" b="1" dirty="0" smtClean="0"/>
              <a:t>висине,</a:t>
            </a:r>
            <a:endParaRPr lang="ru-RU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/>
              <a:t>Грађевински материјал мора бити уредно </a:t>
            </a:r>
            <a:r>
              <a:rPr lang="ru-RU" sz="2400" b="1" dirty="0"/>
              <a:t>сложен,</a:t>
            </a:r>
            <a:endParaRPr lang="ru-RU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/>
              <a:t>Забрањено </a:t>
            </a:r>
            <a:r>
              <a:rPr lang="ru-RU" sz="2400" b="1" dirty="0"/>
              <a:t>је задржавање испод дизалица,</a:t>
            </a:r>
            <a:endParaRPr lang="ru-RU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/>
              <a:t>Д</a:t>
            </a:r>
            <a:r>
              <a:rPr lang="ru-RU" sz="2400" b="1" dirty="0" smtClean="0"/>
              <a:t>изалицама </a:t>
            </a:r>
            <a:r>
              <a:rPr lang="ru-RU" sz="2400" b="1" dirty="0"/>
              <a:t>и радним машинама </a:t>
            </a:r>
            <a:r>
              <a:rPr lang="ru-RU" sz="2400" b="1" dirty="0" smtClean="0"/>
              <a:t>рукују </a:t>
            </a:r>
            <a:r>
              <a:rPr lang="ru-RU" sz="2400" b="1" dirty="0"/>
              <a:t>само стручни </a:t>
            </a:r>
            <a:r>
              <a:rPr lang="ru-RU" sz="2400" b="1" dirty="0" smtClean="0"/>
              <a:t>људи.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3486" y="4597029"/>
            <a:ext cx="38100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849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19339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Мјере заштите на раду на грађевини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sz="2400" dirty="0" smtClean="0"/>
              <a:t>Задатак за самосталан рад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400" dirty="0" smtClean="0"/>
              <a:t>Урадити задатке у радној свесци на страни 37.</a:t>
            </a:r>
          </a:p>
          <a:p>
            <a:pPr>
              <a:buFont typeface="Wingdings" panose="05000000000000000000" pitchFamily="2" charset="2"/>
              <a:buChar char="v"/>
            </a:pPr>
            <a:endParaRPr lang="sr-Cyrl-BA" sz="2400" dirty="0"/>
          </a:p>
          <a:p>
            <a:pPr marL="0" indent="0" algn="ctr">
              <a:buNone/>
            </a:pPr>
            <a:endParaRPr lang="sr-Cyrl-BA" sz="2400" dirty="0"/>
          </a:p>
          <a:p>
            <a:pPr marL="0" indent="0" algn="ctr">
              <a:buNone/>
            </a:pPr>
            <a:r>
              <a:rPr lang="sr-Cyrl-BA" sz="2400" dirty="0" smtClean="0"/>
              <a:t>Хвала на пажњи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078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739</TotalTime>
  <Words>252</Words>
  <Application>Microsoft Office PowerPoint</Application>
  <PresentationFormat>Custom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Wisp</vt:lpstr>
      <vt:lpstr>ТЕХНИЧКО ОБРАЗОВАЊЕ </vt:lpstr>
      <vt:lpstr>Безбједност прије свега</vt:lpstr>
      <vt:lpstr>ЗАШТИТА НА РАДУ </vt:lpstr>
      <vt:lpstr>ЗАШТИТА НА РАДУ</vt:lpstr>
      <vt:lpstr>Мјере заштите на раду на грађевини</vt:lpstr>
      <vt:lpstr>Мјере заштите на раду на грађевини</vt:lpstr>
      <vt:lpstr>Мјере заштите на раду на грађевини</vt:lpstr>
      <vt:lpstr>Мјере заштите на раду на грађевини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</dc:creator>
  <cp:lastModifiedBy>Aleksandra Stankovic</cp:lastModifiedBy>
  <cp:revision>14</cp:revision>
  <dcterms:created xsi:type="dcterms:W3CDTF">2020-12-02T09:42:03Z</dcterms:created>
  <dcterms:modified xsi:type="dcterms:W3CDTF">2020-12-03T08:58:32Z</dcterms:modified>
</cp:coreProperties>
</file>