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0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4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9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4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35C50-6124-4A43-AB9D-817072FA3C9A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D058-941A-47F2-85FD-82FBBECDF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 advClick="0" advTm="3000"/>
    </mc:Choice>
    <mc:Fallback xmlns="">
      <p:transition advClick="0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>
                <a:latin typeface="Cambria" panose="02040503050406030204" pitchFamily="18" charset="0"/>
              </a:rPr>
              <a:t>Past simple tense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>
                <a:latin typeface="Cambria" panose="02040503050406030204" pitchFamily="18" charset="0"/>
              </a:rPr>
              <a:t>Negative and interrogative forms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854075"/>
          </a:xfrm>
        </p:spPr>
        <p:txBody>
          <a:bodyPr/>
          <a:lstStyle/>
          <a:p>
            <a:pPr algn="ctr"/>
            <a:r>
              <a:rPr lang="sr-Latn-BA" dirty="0">
                <a:latin typeface="Cambria" panose="02040503050406030204" pitchFamily="18" charset="0"/>
              </a:rPr>
              <a:t>Past simple tense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4229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sr-Latn-BA" sz="1500" dirty="0" smtClean="0">
                <a:latin typeface="Cambria" panose="02040503050406030204" pitchFamily="18" charset="0"/>
              </a:rPr>
              <a:t>Past simple tense is used for actions completed in the past.</a:t>
            </a:r>
            <a:endParaRPr lang="en-US" sz="15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sr-Latn-BA" sz="1500" dirty="0" smtClean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500" dirty="0" smtClean="0">
                <a:latin typeface="Cambria" panose="02040503050406030204" pitchFamily="18" charset="0"/>
              </a:rPr>
              <a:t>With most verbs, past tense is </a:t>
            </a:r>
            <a:r>
              <a:rPr lang="sr-Latn-BA" sz="1500" dirty="0">
                <a:latin typeface="Cambria" panose="02040503050406030204" pitchFamily="18" charset="0"/>
              </a:rPr>
              <a:t>formed b</a:t>
            </a:r>
            <a:r>
              <a:rPr lang="en-US" sz="1500" dirty="0">
                <a:latin typeface="Cambria" panose="02040503050406030204" pitchFamily="18" charset="0"/>
              </a:rPr>
              <a:t>y</a:t>
            </a:r>
            <a:r>
              <a:rPr lang="sr-Latn-BA" sz="1500" dirty="0">
                <a:latin typeface="Cambria" panose="02040503050406030204" pitchFamily="18" charset="0"/>
              </a:rPr>
              <a:t> adding </a:t>
            </a:r>
            <a:r>
              <a:rPr lang="en-US" sz="1500" b="1" dirty="0">
                <a:solidFill>
                  <a:srgbClr val="C00000"/>
                </a:solidFill>
                <a:latin typeface="Cambria" panose="02040503050406030204" pitchFamily="18" charset="0"/>
              </a:rPr>
              <a:t>-</a:t>
            </a:r>
            <a:r>
              <a:rPr lang="sr-Latn-BA" sz="1500" b="1" dirty="0">
                <a:solidFill>
                  <a:srgbClr val="C00000"/>
                </a:solidFill>
                <a:latin typeface="Cambria" panose="02040503050406030204" pitchFamily="18" charset="0"/>
              </a:rPr>
              <a:t>ed</a:t>
            </a:r>
            <a:r>
              <a:rPr lang="sr-Latn-BA" sz="1500" dirty="0">
                <a:latin typeface="Cambria" panose="02040503050406030204" pitchFamily="18" charset="0"/>
              </a:rPr>
              <a:t> to </a:t>
            </a:r>
            <a:r>
              <a:rPr lang="en-US" sz="1500" dirty="0">
                <a:latin typeface="Cambria" panose="02040503050406030204" pitchFamily="18" charset="0"/>
              </a:rPr>
              <a:t>the base form of a </a:t>
            </a:r>
            <a:r>
              <a:rPr lang="sr-Latn-BA" sz="1500" dirty="0" smtClean="0">
                <a:latin typeface="Cambria" panose="02040503050406030204" pitchFamily="18" charset="0"/>
              </a:rPr>
              <a:t>verb</a:t>
            </a:r>
            <a:r>
              <a:rPr lang="en-US" sz="1500" dirty="0" smtClean="0">
                <a:latin typeface="Cambria" panose="02040503050406030204" pitchFamily="18" charset="0"/>
              </a:rPr>
              <a:t>. These verbs are called</a:t>
            </a:r>
            <a:r>
              <a:rPr lang="sr-Latn-BA" sz="1500" dirty="0" smtClean="0">
                <a:latin typeface="Cambria" panose="02040503050406030204" pitchFamily="18" charset="0"/>
              </a:rPr>
              <a:t> </a:t>
            </a:r>
            <a:r>
              <a:rPr lang="sr-Latn-BA" sz="1500" b="1" dirty="0" smtClean="0">
                <a:latin typeface="Cambria" panose="02040503050406030204" pitchFamily="18" charset="0"/>
              </a:rPr>
              <a:t>regular verbs</a:t>
            </a:r>
            <a:r>
              <a:rPr lang="en-US" sz="1500" dirty="0" smtClean="0">
                <a:latin typeface="Cambria" panose="02040503050406030204" pitchFamily="18" charset="0"/>
              </a:rPr>
              <a:t>. </a:t>
            </a:r>
            <a:endParaRPr lang="en-US" sz="15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500" b="1" dirty="0" smtClean="0">
              <a:latin typeface="Cambria" panose="02040503050406030204" pitchFamily="18" charset="0"/>
            </a:endParaRP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b="1" dirty="0" smtClean="0">
                <a:latin typeface="Cambria" panose="02040503050406030204" pitchFamily="18" charset="0"/>
              </a:rPr>
              <a:t>BASE FORM		PAST TENSE</a:t>
            </a:r>
            <a:endParaRPr lang="sr-Latn-BA" sz="1500" b="1" dirty="0" smtClean="0">
              <a:latin typeface="Cambria" panose="020405030504060302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US" sz="1500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open			</a:t>
            </a:r>
            <a:r>
              <a:rPr lang="en-US" sz="1500" b="1" dirty="0" smtClean="0">
                <a:latin typeface="Cambria" panose="02040503050406030204" pitchFamily="18" charset="0"/>
              </a:rPr>
              <a:t>opened</a:t>
            </a:r>
            <a:endParaRPr lang="en-US" sz="1500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play		</a:t>
            </a:r>
            <a:r>
              <a:rPr lang="en-US" sz="15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+ -</a:t>
            </a:r>
            <a:r>
              <a:rPr lang="en-US" sz="1500" b="1" dirty="0" err="1" smtClean="0">
                <a:solidFill>
                  <a:srgbClr val="C00000"/>
                </a:solidFill>
                <a:latin typeface="Cambria" panose="02040503050406030204" pitchFamily="18" charset="0"/>
              </a:rPr>
              <a:t>ed</a:t>
            </a:r>
            <a:r>
              <a:rPr lang="en-US" sz="1500" dirty="0" smtClean="0">
                <a:latin typeface="Cambria" panose="02040503050406030204" pitchFamily="18" charset="0"/>
              </a:rPr>
              <a:t>	</a:t>
            </a:r>
            <a:r>
              <a:rPr lang="en-US" sz="1500" b="1" dirty="0" smtClean="0">
                <a:latin typeface="Cambria" panose="02040503050406030204" pitchFamily="18" charset="0"/>
              </a:rPr>
              <a:t>played</a:t>
            </a:r>
            <a:endParaRPr lang="en-US" sz="1500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listen			</a:t>
            </a:r>
            <a:r>
              <a:rPr lang="en-US" sz="1500" b="1" dirty="0" smtClean="0">
                <a:latin typeface="Cambria" panose="02040503050406030204" pitchFamily="18" charset="0"/>
              </a:rPr>
              <a:t>listened</a:t>
            </a:r>
            <a:endParaRPr lang="en-US" sz="1500" dirty="0" smtClean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talk			</a:t>
            </a:r>
            <a:r>
              <a:rPr lang="en-US" sz="1500" b="1" dirty="0" smtClean="0">
                <a:latin typeface="Cambria" panose="02040503050406030204" pitchFamily="18" charset="0"/>
              </a:rPr>
              <a:t>talked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5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500" dirty="0" smtClean="0">
                <a:latin typeface="Cambria" panose="02040503050406030204" pitchFamily="18" charset="0"/>
              </a:rPr>
              <a:t>But there are also a lot of irregular past tense forms and such verbs are known as </a:t>
            </a:r>
            <a:r>
              <a:rPr lang="en-US" sz="1500" b="1" dirty="0" smtClean="0">
                <a:latin typeface="Cambria" panose="02040503050406030204" pitchFamily="18" charset="0"/>
              </a:rPr>
              <a:t>irregular verbs</a:t>
            </a:r>
            <a:r>
              <a:rPr lang="en-US" sz="1500" dirty="0" smtClean="0">
                <a:latin typeface="Cambria" panose="02040503050406030204" pitchFamily="18" charset="0"/>
              </a:rPr>
              <a:t>, e.g.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      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b="1" dirty="0">
                <a:latin typeface="Cambria" panose="02040503050406030204" pitchFamily="18" charset="0"/>
              </a:rPr>
              <a:t>	</a:t>
            </a:r>
            <a:r>
              <a:rPr lang="en-US" sz="1500" b="1" dirty="0" smtClean="0">
                <a:latin typeface="Cambria" panose="02040503050406030204" pitchFamily="18" charset="0"/>
              </a:rPr>
              <a:t>BASE FORM 		PAST TENSE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500" b="1" dirty="0">
              <a:latin typeface="Cambria" panose="0204050305040603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go			</a:t>
            </a:r>
            <a:r>
              <a:rPr lang="en-US" sz="1500" b="1" dirty="0" smtClean="0">
                <a:latin typeface="Cambria" panose="02040503050406030204" pitchFamily="18" charset="0"/>
              </a:rPr>
              <a:t>went</a:t>
            </a:r>
            <a:r>
              <a:rPr lang="en-US" sz="1500" dirty="0" smtClean="0">
                <a:latin typeface="Cambria" panose="02040503050406030204" pitchFamily="18" charset="0"/>
              </a:rPr>
              <a:t>		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make			</a:t>
            </a:r>
            <a:r>
              <a:rPr lang="en-US" sz="1500" b="1" dirty="0" smtClean="0">
                <a:latin typeface="Cambria" panose="02040503050406030204" pitchFamily="18" charset="0"/>
              </a:rPr>
              <a:t>made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stand			</a:t>
            </a:r>
            <a:r>
              <a:rPr lang="en-US" sz="1500" b="1" dirty="0" smtClean="0">
                <a:latin typeface="Cambria" panose="02040503050406030204" pitchFamily="18" charset="0"/>
              </a:rPr>
              <a:t>stood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500" dirty="0" smtClean="0">
                <a:latin typeface="Cambria" panose="02040503050406030204" pitchFamily="18" charset="0"/>
              </a:rPr>
              <a:t>	buy			</a:t>
            </a:r>
            <a:r>
              <a:rPr lang="en-US" sz="1500" b="1" dirty="0" smtClean="0">
                <a:latin typeface="Cambria" panose="02040503050406030204" pitchFamily="18" charset="0"/>
              </a:rPr>
              <a:t>bought</a:t>
            </a:r>
            <a:endParaRPr lang="en-US" sz="15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6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>
                <a:latin typeface="Cambria" panose="02040503050406030204" pitchFamily="18" charset="0"/>
              </a:rPr>
              <a:t>Past simple tense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ambria" panose="02040503050406030204" pitchFamily="18" charset="0"/>
              </a:rPr>
              <a:t>Negative form of Past simple is formed by using the auxiliary verb </a:t>
            </a:r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(past simple of the verb DO) and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the base form of a verb</a:t>
            </a:r>
            <a:r>
              <a:rPr lang="en-US" dirty="0" smtClean="0">
                <a:latin typeface="Cambria" panose="02040503050406030204" pitchFamily="18" charset="0"/>
              </a:rPr>
              <a:t>, e.g.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She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didn’t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open</a:t>
            </a:r>
            <a:r>
              <a:rPr lang="en-US" dirty="0" smtClean="0">
                <a:latin typeface="Cambria" panose="02040503050406030204" pitchFamily="18" charset="0"/>
              </a:rPr>
              <a:t> her present.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He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didn’t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play</a:t>
            </a:r>
            <a:r>
              <a:rPr lang="en-US" dirty="0" smtClean="0">
                <a:latin typeface="Cambria" panose="02040503050406030204" pitchFamily="18" charset="0"/>
              </a:rPr>
              <a:t> basketball.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They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didn’t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go</a:t>
            </a:r>
            <a:r>
              <a:rPr lang="en-US" dirty="0" smtClean="0">
                <a:latin typeface="Cambria" panose="02040503050406030204" pitchFamily="18" charset="0"/>
              </a:rPr>
              <a:t> to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We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didn’t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stand</a:t>
            </a:r>
            <a:r>
              <a:rPr lang="en-US" dirty="0" smtClean="0">
                <a:latin typeface="Cambria" panose="02040503050406030204" pitchFamily="18" charset="0"/>
              </a:rPr>
              <a:t> on the balcony.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>
                <a:latin typeface="Cambria" panose="02040503050406030204" pitchFamily="18" charset="0"/>
              </a:rPr>
              <a:t>Past simple tense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ambria" panose="02040503050406030204" pitchFamily="18" charset="0"/>
              </a:rPr>
              <a:t>Interrogative form of Past simple is also formed by using the auxiliary verb </a:t>
            </a:r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the base form of a verb</a:t>
            </a:r>
            <a:endParaRPr lang="en-US" dirty="0">
              <a:latin typeface="Cambria" panose="02040503050406030204" pitchFamily="18" charset="0"/>
            </a:endParaRPr>
          </a:p>
          <a:p>
            <a:pPr algn="just"/>
            <a:r>
              <a:rPr lang="en-US" dirty="0" smtClean="0">
                <a:latin typeface="Cambria" panose="02040503050406030204" pitchFamily="18" charset="0"/>
              </a:rPr>
              <a:t>However, in interrogative sentences the auxiliary verb is </a:t>
            </a:r>
            <a:r>
              <a:rPr lang="en-US" dirty="0">
                <a:latin typeface="Cambria" panose="02040503050406030204" pitchFamily="18" charset="0"/>
              </a:rPr>
              <a:t>placed before </a:t>
            </a:r>
            <a:r>
              <a:rPr lang="en-US" b="1" dirty="0">
                <a:solidFill>
                  <a:srgbClr val="006600"/>
                </a:solidFill>
                <a:latin typeface="Cambria" panose="02040503050406030204" pitchFamily="18" charset="0"/>
              </a:rPr>
              <a:t>the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ambria" panose="02040503050406030204" pitchFamily="18" charset="0"/>
              </a:rPr>
              <a:t>subject</a:t>
            </a:r>
            <a:r>
              <a:rPr lang="en-US" dirty="0">
                <a:latin typeface="Cambria" panose="02040503050406030204" pitchFamily="18" charset="0"/>
              </a:rPr>
              <a:t> </a:t>
            </a:r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ambria" panose="02040503050406030204" pitchFamily="18" charset="0"/>
              </a:rPr>
              <a:t>she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open</a:t>
            </a:r>
            <a:r>
              <a:rPr lang="en-US" dirty="0" smtClean="0">
                <a:latin typeface="Cambria" panose="02040503050406030204" pitchFamily="18" charset="0"/>
              </a:rPr>
              <a:t> her present?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ambria" panose="02040503050406030204" pitchFamily="18" charset="0"/>
              </a:rPr>
              <a:t>he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play</a:t>
            </a:r>
            <a:r>
              <a:rPr lang="en-US" dirty="0" smtClean="0">
                <a:latin typeface="Cambria" panose="02040503050406030204" pitchFamily="18" charset="0"/>
              </a:rPr>
              <a:t> basketball?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ambria" panose="02040503050406030204" pitchFamily="18" charset="0"/>
              </a:rPr>
              <a:t>they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go</a:t>
            </a:r>
            <a:r>
              <a:rPr lang="en-US" dirty="0" smtClean="0">
                <a:latin typeface="Cambria" panose="02040503050406030204" pitchFamily="18" charset="0"/>
              </a:rPr>
              <a:t> to school?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6600"/>
                </a:solidFill>
                <a:latin typeface="Cambria" panose="02040503050406030204" pitchFamily="18" charset="0"/>
              </a:rPr>
              <a:t>we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</a:rPr>
              <a:t>stand</a:t>
            </a:r>
            <a:r>
              <a:rPr lang="en-US" dirty="0" smtClean="0">
                <a:latin typeface="Cambria" panose="02040503050406030204" pitchFamily="18" charset="0"/>
              </a:rPr>
              <a:t> on the balcony?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29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>
                <a:latin typeface="Cambria" panose="02040503050406030204" pitchFamily="18" charset="0"/>
              </a:rPr>
              <a:t>Past simple tense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BA" dirty="0" smtClean="0">
                <a:latin typeface="Cambria" panose="02040503050406030204" pitchFamily="18" charset="0"/>
              </a:rPr>
              <a:t>Write the negative </a:t>
            </a:r>
            <a:r>
              <a:rPr lang="en-US" dirty="0" smtClean="0">
                <a:latin typeface="Cambria" panose="02040503050406030204" pitchFamily="18" charset="0"/>
              </a:rPr>
              <a:t>and interrogative </a:t>
            </a:r>
            <a:r>
              <a:rPr lang="sr-Latn-BA" dirty="0" smtClean="0">
                <a:latin typeface="Cambria" panose="02040503050406030204" pitchFamily="18" charset="0"/>
              </a:rPr>
              <a:t>forms of the verbs in brackets.</a:t>
            </a:r>
          </a:p>
          <a:p>
            <a:pPr marL="0" indent="0">
              <a:buNone/>
            </a:pPr>
            <a:endParaRPr lang="sr-Latn-BA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We </a:t>
            </a:r>
            <a:r>
              <a:rPr lang="en-US" dirty="0" smtClean="0">
                <a:latin typeface="Cambria" panose="02040503050406030204" pitchFamily="18" charset="0"/>
              </a:rPr>
              <a:t>___________ ____________ </a:t>
            </a:r>
            <a:r>
              <a:rPr lang="en-US" dirty="0">
                <a:latin typeface="Cambria" panose="02040503050406030204" pitchFamily="18" charset="0"/>
              </a:rPr>
              <a:t>to music</a:t>
            </a:r>
            <a:r>
              <a:rPr lang="en-US" dirty="0" smtClean="0">
                <a:latin typeface="Cambria" panose="02040503050406030204" pitchFamily="18" charset="0"/>
              </a:rPr>
              <a:t>. (listen)</a:t>
            </a: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________ they _________ about </a:t>
            </a:r>
            <a:r>
              <a:rPr lang="en-US" dirty="0">
                <a:latin typeface="Cambria" panose="02040503050406030204" pitchFamily="18" charset="0"/>
              </a:rPr>
              <a:t>the movie</a:t>
            </a:r>
            <a:r>
              <a:rPr lang="en-US" dirty="0" smtClean="0">
                <a:latin typeface="Cambria" panose="02040503050406030204" pitchFamily="18" charset="0"/>
              </a:rPr>
              <a:t>. (talk)</a:t>
            </a: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ambria" panose="02040503050406030204" pitchFamily="18" charset="0"/>
              </a:rPr>
              <a:t>________ she __________ </a:t>
            </a:r>
            <a:r>
              <a:rPr lang="en-US" dirty="0">
                <a:latin typeface="Cambria" panose="02040503050406030204" pitchFamily="18" charset="0"/>
              </a:rPr>
              <a:t>a cake</a:t>
            </a:r>
            <a:r>
              <a:rPr lang="en-US" dirty="0" smtClean="0">
                <a:latin typeface="Cambria" panose="02040503050406030204" pitchFamily="18" charset="0"/>
              </a:rPr>
              <a:t>. (make)</a:t>
            </a:r>
            <a:endParaRPr lang="en-US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He </a:t>
            </a:r>
            <a:r>
              <a:rPr lang="en-US" dirty="0" smtClean="0">
                <a:latin typeface="Cambria" panose="02040503050406030204" pitchFamily="18" charset="0"/>
              </a:rPr>
              <a:t>____________ ___________ </a:t>
            </a:r>
            <a:r>
              <a:rPr lang="en-US" dirty="0">
                <a:latin typeface="Cambria" panose="02040503050406030204" pitchFamily="18" charset="0"/>
              </a:rPr>
              <a:t>a </a:t>
            </a:r>
            <a:r>
              <a:rPr lang="en-US" dirty="0" smtClean="0">
                <a:latin typeface="Cambria" panose="02040503050406030204" pitchFamily="18" charset="0"/>
              </a:rPr>
              <a:t>postcard. (buy)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0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>
                <a:latin typeface="Cambria" panose="02040503050406030204" pitchFamily="18" charset="0"/>
              </a:rPr>
              <a:t>Past simple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Answers  </a:t>
            </a:r>
            <a:endParaRPr lang="sr-Latn-BA" dirty="0">
              <a:latin typeface="Cambria" panose="02040503050406030204" pitchFamily="18" charset="0"/>
            </a:endParaRPr>
          </a:p>
          <a:p>
            <a:endParaRPr lang="sr-Latn-BA" dirty="0"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We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didn’t listen </a:t>
            </a:r>
            <a:r>
              <a:rPr lang="en-US" dirty="0">
                <a:latin typeface="Cambria" panose="02040503050406030204" pitchFamily="18" charset="0"/>
              </a:rPr>
              <a:t>to music</a:t>
            </a:r>
            <a:r>
              <a:rPr lang="en-US" dirty="0" smtClean="0">
                <a:latin typeface="Cambria" panose="020405030504060302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they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talk</a:t>
            </a:r>
            <a:r>
              <a:rPr lang="en-US" dirty="0" smtClean="0">
                <a:latin typeface="Cambria" panose="02040503050406030204" pitchFamily="18" charset="0"/>
              </a:rPr>
              <a:t> about the movie?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</a:t>
            </a:r>
            <a:r>
              <a:rPr lang="en-US" dirty="0" smtClean="0">
                <a:latin typeface="Cambria" panose="02040503050406030204" pitchFamily="18" charset="0"/>
              </a:rPr>
              <a:t> she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make</a:t>
            </a:r>
            <a:r>
              <a:rPr lang="en-US" dirty="0" smtClean="0">
                <a:latin typeface="Cambria" panose="02040503050406030204" pitchFamily="18" charset="0"/>
              </a:rPr>
              <a:t> a cake?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Cambria" panose="02040503050406030204" pitchFamily="18" charset="0"/>
              </a:rPr>
              <a:t>He </a:t>
            </a:r>
            <a:r>
              <a:rPr lang="en-US" dirty="0" smtClean="0">
                <a:solidFill>
                  <a:srgbClr val="C00000"/>
                </a:solidFill>
                <a:latin typeface="Cambria" panose="02040503050406030204" pitchFamily="18" charset="0"/>
              </a:rPr>
              <a:t>didn’t buy </a:t>
            </a:r>
            <a:r>
              <a:rPr lang="en-US" dirty="0">
                <a:latin typeface="Cambria" panose="02040503050406030204" pitchFamily="18" charset="0"/>
              </a:rPr>
              <a:t>a postcard.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BA" dirty="0">
                <a:latin typeface="Cambria" panose="02040503050406030204" pitchFamily="18" charset="0"/>
              </a:rPr>
              <a:t>Past simple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ambria" panose="02040503050406030204" pitchFamily="18" charset="0"/>
              </a:rPr>
              <a:t>Homework</a:t>
            </a:r>
          </a:p>
          <a:p>
            <a:pPr marL="0" indent="0">
              <a:buNone/>
            </a:pPr>
            <a:endParaRPr lang="en-US" dirty="0" smtClean="0">
              <a:latin typeface="Cambria" panose="02040503050406030204" pitchFamily="18" charset="0"/>
            </a:endParaRPr>
          </a:p>
          <a:p>
            <a:pPr algn="just"/>
            <a:r>
              <a:rPr lang="en-US" i="1" dirty="0" smtClean="0">
                <a:latin typeface="Cambria" panose="02040503050406030204" pitchFamily="18" charset="0"/>
              </a:rPr>
              <a:t>Student’s Book, page</a:t>
            </a:r>
            <a:r>
              <a:rPr lang="sr-Latn-BA" i="1" dirty="0" smtClean="0">
                <a:latin typeface="Cambria" panose="02040503050406030204" pitchFamily="18" charset="0"/>
              </a:rPr>
              <a:t> 37</a:t>
            </a:r>
            <a:r>
              <a:rPr lang="en-US" i="1" dirty="0" smtClean="0">
                <a:latin typeface="Cambria" panose="02040503050406030204" pitchFamily="18" charset="0"/>
              </a:rPr>
              <a:t> </a:t>
            </a:r>
            <a:r>
              <a:rPr lang="en-US" i="1" dirty="0" smtClean="0">
                <a:latin typeface="Cambria" panose="02040503050406030204" pitchFamily="18" charset="0"/>
                <a:sym typeface="Symbol" panose="05050102010706020507" pitchFamily="18" charset="2"/>
              </a:rPr>
              <a:t></a:t>
            </a:r>
            <a:r>
              <a:rPr lang="sr-Latn-BA" i="1" dirty="0" smtClean="0">
                <a:latin typeface="Cambria" panose="02040503050406030204" pitchFamily="18" charset="0"/>
              </a:rPr>
              <a:t>GRAMMAR</a:t>
            </a:r>
            <a:r>
              <a:rPr lang="en-US" i="1" dirty="0" smtClean="0">
                <a:latin typeface="Cambria" panose="02040503050406030204" pitchFamily="18" charset="0"/>
              </a:rPr>
              <a:t> </a:t>
            </a:r>
            <a:r>
              <a:rPr lang="sr-Latn-BA" i="1" dirty="0" smtClean="0">
                <a:latin typeface="Cambria" panose="02040503050406030204" pitchFamily="18" charset="0"/>
              </a:rPr>
              <a:t>B</a:t>
            </a:r>
            <a:r>
              <a:rPr lang="en-US" i="1" dirty="0" smtClean="0">
                <a:latin typeface="Cambria" panose="02040503050406030204" pitchFamily="18" charset="0"/>
              </a:rPr>
              <a:t>: Look at the examples and write the negative forms of the underlined verbs</a:t>
            </a:r>
            <a:r>
              <a:rPr lang="en-US" i="1" dirty="0" smtClean="0">
                <a:latin typeface="Cambria" panose="02040503050406030204" pitchFamily="18" charset="0"/>
                <a:sym typeface="Symbol" panose="05050102010706020507" pitchFamily="18" charset="2"/>
              </a:rPr>
              <a:t></a:t>
            </a:r>
            <a:endParaRPr lang="en-US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2877</TotalTime>
  <Words>279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Symbol</vt:lpstr>
      <vt:lpstr>Office Theme</vt:lpstr>
      <vt:lpstr>Past simple tense</vt:lpstr>
      <vt:lpstr>Past simple tense</vt:lpstr>
      <vt:lpstr>Past simple tense</vt:lpstr>
      <vt:lpstr>Past simple tense</vt:lpstr>
      <vt:lpstr>Past simple tense</vt:lpstr>
      <vt:lpstr>Past simple tense</vt:lpstr>
      <vt:lpstr>Past simple tense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Korisnik</dc:creator>
  <cp:lastModifiedBy>11. Kristina Mataruga</cp:lastModifiedBy>
  <cp:revision>28</cp:revision>
  <dcterms:created xsi:type="dcterms:W3CDTF">2020-12-09T14:53:18Z</dcterms:created>
  <dcterms:modified xsi:type="dcterms:W3CDTF">2020-12-21T10:35:13Z</dcterms:modified>
</cp:coreProperties>
</file>