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sldIdLst>
    <p:sldId id="262" r:id="rId2"/>
    <p:sldId id="256" r:id="rId3"/>
    <p:sldId id="257" r:id="rId4"/>
    <p:sldId id="265" r:id="rId5"/>
    <p:sldId id="258" r:id="rId6"/>
    <p:sldId id="259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6884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615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1745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4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8984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6381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8541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4726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015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44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2346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9460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4813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62018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170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5788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612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DCC51E-AF9B-45DD-A046-CC11D756C1DE}" type="datetimeFigureOut">
              <a:rPr lang="sr-Cyrl-BA" smtClean="0"/>
              <a:t>20.12.2020.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82301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50D9-33CB-402E-9C98-D84A0B442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319286"/>
          </a:xfrm>
        </p:spPr>
        <p:txBody>
          <a:bodyPr>
            <a:normAutofit/>
          </a:bodyPr>
          <a:lstStyle/>
          <a:p>
            <a:r>
              <a:rPr lang="sr-Cyrl-BA" sz="4400" dirty="0">
                <a:solidFill>
                  <a:schemeClr val="tx1"/>
                </a:solidFill>
                <a:latin typeface="Arial Black" panose="020B0A04020102020204" pitchFamily="34" charset="0"/>
              </a:rPr>
              <a:t>СРПСКИ ЈЕЗИК 5. РАЗРЕД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5CB33-C287-4297-BFD7-D60B951A7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4679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899521-2874-43FD-9841-EFE3A773C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707689"/>
            <a:ext cx="9144000" cy="3397829"/>
          </a:xfrm>
        </p:spPr>
        <p:txBody>
          <a:bodyPr/>
          <a:lstStyle/>
          <a:p>
            <a:pPr algn="l"/>
            <a:r>
              <a:rPr lang="sr-Cyrl-BA" dirty="0">
                <a:solidFill>
                  <a:schemeClr val="tx1"/>
                </a:solidFill>
              </a:rPr>
              <a:t>Први снег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A5AB6A-D1B9-4076-AB4E-8C97C7553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2400" b="1" dirty="0">
                <a:solidFill>
                  <a:schemeClr val="tx1"/>
                </a:solidFill>
              </a:rPr>
              <a:t>ВОЈИСЛАВ ИЛИЋ</a:t>
            </a:r>
          </a:p>
        </p:txBody>
      </p:sp>
    </p:spTree>
    <p:extLst>
      <p:ext uri="{BB962C8B-B14F-4D97-AF65-F5344CB8AC3E}">
        <p14:creationId xmlns:p14="http://schemas.microsoft.com/office/powerpoint/2010/main" val="3137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259AD2-9F6E-4B4B-A71A-D5E2C39E0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884280"/>
          </a:xfrm>
        </p:spPr>
        <p:txBody>
          <a:bodyPr>
            <a:normAutofit/>
          </a:bodyPr>
          <a:lstStyle/>
          <a:p>
            <a:pPr algn="l"/>
            <a:r>
              <a:rPr lang="sr-Cyrl-BA" sz="2400" spc="0" dirty="0">
                <a:solidFill>
                  <a:schemeClr val="tx1"/>
                </a:solidFill>
                <a:latin typeface="Arial Black" panose="020B0A04020102020204" pitchFamily="34" charset="0"/>
              </a:rPr>
              <a:t>БОЈИСЛАВ ИЛИЋ </a:t>
            </a:r>
            <a:br>
              <a:rPr lang="sr-Cyrl-BA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sr-Cyrl-B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838F05-4E10-417E-9545-A5C720EF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682" y="1846556"/>
            <a:ext cx="9873708" cy="3411244"/>
          </a:xfrm>
        </p:spPr>
        <p:txBody>
          <a:bodyPr>
            <a:normAutofit/>
          </a:bodyPr>
          <a:lstStyle/>
          <a:p>
            <a:pPr algn="l"/>
            <a:endParaRPr lang="sr-Cyrl-BA" sz="3200" dirty="0"/>
          </a:p>
          <a:p>
            <a:pPr algn="l"/>
            <a:r>
              <a:rPr lang="ru-RU" sz="3200" dirty="0"/>
              <a:t>Војислав Илић рођен је 1860. год. у Београду. Умро је у 34. години.  Оснивач је модерне српске поезије. Написао је збирку пјесама  ,,Песме,,</a:t>
            </a:r>
            <a:endParaRPr lang="sr-Cyrl-B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16A19-146F-4B43-8082-30A5B55D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36" y="1324516"/>
            <a:ext cx="3027425" cy="22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6A0D-A24F-40C2-948E-FC6EB84F2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219075"/>
            <a:ext cx="4986020" cy="739713"/>
          </a:xfrm>
        </p:spPr>
        <p:txBody>
          <a:bodyPr>
            <a:normAutofit/>
          </a:bodyPr>
          <a:lstStyle/>
          <a:p>
            <a:r>
              <a:rPr lang="sr-Cyrl-BA" sz="2800" spc="0" dirty="0"/>
              <a:t>ПРВИ СНЕГ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103FF-D6AC-401F-9238-432FAFE9A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77" y="752477"/>
            <a:ext cx="12103223" cy="5734048"/>
          </a:xfrm>
        </p:spPr>
        <p:txBody>
          <a:bodyPr numCol="2">
            <a:normAutofit/>
          </a:bodyPr>
          <a:lstStyle/>
          <a:p>
            <a:pPr algn="just"/>
            <a:r>
              <a:rPr lang="sr-Cyrl-BA" sz="2400" dirty="0">
                <a:solidFill>
                  <a:schemeClr val="tx1"/>
                </a:solidFill>
              </a:rPr>
              <a:t>У освитку зоре, кроз сумрачак тавни,</a:t>
            </a: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покривене снегом почивају равни.</a:t>
            </a:r>
          </a:p>
          <a:p>
            <a:pPr algn="just"/>
            <a:endParaRPr lang="sr-Cyrl-BA" sz="2400" dirty="0">
              <a:solidFill>
                <a:schemeClr val="tx1"/>
              </a:solidFill>
            </a:endParaRP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А студени лахор кроз долине мирне </a:t>
            </a: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Преко пустих поља кадаикада пирне,</a:t>
            </a:r>
          </a:p>
          <a:p>
            <a:pPr algn="just"/>
            <a:endParaRPr lang="sr-Cyrl-BA" sz="2400" dirty="0">
              <a:solidFill>
                <a:schemeClr val="tx1"/>
              </a:solidFill>
            </a:endParaRP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И с вихором лаким сеоца се хвата,</a:t>
            </a: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Па засипље снегом и стрехе и врата.</a:t>
            </a:r>
          </a:p>
          <a:p>
            <a:pPr algn="just"/>
            <a:endParaRPr lang="sr-Cyrl-BA" sz="2400" dirty="0">
              <a:solidFill>
                <a:schemeClr val="tx1"/>
              </a:solidFill>
            </a:endParaRP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А у селу јоште у прозорје мило </a:t>
            </a: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Ноћ, ведра и хладна не подиже крило.</a:t>
            </a:r>
          </a:p>
          <a:p>
            <a:pPr algn="just"/>
            <a:endParaRPr lang="sr-Cyrl-BA" sz="2400" dirty="0"/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Из даљине  само лисица се краде, </a:t>
            </a: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па кокоши вреба и пилиће младе-</a:t>
            </a:r>
          </a:p>
          <a:p>
            <a:pPr algn="just"/>
            <a:endParaRPr lang="sr-Cyrl-BA" sz="2400" dirty="0">
              <a:solidFill>
                <a:schemeClr val="tx1"/>
              </a:solidFill>
            </a:endParaRP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И од њених шапа и туна и тамо</a:t>
            </a:r>
          </a:p>
          <a:p>
            <a:pPr algn="just"/>
            <a:r>
              <a:rPr lang="sr-Cyrl-BA" sz="2400" dirty="0">
                <a:solidFill>
                  <a:schemeClr val="tx1"/>
                </a:solidFill>
              </a:rPr>
              <a:t>У првоме снегу траг се види само...</a:t>
            </a:r>
          </a:p>
          <a:p>
            <a:endParaRPr lang="sr-Cyrl-BA" sz="2400" dirty="0"/>
          </a:p>
          <a:p>
            <a:endParaRPr lang="sr-Cyrl-BA" sz="2400" dirty="0"/>
          </a:p>
          <a:p>
            <a:endParaRPr lang="sr-Cyrl-BA" sz="2400" dirty="0"/>
          </a:p>
          <a:p>
            <a:endParaRPr lang="sr-Cyrl-BA" sz="2400" dirty="0"/>
          </a:p>
          <a:p>
            <a:endParaRPr lang="sr-Cyrl-BA" sz="2400" dirty="0"/>
          </a:p>
          <a:p>
            <a:endParaRPr lang="sr-Cyrl-BA" sz="2400" dirty="0"/>
          </a:p>
          <a:p>
            <a:endParaRPr lang="sr-Cyrl-BA" sz="2400" dirty="0"/>
          </a:p>
        </p:txBody>
      </p:sp>
      <p:pic>
        <p:nvPicPr>
          <p:cNvPr id="4" name="Prvi sneg - Vojislav Ilic">
            <a:hlinkClick r:id="" action="ppaction://media"/>
            <a:extLst>
              <a:ext uri="{FF2B5EF4-FFF2-40B4-BE49-F238E27FC236}">
                <a16:creationId xmlns:a16="http://schemas.microsoft.com/office/drawing/2014/main" id="{F480BD30-4005-473F-9A83-7A392CF24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8507" y="51376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9555E-DF50-4273-8EB7-1EFD879D0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4784793" cy="717825"/>
          </a:xfrm>
        </p:spPr>
        <p:txBody>
          <a:bodyPr>
            <a:normAutofit/>
          </a:bodyPr>
          <a:lstStyle/>
          <a:p>
            <a:r>
              <a:rPr lang="sr-Cyrl-BA" sz="2400" spc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Непознате ријечи: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200BC0-4991-4476-9707-8C6FE8FF7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1740024"/>
            <a:ext cx="7603146" cy="3517776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тавни – тамни,</a:t>
            </a:r>
          </a:p>
          <a:p>
            <a:pPr algn="l"/>
            <a:r>
              <a:rPr lang="ru-RU" sz="3200" dirty="0"/>
              <a:t>јоште – још,</a:t>
            </a:r>
          </a:p>
          <a:p>
            <a:pPr algn="l"/>
            <a:r>
              <a:rPr lang="ru-RU" dirty="0"/>
              <a:t>стрехе – руб крова са жлијебом, </a:t>
            </a:r>
            <a:endParaRPr lang="ru-RU" sz="3200" dirty="0"/>
          </a:p>
          <a:p>
            <a:pPr algn="l"/>
            <a:r>
              <a:rPr lang="ru-RU" sz="3200" dirty="0"/>
              <a:t>лахор – повјетарац, лак вјетар,</a:t>
            </a:r>
          </a:p>
          <a:p>
            <a:pPr algn="l"/>
            <a:r>
              <a:rPr lang="ru-RU" sz="3200" dirty="0"/>
              <a:t>вихор – снажан и </a:t>
            </a:r>
            <a:r>
              <a:rPr lang="ru-RU" dirty="0"/>
              <a:t>брз</a:t>
            </a:r>
            <a:r>
              <a:rPr lang="en-US" dirty="0"/>
              <a:t> </a:t>
            </a:r>
            <a:r>
              <a:rPr lang="ru-RU" dirty="0"/>
              <a:t>вјетар, </a:t>
            </a:r>
            <a:endParaRPr lang="ru-RU" sz="3200" dirty="0"/>
          </a:p>
          <a:p>
            <a:pPr algn="l"/>
            <a:r>
              <a:rPr lang="ru-RU" sz="3200" dirty="0"/>
              <a:t>туна – ту (мјесто).</a:t>
            </a:r>
            <a:endParaRPr lang="sr-Cyrl-BA" sz="3200" dirty="0"/>
          </a:p>
        </p:txBody>
      </p:sp>
    </p:spTree>
    <p:extLst>
      <p:ext uri="{BB962C8B-B14F-4D97-AF65-F5344CB8AC3E}">
        <p14:creationId xmlns:p14="http://schemas.microsoft.com/office/powerpoint/2010/main" val="34093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ABB2-9995-4E86-AC12-5442243E4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650" y="239698"/>
            <a:ext cx="5699193" cy="1029808"/>
          </a:xfrm>
        </p:spPr>
        <p:txBody>
          <a:bodyPr>
            <a:normAutofit/>
          </a:bodyPr>
          <a:lstStyle/>
          <a:p>
            <a:r>
              <a:rPr lang="sr-Cyrl-BA" sz="2400" b="0" spc="0" dirty="0">
                <a:solidFill>
                  <a:schemeClr val="tx1"/>
                </a:solidFill>
                <a:latin typeface="Arial Black" panose="020B0A04020102020204" pitchFamily="34" charset="0"/>
              </a:rPr>
              <a:t>Анализа пјесме: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5FB06-4AE7-49FE-9326-F222CB265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538" y="692457"/>
            <a:ext cx="9769297" cy="60900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/>
              <a:t>О чему пјева пјесник?</a:t>
            </a:r>
          </a:p>
          <a:p>
            <a:pPr algn="l"/>
            <a:r>
              <a:rPr lang="ru-RU" sz="2800" dirty="0"/>
              <a:t>(о зими и првом снијегу који пада у селу)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Које појединости се уочавају?</a:t>
            </a:r>
          </a:p>
          <a:p>
            <a:pPr algn="l"/>
            <a:r>
              <a:rPr lang="ru-RU" sz="2800" dirty="0"/>
              <a:t>јутро; поља, долине и село; хладноћа, снијег;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Која осјећа побуђује ова пјесма?</a:t>
            </a:r>
          </a:p>
          <a:p>
            <a:pPr algn="l"/>
            <a:r>
              <a:rPr lang="ru-RU" sz="2800" dirty="0"/>
              <a:t>(мир, спокој, тугу)</a:t>
            </a:r>
          </a:p>
          <a:p>
            <a:pPr algn="l"/>
            <a:endParaRPr lang="ru-RU" sz="2800" dirty="0"/>
          </a:p>
          <a:p>
            <a:pPr algn="l"/>
            <a:r>
              <a:rPr lang="ru-RU" sz="2800"/>
              <a:t>Чији </a:t>
            </a:r>
            <a:r>
              <a:rPr lang="ru-RU" sz="2800" dirty="0"/>
              <a:t>се </a:t>
            </a:r>
            <a:r>
              <a:rPr lang="sr-Cyrl-BA" sz="2800" dirty="0"/>
              <a:t>трагови</a:t>
            </a:r>
            <a:r>
              <a:rPr lang="ru-RU" sz="2800" dirty="0"/>
              <a:t> виде  у снијегу?</a:t>
            </a:r>
          </a:p>
          <a:p>
            <a:pPr algn="l"/>
            <a:r>
              <a:rPr lang="ru-RU" sz="2800" dirty="0"/>
              <a:t>(Лисице)</a:t>
            </a:r>
            <a:r>
              <a:rPr lang="sr-Cyrl-BA" sz="2800" dirty="0"/>
              <a:t> </a:t>
            </a:r>
          </a:p>
          <a:p>
            <a:pPr algn="l"/>
            <a:endParaRPr lang="sr-Cyrl-BA" sz="2800" dirty="0"/>
          </a:p>
          <a:p>
            <a:pPr algn="l"/>
            <a:r>
              <a:rPr lang="sr-Cyrl-BA" sz="2800" dirty="0"/>
              <a:t>Колико има строфа и стихова у пјесми?</a:t>
            </a:r>
          </a:p>
          <a:p>
            <a:pPr algn="l"/>
            <a:r>
              <a:rPr lang="sr-Cyrl-BA" sz="2800" dirty="0"/>
              <a:t>(Строфа има шест, а стихова дванаест)</a:t>
            </a:r>
          </a:p>
        </p:txBody>
      </p:sp>
    </p:spTree>
    <p:extLst>
      <p:ext uri="{BB962C8B-B14F-4D97-AF65-F5344CB8AC3E}">
        <p14:creationId xmlns:p14="http://schemas.microsoft.com/office/powerpoint/2010/main" val="10218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B6D2-5268-4CC7-81D7-6506F097D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4405" y="266330"/>
            <a:ext cx="2423332" cy="834501"/>
          </a:xfrm>
        </p:spPr>
        <p:txBody>
          <a:bodyPr>
            <a:normAutofit/>
          </a:bodyPr>
          <a:lstStyle/>
          <a:p>
            <a:r>
              <a:rPr lang="sr-Cyrl-BA" sz="2400" spc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Пјесничке слике</a:t>
            </a:r>
            <a:br>
              <a:rPr lang="sr-Cyrl-BA" sz="2400" b="1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sr-Cyrl-BA" sz="2400" b="1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30FF3-436D-47B9-BE6D-977805E52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60" y="1447060"/>
            <a:ext cx="9944730" cy="5042517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800" dirty="0"/>
              <a:t>Освит зоре, (прва строфа)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2. Дување лахора по пољу, (друга строфа)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3. Вихор засипа снијегом прозоре и врата, (трећа строфа)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4. Ведра и хладна зимска ноћ, (четврта строфа)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5. Лисица се прикрада, (пета строфа)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6. Траг у снијегу, (шеста строфа)</a:t>
            </a:r>
            <a:endParaRPr lang="sr-Cyrl-BA" sz="2800" dirty="0"/>
          </a:p>
        </p:txBody>
      </p:sp>
    </p:spTree>
    <p:extLst>
      <p:ext uri="{BB962C8B-B14F-4D97-AF65-F5344CB8AC3E}">
        <p14:creationId xmlns:p14="http://schemas.microsoft.com/office/powerpoint/2010/main" val="24227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27269-986C-4B78-B4B9-387799747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2068226" cy="626828"/>
          </a:xfrm>
        </p:spPr>
        <p:txBody>
          <a:bodyPr>
            <a:normAutofit/>
          </a:bodyPr>
          <a:lstStyle/>
          <a:p>
            <a:r>
              <a:rPr lang="sr-Cyrl-BA" sz="2400" spc="0" dirty="0">
                <a:solidFill>
                  <a:schemeClr val="tx1"/>
                </a:solidFill>
                <a:latin typeface="Arial Black" panose="020B0A04020102020204" pitchFamily="34" charset="0"/>
              </a:rPr>
              <a:t>Закључак</a:t>
            </a:r>
            <a:r>
              <a:rPr lang="sr-Cyrl-BA" sz="2400" dirty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593E28-5A90-4FB2-87DA-B87FBB07B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90" y="1384917"/>
            <a:ext cx="9678400" cy="2929631"/>
          </a:xfrm>
        </p:spPr>
        <p:txBody>
          <a:bodyPr/>
          <a:lstStyle/>
          <a:p>
            <a:r>
              <a:rPr lang="en-US" sz="2800" dirty="0"/>
              <a:t>1.</a:t>
            </a:r>
            <a:r>
              <a:rPr lang="sr-Cyrl-BA" sz="2800" dirty="0"/>
              <a:t>Пјесник сликовито описује природу, а с тим и своја осјећања. Такве пјесме о природи се зову </a:t>
            </a:r>
            <a:r>
              <a:rPr lang="sr-Cyrl-BA" sz="2800" b="1" i="1" u="sng" dirty="0"/>
              <a:t>описне пјесме</a:t>
            </a:r>
            <a:r>
              <a:rPr lang="sr-Cyrl-BA" sz="2800" dirty="0"/>
              <a:t>.</a:t>
            </a:r>
          </a:p>
          <a:p>
            <a:endParaRPr lang="sr-Cyrl-BA" sz="2800" dirty="0"/>
          </a:p>
          <a:p>
            <a:r>
              <a:rPr lang="sr-Cyrl-BA" sz="2800" dirty="0"/>
              <a:t>2. У пјесми Први снег приказана је слика зимског пејзажа, обојена сјетом у који живот уносе пахуљице првог снијега</a:t>
            </a:r>
            <a:r>
              <a:rPr lang="sr-Cyrl-B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85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5CC39-225D-4711-847E-38BA784CE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252" y="800081"/>
            <a:ext cx="2923678" cy="800120"/>
          </a:xfrm>
        </p:spPr>
        <p:txBody>
          <a:bodyPr>
            <a:normAutofit/>
          </a:bodyPr>
          <a:lstStyle/>
          <a:p>
            <a:pPr algn="l"/>
            <a:r>
              <a:rPr lang="sr-Cyrl-BA" sz="2400" b="1" spc="0" dirty="0">
                <a:solidFill>
                  <a:schemeClr val="tx1"/>
                </a:solidFill>
                <a:latin typeface="Arial Black" panose="020B0A04020102020204" pitchFamily="34" charset="0"/>
              </a:rPr>
              <a:t>Задаћа:  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772679-7F2C-405F-A37D-774870D5A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740" y="1287262"/>
            <a:ext cx="10095650" cy="2219418"/>
          </a:xfrm>
        </p:spPr>
        <p:txBody>
          <a:bodyPr/>
          <a:lstStyle/>
          <a:p>
            <a:pPr algn="l"/>
            <a:r>
              <a:rPr lang="sr-Cyrl-BA" sz="2800" b="1" dirty="0">
                <a:solidFill>
                  <a:schemeClr val="tx1"/>
                </a:solidFill>
              </a:rPr>
              <a:t>Објасни израз : ,,ноћ...не подиже крило.„</a:t>
            </a:r>
          </a:p>
          <a:p>
            <a:pPr algn="l"/>
            <a:r>
              <a:rPr lang="sr-Cyrl-BA" sz="2800" b="1" dirty="0">
                <a:solidFill>
                  <a:schemeClr val="tx1"/>
                </a:solidFill>
              </a:rPr>
              <a:t>Или пронађи и послушај музичк</a:t>
            </a:r>
            <a:r>
              <a:rPr lang="en-US" sz="2800" b="1" dirty="0">
                <a:solidFill>
                  <a:schemeClr val="tx1"/>
                </a:solidFill>
              </a:rPr>
              <a:t>o </a:t>
            </a:r>
            <a:r>
              <a:rPr lang="sr-Cyrl-BA" sz="2800" b="1" dirty="0">
                <a:solidFill>
                  <a:schemeClr val="tx1"/>
                </a:solidFill>
              </a:rPr>
              <a:t>извођење пјесме</a:t>
            </a:r>
          </a:p>
          <a:p>
            <a:pPr algn="l"/>
            <a:r>
              <a:rPr lang="sr-Cyrl-BA" sz="2800" b="1" dirty="0">
                <a:solidFill>
                  <a:schemeClr val="tx1"/>
                </a:solidFill>
              </a:rPr>
              <a:t> ,, Први снег,,.</a:t>
            </a:r>
          </a:p>
          <a:p>
            <a:endParaRPr lang="sr-Cyrl-B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466</TotalTime>
  <Words>383</Words>
  <Application>Microsoft Office PowerPoint</Application>
  <PresentationFormat>Widescreen</PresentationFormat>
  <Paragraphs>71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Cambria</vt:lpstr>
      <vt:lpstr>Depth</vt:lpstr>
      <vt:lpstr>СРПСКИ ЈЕЗИК 5. РАЗРЕД</vt:lpstr>
      <vt:lpstr>Први снег </vt:lpstr>
      <vt:lpstr>БОЈИСЛАВ ИЛИЋ  </vt:lpstr>
      <vt:lpstr>ПРВИ СНЕГ</vt:lpstr>
      <vt:lpstr>Непознате ријечи: </vt:lpstr>
      <vt:lpstr>Анализа пјесме:</vt:lpstr>
      <vt:lpstr>Пјесничке слике </vt:lpstr>
      <vt:lpstr>Закључак:</vt:lpstr>
      <vt:lpstr>Задаћа: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Први снег</dc:title>
  <dc:creator>Nevena Radmilović</dc:creator>
  <cp:lastModifiedBy>vito-nevena Radmilovic</cp:lastModifiedBy>
  <cp:revision>40</cp:revision>
  <dcterms:created xsi:type="dcterms:W3CDTF">2020-12-12T17:05:09Z</dcterms:created>
  <dcterms:modified xsi:type="dcterms:W3CDTF">2020-12-20T11:32:30Z</dcterms:modified>
</cp:coreProperties>
</file>