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8" r:id="rId1"/>
  </p:sldMasterIdLst>
  <p:sldIdLst>
    <p:sldId id="256" r:id="rId2"/>
    <p:sldId id="257" r:id="rId3"/>
    <p:sldId id="259" r:id="rId4"/>
    <p:sldId id="260" r:id="rId5"/>
    <p:sldId id="261" r:id="rId6"/>
    <p:sldId id="262" r:id="rId7"/>
    <p:sldId id="263" r:id="rId8"/>
    <p:sldId id="264" r:id="rId9"/>
    <p:sldId id="265" r:id="rId10"/>
    <p:sldId id="266"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63" autoAdjust="0"/>
    <p:restoredTop sz="92549" autoAdjust="0"/>
  </p:normalViewPr>
  <p:slideViewPr>
    <p:cSldViewPr>
      <p:cViewPr varScale="1">
        <p:scale>
          <a:sx n="84" d="100"/>
          <a:sy n="84" d="100"/>
        </p:scale>
        <p:origin x="1596"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DB9E6AB9-2A11-429A-96A2-2EE94A5734D1}" type="datetimeFigureOut">
              <a:rPr lang="en-US" smtClean="0"/>
              <a:pPr/>
              <a:t>1/18/2021</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835DB040-850F-4A21-9E02-4C8C9D76E5FC}"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B9E6AB9-2A11-429A-96A2-2EE94A5734D1}" type="datetimeFigureOut">
              <a:rPr lang="en-US" smtClean="0"/>
              <a:pPr/>
              <a:t>1/18/2021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5DB040-850F-4A21-9E02-4C8C9D76E5F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B9E6AB9-2A11-429A-96A2-2EE94A5734D1}" type="datetimeFigureOut">
              <a:rPr lang="en-US" smtClean="0"/>
              <a:pPr/>
              <a:t>1/18/2021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5DB040-850F-4A21-9E02-4C8C9D76E5F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B9E6AB9-2A11-429A-96A2-2EE94A5734D1}" type="datetimeFigureOut">
              <a:rPr lang="en-US" smtClean="0"/>
              <a:pPr/>
              <a:t>1/18/2021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5DB040-850F-4A21-9E02-4C8C9D76E5F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DB9E6AB9-2A11-429A-96A2-2EE94A5734D1}" type="datetimeFigureOut">
              <a:rPr lang="en-US" smtClean="0"/>
              <a:pPr/>
              <a:t>1/18/2021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5DB040-850F-4A21-9E02-4C8C9D76E5FC}"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B9E6AB9-2A11-429A-96A2-2EE94A5734D1}" type="datetimeFigureOut">
              <a:rPr lang="en-US" smtClean="0"/>
              <a:pPr/>
              <a:t>1/18/2021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5DB040-850F-4A21-9E02-4C8C9D76E5F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DB9E6AB9-2A11-429A-96A2-2EE94A5734D1}" type="datetimeFigureOut">
              <a:rPr lang="en-US" smtClean="0"/>
              <a:pPr/>
              <a:t>1/18/2021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35DB040-850F-4A21-9E02-4C8C9D76E5F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B9E6AB9-2A11-429A-96A2-2EE94A5734D1}" type="datetimeFigureOut">
              <a:rPr lang="en-US" smtClean="0"/>
              <a:pPr/>
              <a:t>1/18/2021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35DB040-850F-4A21-9E02-4C8C9D76E5F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9E6AB9-2A11-429A-96A2-2EE94A5734D1}" type="datetimeFigureOut">
              <a:rPr lang="en-US" smtClean="0"/>
              <a:pPr/>
              <a:t>1/18/2021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35DB040-850F-4A21-9E02-4C8C9D76E5F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B9E6AB9-2A11-429A-96A2-2EE94A5734D1}" type="datetimeFigureOut">
              <a:rPr lang="en-US" smtClean="0"/>
              <a:pPr/>
              <a:t>1/18/2021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5DB040-850F-4A21-9E02-4C8C9D76E5F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DB9E6AB9-2A11-429A-96A2-2EE94A5734D1}" type="datetimeFigureOut">
              <a:rPr lang="en-US" smtClean="0"/>
              <a:pPr/>
              <a:t>1/18/2021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835DB040-850F-4A21-9E02-4C8C9D76E5FC}"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DB9E6AB9-2A11-429A-96A2-2EE94A5734D1}" type="datetimeFigureOut">
              <a:rPr lang="en-US" smtClean="0"/>
              <a:pPr/>
              <a:t>1/18/2021</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835DB040-850F-4A21-9E02-4C8C9D76E5FC}"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60648"/>
            <a:ext cx="8305800" cy="3154284"/>
          </a:xfrm>
        </p:spPr>
        <p:txBody>
          <a:bodyPr>
            <a:normAutofit fontScale="90000"/>
          </a:bodyPr>
          <a:lstStyle/>
          <a:p>
            <a:r>
              <a:rPr lang="sr-Cyrl-RS" dirty="0" smtClean="0">
                <a:solidFill>
                  <a:srgbClr val="FFFF00"/>
                </a:solidFill>
              </a:rPr>
              <a:t/>
            </a:r>
            <a:br>
              <a:rPr lang="sr-Cyrl-RS" dirty="0" smtClean="0">
                <a:solidFill>
                  <a:srgbClr val="FFFF00"/>
                </a:solidFill>
              </a:rPr>
            </a:br>
            <a:r>
              <a:rPr lang="sr-Cyrl-RS" sz="2700" dirty="0" smtClean="0">
                <a:solidFill>
                  <a:schemeClr val="bg1"/>
                </a:solidFill>
              </a:rPr>
              <a:t>Ликовна култура </a:t>
            </a:r>
            <a:br>
              <a:rPr lang="sr-Cyrl-RS" sz="2700" dirty="0" smtClean="0">
                <a:solidFill>
                  <a:schemeClr val="bg1"/>
                </a:solidFill>
              </a:rPr>
            </a:br>
            <a:r>
              <a:rPr lang="sr-Cyrl-RS" sz="2700" dirty="0" smtClean="0">
                <a:solidFill>
                  <a:schemeClr val="bg1"/>
                </a:solidFill>
              </a:rPr>
              <a:t>5. разред</a:t>
            </a:r>
            <a:br>
              <a:rPr lang="sr-Cyrl-RS" sz="2700" dirty="0" smtClean="0">
                <a:solidFill>
                  <a:schemeClr val="bg1"/>
                </a:solidFill>
              </a:rPr>
            </a:br>
            <a:r>
              <a:rPr lang="sr-Cyrl-RS" sz="2700" dirty="0" smtClean="0">
                <a:solidFill>
                  <a:schemeClr val="bg1"/>
                </a:solidFill>
              </a:rPr>
              <a:t/>
            </a:r>
            <a:br>
              <a:rPr lang="sr-Cyrl-RS" sz="2700" dirty="0" smtClean="0">
                <a:solidFill>
                  <a:schemeClr val="bg1"/>
                </a:solidFill>
              </a:rPr>
            </a:br>
            <a:r>
              <a:rPr lang="sr-Cyrl-RS" sz="2700" dirty="0" smtClean="0">
                <a:solidFill>
                  <a:schemeClr val="bg1"/>
                </a:solidFill>
              </a:rPr>
              <a:t>Маса, волумен, простор </a:t>
            </a:r>
            <a:r>
              <a:rPr lang="sr-Cyrl-RS" sz="2700" dirty="0" smtClean="0">
                <a:solidFill>
                  <a:srgbClr val="FFFF00"/>
                </a:solidFill>
              </a:rPr>
              <a:t/>
            </a:r>
            <a:br>
              <a:rPr lang="sr-Cyrl-RS" sz="2700" dirty="0" smtClean="0">
                <a:solidFill>
                  <a:srgbClr val="FFFF00"/>
                </a:solidFill>
              </a:rPr>
            </a:br>
            <a:r>
              <a:rPr lang="sr-Cyrl-RS" sz="2700" dirty="0" smtClean="0">
                <a:solidFill>
                  <a:srgbClr val="FFFF00"/>
                </a:solidFill>
              </a:rPr>
              <a:t/>
            </a:r>
            <a:br>
              <a:rPr lang="sr-Cyrl-RS" sz="2700" dirty="0" smtClean="0">
                <a:solidFill>
                  <a:srgbClr val="FFFF00"/>
                </a:solidFill>
              </a:rPr>
            </a:br>
            <a:r>
              <a:rPr lang="sr-Cyrl-RS" sz="2400" dirty="0" smtClean="0">
                <a:solidFill>
                  <a:srgbClr val="FFFF00"/>
                </a:solidFill>
              </a:rPr>
              <a:t/>
            </a:r>
            <a:br>
              <a:rPr lang="sr-Cyrl-RS" sz="2400" dirty="0" smtClean="0">
                <a:solidFill>
                  <a:srgbClr val="FFFF00"/>
                </a:solidFill>
              </a:rPr>
            </a:br>
            <a:endParaRPr lang="en-US" sz="2400" dirty="0">
              <a:solidFill>
                <a:srgbClr val="FFFF00"/>
              </a:solidFill>
            </a:endParaRPr>
          </a:p>
        </p:txBody>
      </p:sp>
      <p:sp>
        <p:nvSpPr>
          <p:cNvPr id="3" name="Subtitle 2"/>
          <p:cNvSpPr>
            <a:spLocks noGrp="1"/>
          </p:cNvSpPr>
          <p:nvPr>
            <p:ph type="subTitle" idx="1"/>
          </p:nvPr>
        </p:nvSpPr>
        <p:spPr>
          <a:xfrm>
            <a:off x="457200" y="2708920"/>
            <a:ext cx="8305800" cy="3816424"/>
          </a:xfrm>
        </p:spPr>
        <p:txBody>
          <a:bodyPr/>
          <a:lstStyle/>
          <a:p>
            <a:endParaRPr lang="en-US" dirty="0"/>
          </a:p>
        </p:txBody>
      </p:sp>
      <p:pic>
        <p:nvPicPr>
          <p:cNvPr id="4" name="Picture 3">
            <a:extLst>
              <a:ext uri="{FF2B5EF4-FFF2-40B4-BE49-F238E27FC236}">
                <a16:creationId xmlns:a16="http://schemas.microsoft.com/office/drawing/2014/main" id="{BB0B7DD6-4C4A-4954-85FA-D45EC7EC60F3}"/>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2051720" y="2924944"/>
            <a:ext cx="4536504" cy="352839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l="19307" r="23892"/>
          <a:stretch>
            <a:fillRect/>
          </a:stretch>
        </p:blipFill>
        <p:spPr bwMode="auto">
          <a:xfrm>
            <a:off x="179512" y="845438"/>
            <a:ext cx="3960440" cy="2850343"/>
          </a:xfrm>
          <a:prstGeom prst="rect">
            <a:avLst/>
          </a:prstGeom>
          <a:noFill/>
          <a:ln w="9525">
            <a:noFill/>
            <a:miter lim="800000"/>
            <a:headEnd/>
            <a:tailEnd/>
          </a:ln>
          <a:effectLst/>
        </p:spPr>
      </p:pic>
      <p:pic>
        <p:nvPicPr>
          <p:cNvPr id="2050" name="Picture 2"/>
          <p:cNvPicPr>
            <a:picLocks noChangeAspect="1" noChangeArrowheads="1"/>
          </p:cNvPicPr>
          <p:nvPr/>
        </p:nvPicPr>
        <p:blipFill>
          <a:blip r:embed="rId3" cstate="print"/>
          <a:srcRect/>
          <a:stretch>
            <a:fillRect/>
          </a:stretch>
        </p:blipFill>
        <p:spPr bwMode="auto">
          <a:xfrm>
            <a:off x="3095328" y="3789040"/>
            <a:ext cx="6048672" cy="2866086"/>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7544" y="332656"/>
            <a:ext cx="8229600" cy="1116360"/>
          </a:xfrm>
        </p:spPr>
        <p:txBody>
          <a:bodyPr>
            <a:normAutofit/>
          </a:bodyPr>
          <a:lstStyle/>
          <a:p>
            <a:r>
              <a:rPr lang="sr-Cyrl-RS" sz="2400" dirty="0" smtClean="0">
                <a:solidFill>
                  <a:schemeClr val="tx1"/>
                </a:solidFill>
              </a:rPr>
              <a:t>Шта је то маса?</a:t>
            </a:r>
            <a:endParaRPr lang="en-US" sz="2400" dirty="0">
              <a:solidFill>
                <a:schemeClr val="tx1"/>
              </a:solidFill>
            </a:endParaRPr>
          </a:p>
        </p:txBody>
      </p:sp>
      <p:sp>
        <p:nvSpPr>
          <p:cNvPr id="2" name="Content Placeholder 1"/>
          <p:cNvSpPr>
            <a:spLocks noGrp="1"/>
          </p:cNvSpPr>
          <p:nvPr>
            <p:ph idx="1"/>
          </p:nvPr>
        </p:nvSpPr>
        <p:spPr/>
        <p:txBody>
          <a:bodyPr>
            <a:normAutofit/>
          </a:bodyPr>
          <a:lstStyle/>
          <a:p>
            <a:pPr>
              <a:buNone/>
            </a:pPr>
            <a:r>
              <a:rPr lang="sr-Cyrl-RS" sz="2400" dirty="0" smtClean="0"/>
              <a:t>Погледајте предмете на слици!</a:t>
            </a:r>
            <a:endParaRPr lang="en-US" sz="2400" dirty="0"/>
          </a:p>
        </p:txBody>
      </p:sp>
      <p:pic>
        <p:nvPicPr>
          <p:cNvPr id="5" name="Picture 4" descr="SUNĐER UNIVERZALNI – Kupovina na Dlanu"/>
          <p:cNvPicPr/>
          <p:nvPr/>
        </p:nvPicPr>
        <p:blipFill>
          <a:blip r:embed="rId2" cstate="print"/>
          <a:srcRect/>
          <a:stretch>
            <a:fillRect/>
          </a:stretch>
        </p:blipFill>
        <p:spPr bwMode="auto">
          <a:xfrm>
            <a:off x="971600" y="3068960"/>
            <a:ext cx="2011680" cy="1569895"/>
          </a:xfrm>
          <a:prstGeom prst="rect">
            <a:avLst/>
          </a:prstGeom>
          <a:noFill/>
          <a:ln w="9525">
            <a:noFill/>
            <a:miter lim="800000"/>
            <a:headEnd/>
            <a:tailEnd/>
          </a:ln>
        </p:spPr>
      </p:pic>
      <p:pic>
        <p:nvPicPr>
          <p:cNvPr id="6" name="Picture 5" descr="Panj , deblo"/>
          <p:cNvPicPr/>
          <p:nvPr/>
        </p:nvPicPr>
        <p:blipFill>
          <a:blip r:embed="rId3" cstate="print"/>
          <a:srcRect l="11893" t="31627" r="12880" b="16745"/>
          <a:stretch>
            <a:fillRect/>
          </a:stretch>
        </p:blipFill>
        <p:spPr bwMode="auto">
          <a:xfrm>
            <a:off x="4499992" y="2420888"/>
            <a:ext cx="2771355" cy="3397777"/>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300936"/>
          </a:xfrm>
        </p:spPr>
        <p:txBody>
          <a:bodyPr>
            <a:normAutofit/>
          </a:bodyPr>
          <a:lstStyle/>
          <a:p>
            <a:r>
              <a:rPr lang="sr-Cyrl-RS" sz="2400" dirty="0" smtClean="0">
                <a:solidFill>
                  <a:schemeClr val="tx1"/>
                </a:solidFill>
              </a:rPr>
              <a:t>Шта сваки од ових предмета има? </a:t>
            </a:r>
            <a:br>
              <a:rPr lang="sr-Cyrl-RS" sz="2400" dirty="0" smtClean="0">
                <a:solidFill>
                  <a:schemeClr val="tx1"/>
                </a:solidFill>
              </a:rPr>
            </a:br>
            <a:r>
              <a:rPr lang="sr-Cyrl-RS" sz="2400" dirty="0" smtClean="0">
                <a:solidFill>
                  <a:schemeClr val="tx1"/>
                </a:solidFill>
              </a:rPr>
              <a:t/>
            </a:r>
            <a:br>
              <a:rPr lang="sr-Cyrl-RS" sz="2400" dirty="0" smtClean="0">
                <a:solidFill>
                  <a:schemeClr val="tx1"/>
                </a:solidFill>
              </a:rPr>
            </a:br>
            <a:r>
              <a:rPr lang="sr-Cyrl-RS" sz="2400" dirty="0" smtClean="0">
                <a:solidFill>
                  <a:schemeClr val="tx1"/>
                </a:solidFill>
              </a:rPr>
              <a:t>Сваки предмет има своју дужину, ширину и висину. </a:t>
            </a:r>
            <a:br>
              <a:rPr lang="sr-Cyrl-RS" sz="2400" dirty="0" smtClean="0">
                <a:solidFill>
                  <a:schemeClr val="tx1"/>
                </a:solidFill>
              </a:rPr>
            </a:br>
            <a:r>
              <a:rPr lang="sr-Cyrl-RS" sz="2400" dirty="0" smtClean="0">
                <a:solidFill>
                  <a:schemeClr val="tx1"/>
                </a:solidFill>
              </a:rPr>
              <a:t/>
            </a:r>
            <a:br>
              <a:rPr lang="sr-Cyrl-RS" sz="2400" dirty="0" smtClean="0">
                <a:solidFill>
                  <a:schemeClr val="tx1"/>
                </a:solidFill>
              </a:rPr>
            </a:br>
            <a:r>
              <a:rPr lang="sr-Cyrl-RS" sz="2400" dirty="0" smtClean="0">
                <a:solidFill>
                  <a:schemeClr val="tx1"/>
                </a:solidFill>
              </a:rPr>
              <a:t>Односно, сваки од ових предмета има три димензије. </a:t>
            </a:r>
            <a:r>
              <a:rPr lang="sr-Cyrl-RS" sz="2400" dirty="0" smtClean="0">
                <a:solidFill>
                  <a:schemeClr val="tx2">
                    <a:lumMod val="75000"/>
                  </a:schemeClr>
                </a:solidFill>
              </a:rPr>
              <a:t/>
            </a:r>
            <a:br>
              <a:rPr lang="sr-Cyrl-RS" sz="2400" dirty="0" smtClean="0">
                <a:solidFill>
                  <a:schemeClr val="tx2">
                    <a:lumMod val="75000"/>
                  </a:schemeClr>
                </a:solidFill>
              </a:rPr>
            </a:br>
            <a:r>
              <a:rPr lang="sr-Cyrl-RS" sz="2400" dirty="0" smtClean="0">
                <a:solidFill>
                  <a:schemeClr val="tx2">
                    <a:lumMod val="90000"/>
                  </a:schemeClr>
                </a:solidFill>
              </a:rPr>
              <a:t/>
            </a:r>
            <a:br>
              <a:rPr lang="sr-Cyrl-RS" sz="2400" dirty="0" smtClean="0">
                <a:solidFill>
                  <a:schemeClr val="tx2">
                    <a:lumMod val="90000"/>
                  </a:schemeClr>
                </a:solidFill>
              </a:rPr>
            </a:br>
            <a:r>
              <a:rPr lang="sr-Cyrl-RS" sz="2400" dirty="0" smtClean="0">
                <a:solidFill>
                  <a:schemeClr val="tx2">
                    <a:lumMod val="90000"/>
                  </a:schemeClr>
                </a:solidFill>
              </a:rPr>
              <a:t/>
            </a:r>
            <a:br>
              <a:rPr lang="sr-Cyrl-RS" sz="2400" dirty="0" smtClean="0">
                <a:solidFill>
                  <a:schemeClr val="tx2">
                    <a:lumMod val="90000"/>
                  </a:schemeClr>
                </a:solidFill>
              </a:rPr>
            </a:br>
            <a:r>
              <a:rPr lang="sr-Cyrl-RS" sz="2400" dirty="0" smtClean="0">
                <a:solidFill>
                  <a:srgbClr val="FF0000"/>
                </a:solidFill>
              </a:rPr>
              <a:t/>
            </a:r>
            <a:br>
              <a:rPr lang="sr-Cyrl-RS" sz="2400" dirty="0" smtClean="0">
                <a:solidFill>
                  <a:srgbClr val="FF0000"/>
                </a:solidFill>
              </a:rPr>
            </a:br>
            <a:r>
              <a:rPr lang="sr-Cyrl-RS" sz="2400" dirty="0" smtClean="0">
                <a:solidFill>
                  <a:srgbClr val="FF0000"/>
                </a:solidFill>
              </a:rPr>
              <a:t/>
            </a:r>
            <a:br>
              <a:rPr lang="sr-Cyrl-RS" sz="2400" dirty="0" smtClean="0">
                <a:solidFill>
                  <a:srgbClr val="FF0000"/>
                </a:solidFill>
              </a:rPr>
            </a:br>
            <a:r>
              <a:rPr lang="sr-Cyrl-RS" sz="2400" dirty="0" smtClean="0">
                <a:solidFill>
                  <a:srgbClr val="FF0000"/>
                </a:solidFill>
              </a:rPr>
              <a:t/>
            </a:r>
            <a:br>
              <a:rPr lang="sr-Cyrl-RS" sz="2400" dirty="0" smtClean="0">
                <a:solidFill>
                  <a:srgbClr val="FF0000"/>
                </a:solidFill>
              </a:rPr>
            </a:br>
            <a:r>
              <a:rPr lang="sr-Cyrl-RS" sz="2400" dirty="0" smtClean="0">
                <a:solidFill>
                  <a:srgbClr val="FF0000"/>
                </a:solidFill>
              </a:rPr>
              <a:t/>
            </a:r>
            <a:br>
              <a:rPr lang="sr-Cyrl-RS" sz="2400" dirty="0" smtClean="0">
                <a:solidFill>
                  <a:srgbClr val="FF0000"/>
                </a:solidFill>
              </a:rPr>
            </a:br>
            <a:r>
              <a:rPr lang="sr-Cyrl-RS" sz="2400" dirty="0" smtClean="0">
                <a:solidFill>
                  <a:srgbClr val="FF0000"/>
                </a:solidFill>
              </a:rPr>
              <a:t/>
            </a:r>
            <a:br>
              <a:rPr lang="sr-Cyrl-RS" sz="2400" dirty="0" smtClean="0">
                <a:solidFill>
                  <a:srgbClr val="FF0000"/>
                </a:solidFill>
              </a:rPr>
            </a:br>
            <a:r>
              <a:rPr lang="sr-Cyrl-RS" dirty="0" smtClean="0"/>
              <a:t/>
            </a:r>
            <a:br>
              <a:rPr lang="sr-Cyrl-RS" dirty="0" smtClean="0"/>
            </a:br>
            <a:endParaRPr lang="en-US" dirty="0"/>
          </a:p>
        </p:txBody>
      </p:sp>
      <p:pic>
        <p:nvPicPr>
          <p:cNvPr id="8" name="Picture 7" descr="Panj , deblo"/>
          <p:cNvPicPr/>
          <p:nvPr/>
        </p:nvPicPr>
        <p:blipFill>
          <a:blip r:embed="rId2" cstate="print"/>
          <a:srcRect l="11893" t="31627" r="12880" b="16745"/>
          <a:stretch>
            <a:fillRect/>
          </a:stretch>
        </p:blipFill>
        <p:spPr bwMode="auto">
          <a:xfrm>
            <a:off x="2987824" y="2708920"/>
            <a:ext cx="2771355" cy="3397777"/>
          </a:xfrm>
          <a:prstGeom prst="rect">
            <a:avLst/>
          </a:prstGeom>
          <a:noFill/>
          <a:ln w="9525">
            <a:noFill/>
            <a:miter lim="800000"/>
            <a:headEnd/>
            <a:tailEnd/>
          </a:ln>
        </p:spPr>
      </p:pic>
      <p:cxnSp>
        <p:nvCxnSpPr>
          <p:cNvPr id="10" name="Straight Arrow Connector 9"/>
          <p:cNvCxnSpPr/>
          <p:nvPr/>
        </p:nvCxnSpPr>
        <p:spPr>
          <a:xfrm>
            <a:off x="2987824" y="6309320"/>
            <a:ext cx="2808312"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2" name="Straight Arrow Connector 11"/>
          <p:cNvCxnSpPr/>
          <p:nvPr/>
        </p:nvCxnSpPr>
        <p:spPr>
          <a:xfrm flipV="1">
            <a:off x="2987824" y="3068960"/>
            <a:ext cx="0" cy="331236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4" name="Straight Arrow Connector 13"/>
          <p:cNvCxnSpPr/>
          <p:nvPr/>
        </p:nvCxnSpPr>
        <p:spPr>
          <a:xfrm>
            <a:off x="10980712" y="5157192"/>
            <a:ext cx="9144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flipV="1">
            <a:off x="3779912" y="2924944"/>
            <a:ext cx="1440160" cy="7920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cSld>
  <p:clrMapOvr>
    <a:masterClrMapping/>
  </p:clrMapOvr>
  <p:transition>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372944"/>
          </a:xfrm>
        </p:spPr>
        <p:txBody>
          <a:bodyPr>
            <a:normAutofit/>
          </a:bodyPr>
          <a:lstStyle/>
          <a:p>
            <a:r>
              <a:rPr lang="sr-Cyrl-RS" sz="2400" dirty="0" smtClean="0">
                <a:solidFill>
                  <a:schemeClr val="tx1"/>
                </a:solidFill>
              </a:rPr>
              <a:t>Каква је површина ових</a:t>
            </a:r>
            <a:r>
              <a:rPr lang="sr-Latn-BA" sz="2400" dirty="0" smtClean="0">
                <a:solidFill>
                  <a:schemeClr val="tx1"/>
                </a:solidFill>
              </a:rPr>
              <a:t> </a:t>
            </a:r>
            <a:r>
              <a:rPr lang="sr-Cyrl-RS" sz="2400" dirty="0" smtClean="0">
                <a:solidFill>
                  <a:schemeClr val="tx1"/>
                </a:solidFill>
              </a:rPr>
              <a:t>предмета? </a:t>
            </a:r>
            <a:br>
              <a:rPr lang="sr-Cyrl-RS" sz="2400" dirty="0" smtClean="0">
                <a:solidFill>
                  <a:schemeClr val="tx1"/>
                </a:solidFill>
              </a:rPr>
            </a:br>
            <a:r>
              <a:rPr lang="sr-Cyrl-RS" sz="2400" dirty="0" smtClean="0">
                <a:solidFill>
                  <a:schemeClr val="tx1"/>
                </a:solidFill>
              </a:rPr>
              <a:t/>
            </a:r>
            <a:br>
              <a:rPr lang="sr-Cyrl-RS" sz="2400" dirty="0" smtClean="0">
                <a:solidFill>
                  <a:schemeClr val="tx1"/>
                </a:solidFill>
              </a:rPr>
            </a:br>
            <a:r>
              <a:rPr lang="sr-Cyrl-RS" sz="2400" dirty="0" smtClean="0">
                <a:solidFill>
                  <a:schemeClr val="tx1"/>
                </a:solidFill>
              </a:rPr>
              <a:t/>
            </a:r>
            <a:br>
              <a:rPr lang="sr-Cyrl-RS" sz="2400" dirty="0" smtClean="0">
                <a:solidFill>
                  <a:schemeClr val="tx1"/>
                </a:solidFill>
              </a:rPr>
            </a:br>
            <a:r>
              <a:rPr lang="sr-Cyrl-RS" sz="2400" dirty="0" smtClean="0">
                <a:solidFill>
                  <a:schemeClr val="tx1"/>
                </a:solidFill>
              </a:rPr>
              <a:t>Површина предмета зависи од материјала од ког је предмет направљен  као и од начина обраде. </a:t>
            </a:r>
            <a:br>
              <a:rPr lang="sr-Cyrl-RS" sz="2400" dirty="0" smtClean="0">
                <a:solidFill>
                  <a:schemeClr val="tx1"/>
                </a:solidFill>
              </a:rPr>
            </a:br>
            <a:r>
              <a:rPr lang="sr-Cyrl-RS" sz="2400" dirty="0" smtClean="0">
                <a:solidFill>
                  <a:schemeClr val="tx1"/>
                </a:solidFill>
              </a:rPr>
              <a:t/>
            </a:r>
            <a:br>
              <a:rPr lang="sr-Cyrl-RS" sz="2400" dirty="0" smtClean="0">
                <a:solidFill>
                  <a:schemeClr val="tx1"/>
                </a:solidFill>
              </a:rPr>
            </a:br>
            <a:r>
              <a:rPr lang="sr-Cyrl-RS" sz="2400" dirty="0" smtClean="0">
                <a:solidFill>
                  <a:schemeClr val="tx1"/>
                </a:solidFill>
              </a:rPr>
              <a:t/>
            </a:r>
            <a:br>
              <a:rPr lang="sr-Cyrl-RS" sz="2400" dirty="0" smtClean="0">
                <a:solidFill>
                  <a:schemeClr val="tx1"/>
                </a:solidFill>
              </a:rPr>
            </a:br>
            <a:r>
              <a:rPr lang="sr-Cyrl-RS" sz="2400" dirty="0" smtClean="0">
                <a:solidFill>
                  <a:schemeClr val="tx1"/>
                </a:solidFill>
              </a:rPr>
              <a:t>Поново погледајте наше предмете! </a:t>
            </a:r>
            <a:br>
              <a:rPr lang="sr-Cyrl-RS" sz="2400" dirty="0" smtClean="0">
                <a:solidFill>
                  <a:schemeClr val="tx1"/>
                </a:solidFill>
              </a:rPr>
            </a:br>
            <a:r>
              <a:rPr lang="sr-Cyrl-RS" sz="2400" dirty="0" smtClean="0">
                <a:solidFill>
                  <a:schemeClr val="tx1"/>
                </a:solidFill>
              </a:rPr>
              <a:t>Шта  </a:t>
            </a:r>
            <a:r>
              <a:rPr lang="sr-Cyrl-RS" sz="2400" dirty="0" smtClean="0">
                <a:solidFill>
                  <a:schemeClr val="tx1"/>
                </a:solidFill>
              </a:rPr>
              <a:t>при</a:t>
            </a:r>
            <a:r>
              <a:rPr lang="sr-Cyrl-RS" sz="2400" dirty="0">
                <a:solidFill>
                  <a:schemeClr val="tx1"/>
                </a:solidFill>
              </a:rPr>
              <a:t>м</a:t>
            </a:r>
            <a:r>
              <a:rPr lang="sr-Cyrl-RS" sz="2400" dirty="0" smtClean="0">
                <a:solidFill>
                  <a:schemeClr val="tx1"/>
                </a:solidFill>
              </a:rPr>
              <a:t>јећујете</a:t>
            </a:r>
            <a:r>
              <a:rPr lang="sr-Cyrl-RS" sz="2400" dirty="0" smtClean="0">
                <a:solidFill>
                  <a:schemeClr val="tx1"/>
                </a:solidFill>
              </a:rPr>
              <a:t>? </a:t>
            </a:r>
            <a:br>
              <a:rPr lang="sr-Cyrl-RS" sz="2400" dirty="0" smtClean="0">
                <a:solidFill>
                  <a:schemeClr val="tx1"/>
                </a:solidFill>
              </a:rPr>
            </a:br>
            <a:r>
              <a:rPr lang="sr-Cyrl-RS" sz="2400" dirty="0" smtClean="0">
                <a:solidFill>
                  <a:schemeClr val="tx1"/>
                </a:solidFill>
              </a:rPr>
              <a:t/>
            </a:r>
            <a:br>
              <a:rPr lang="sr-Cyrl-RS" sz="2400" dirty="0" smtClean="0">
                <a:solidFill>
                  <a:schemeClr val="tx1"/>
                </a:solidFill>
              </a:rPr>
            </a:br>
            <a:r>
              <a:rPr lang="sr-Cyrl-RS" sz="2400" dirty="0" smtClean="0">
                <a:solidFill>
                  <a:schemeClr val="tx1"/>
                </a:solidFill>
              </a:rPr>
              <a:t>Кора пања је храпава, а површина на којој се </a:t>
            </a:r>
            <a:r>
              <a:rPr lang="sr-Cyrl-RS" sz="2400" dirty="0" smtClean="0">
                <a:solidFill>
                  <a:schemeClr val="tx1"/>
                </a:solidFill>
              </a:rPr>
              <a:t>налазе </a:t>
            </a:r>
            <a:r>
              <a:rPr lang="sr-Cyrl-RS" sz="2400" dirty="0" smtClean="0">
                <a:solidFill>
                  <a:schemeClr val="tx1"/>
                </a:solidFill>
              </a:rPr>
              <a:t>годови је глатка. </a:t>
            </a:r>
            <a:r>
              <a:rPr lang="sr-Latn-BA" sz="2400" dirty="0" smtClean="0">
                <a:solidFill>
                  <a:schemeClr val="tx1"/>
                </a:solidFill>
              </a:rPr>
              <a:t/>
            </a:r>
            <a:br>
              <a:rPr lang="sr-Latn-BA" sz="2400" dirty="0" smtClean="0">
                <a:solidFill>
                  <a:schemeClr val="tx1"/>
                </a:solidFill>
              </a:rPr>
            </a:br>
            <a:r>
              <a:rPr lang="sr-Cyrl-RS" sz="2400" dirty="0" smtClean="0">
                <a:solidFill>
                  <a:schemeClr val="tx1"/>
                </a:solidFill>
              </a:rPr>
              <a:t/>
            </a:r>
            <a:br>
              <a:rPr lang="sr-Cyrl-RS" sz="2400" dirty="0" smtClean="0">
                <a:solidFill>
                  <a:schemeClr val="tx1"/>
                </a:solidFill>
              </a:rPr>
            </a:br>
            <a:r>
              <a:rPr lang="sr-Cyrl-RS" sz="2400" dirty="0" smtClean="0">
                <a:solidFill>
                  <a:schemeClr val="tx1"/>
                </a:solidFill>
              </a:rPr>
              <a:t>Ми површине најбоље откривамо  чулом додира. </a:t>
            </a:r>
            <a:br>
              <a:rPr lang="sr-Cyrl-RS" sz="2400" dirty="0" smtClean="0">
                <a:solidFill>
                  <a:schemeClr val="tx1"/>
                </a:solidFill>
              </a:rPr>
            </a:br>
            <a:r>
              <a:rPr lang="sr-Cyrl-RS" sz="2400" dirty="0" smtClean="0">
                <a:solidFill>
                  <a:schemeClr val="tx1"/>
                </a:solidFill>
              </a:rPr>
              <a:t>Узмите </a:t>
            </a:r>
            <a:r>
              <a:rPr lang="sr-Cyrl-RS" sz="2400" dirty="0" smtClean="0">
                <a:solidFill>
                  <a:schemeClr val="tx1"/>
                </a:solidFill>
              </a:rPr>
              <a:t>неке </a:t>
            </a:r>
            <a:r>
              <a:rPr lang="sr-Cyrl-RS" sz="2400" dirty="0" smtClean="0">
                <a:solidFill>
                  <a:schemeClr val="tx1"/>
                </a:solidFill>
              </a:rPr>
              <a:t>предмет</a:t>
            </a:r>
            <a:r>
              <a:rPr lang="sr-Latn-BA" sz="2400" dirty="0" smtClean="0">
                <a:solidFill>
                  <a:schemeClr val="tx1"/>
                </a:solidFill>
              </a:rPr>
              <a:t>e</a:t>
            </a:r>
            <a:r>
              <a:rPr lang="sr-Cyrl-RS" sz="2400" dirty="0" smtClean="0">
                <a:solidFill>
                  <a:schemeClr val="tx1"/>
                </a:solidFill>
              </a:rPr>
              <a:t>, затворите очи и пустите ваше прстиће да откривају</a:t>
            </a:r>
            <a:r>
              <a:rPr lang="sr-Latn-BA" sz="2400" dirty="0" smtClean="0">
                <a:solidFill>
                  <a:schemeClr val="tx1"/>
                </a:solidFill>
              </a:rPr>
              <a:t> </a:t>
            </a:r>
            <a:r>
              <a:rPr lang="sr-Cyrl-RS" sz="2400" dirty="0" smtClean="0">
                <a:solidFill>
                  <a:schemeClr val="tx1"/>
                </a:solidFill>
              </a:rPr>
              <a:t>каква је њихова површина.</a:t>
            </a:r>
            <a:r>
              <a:rPr lang="sr-Cyrl-RS" sz="2400" dirty="0" smtClean="0">
                <a:solidFill>
                  <a:schemeClr val="tx2">
                    <a:lumMod val="75000"/>
                  </a:schemeClr>
                </a:solidFill>
              </a:rPr>
              <a:t/>
            </a:r>
            <a:br>
              <a:rPr lang="sr-Cyrl-RS" sz="2400" dirty="0" smtClean="0">
                <a:solidFill>
                  <a:schemeClr val="tx2">
                    <a:lumMod val="75000"/>
                  </a:schemeClr>
                </a:solidFill>
              </a:rPr>
            </a:br>
            <a:endParaRPr lang="en-US" sz="2400" dirty="0">
              <a:solidFill>
                <a:schemeClr val="tx2">
                  <a:lumMod val="75000"/>
                </a:schemeClr>
              </a:solidFill>
            </a:endParaRPr>
          </a:p>
        </p:txBody>
      </p:sp>
      <p:pic>
        <p:nvPicPr>
          <p:cNvPr id="3" name="Picture 2" descr="clipart girl painting ceramics | Carol's Carousel Creations"/>
          <p:cNvPicPr/>
          <p:nvPr/>
        </p:nvPicPr>
        <p:blipFill>
          <a:blip r:embed="rId2" cstate="print"/>
          <a:srcRect l="11838" r="15018" b="2761"/>
          <a:stretch>
            <a:fillRect/>
          </a:stretch>
        </p:blipFill>
        <p:spPr bwMode="auto">
          <a:xfrm>
            <a:off x="6300192" y="2060848"/>
            <a:ext cx="1584176" cy="1942486"/>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300936"/>
          </a:xfrm>
        </p:spPr>
        <p:txBody>
          <a:bodyPr>
            <a:normAutofit fontScale="90000"/>
          </a:bodyPr>
          <a:lstStyle/>
          <a:p>
            <a:r>
              <a:rPr lang="sr-Cyrl-RS" sz="2400" dirty="0" smtClean="0"/>
              <a:t/>
            </a:r>
            <a:br>
              <a:rPr lang="sr-Cyrl-RS" sz="2400" dirty="0" smtClean="0"/>
            </a:br>
            <a:r>
              <a:rPr lang="sr-Cyrl-RS" sz="2400" dirty="0" smtClean="0"/>
              <a:t/>
            </a:r>
            <a:br>
              <a:rPr lang="sr-Cyrl-RS" sz="2400" dirty="0" smtClean="0"/>
            </a:br>
            <a:r>
              <a:rPr lang="sr-Cyrl-RS" sz="2400" dirty="0" smtClean="0">
                <a:solidFill>
                  <a:schemeClr val="tx2">
                    <a:lumMod val="75000"/>
                  </a:schemeClr>
                </a:solidFill>
              </a:rPr>
              <a:t/>
            </a:r>
            <a:br>
              <a:rPr lang="sr-Cyrl-RS" sz="2400" dirty="0" smtClean="0">
                <a:solidFill>
                  <a:schemeClr val="tx2">
                    <a:lumMod val="75000"/>
                  </a:schemeClr>
                </a:solidFill>
              </a:rPr>
            </a:br>
            <a:r>
              <a:rPr lang="sr-Cyrl-RS" sz="2700" dirty="0" smtClean="0">
                <a:solidFill>
                  <a:schemeClr val="tx1"/>
                </a:solidFill>
              </a:rPr>
              <a:t>Сви ови наши предмети заузимају некакав простор.  </a:t>
            </a:r>
            <a:br>
              <a:rPr lang="sr-Cyrl-RS" sz="2700" dirty="0" smtClean="0">
                <a:solidFill>
                  <a:schemeClr val="tx1"/>
                </a:solidFill>
              </a:rPr>
            </a:br>
            <a:r>
              <a:rPr lang="sr-Cyrl-RS" sz="2700" dirty="0" smtClean="0">
                <a:solidFill>
                  <a:schemeClr val="tx1"/>
                </a:solidFill>
              </a:rPr>
              <a:t/>
            </a:r>
            <a:br>
              <a:rPr lang="sr-Cyrl-RS" sz="2700" dirty="0" smtClean="0">
                <a:solidFill>
                  <a:schemeClr val="tx1"/>
                </a:solidFill>
              </a:rPr>
            </a:br>
            <a:r>
              <a:rPr lang="sr-Cyrl-RS" sz="2700" dirty="0" smtClean="0">
                <a:solidFill>
                  <a:schemeClr val="tx1"/>
                </a:solidFill>
              </a:rPr>
              <a:t>Шта је то простор? </a:t>
            </a:r>
            <a:br>
              <a:rPr lang="sr-Cyrl-RS" sz="2700" dirty="0" smtClean="0">
                <a:solidFill>
                  <a:schemeClr val="tx1"/>
                </a:solidFill>
              </a:rPr>
            </a:br>
            <a:r>
              <a:rPr lang="sr-Cyrl-RS" sz="2700" dirty="0" smtClean="0">
                <a:solidFill>
                  <a:schemeClr val="tx1"/>
                </a:solidFill>
              </a:rPr>
              <a:t/>
            </a:r>
            <a:br>
              <a:rPr lang="sr-Cyrl-RS" sz="2700" dirty="0" smtClean="0">
                <a:solidFill>
                  <a:schemeClr val="tx1"/>
                </a:solidFill>
              </a:rPr>
            </a:br>
            <a:r>
              <a:rPr lang="sr-Cyrl-RS" sz="2700" dirty="0" smtClean="0">
                <a:solidFill>
                  <a:schemeClr val="tx1"/>
                </a:solidFill>
              </a:rPr>
              <a:t>ПРОСТОР  је стварност у којој се ми крећемо и живимо. Односно све око нас. </a:t>
            </a:r>
            <a:br>
              <a:rPr lang="sr-Cyrl-RS" sz="2700" dirty="0" smtClean="0">
                <a:solidFill>
                  <a:schemeClr val="tx1"/>
                </a:solidFill>
              </a:rPr>
            </a:br>
            <a:r>
              <a:rPr lang="sr-Cyrl-RS" sz="2700" dirty="0" smtClean="0">
                <a:solidFill>
                  <a:schemeClr val="tx1"/>
                </a:solidFill>
              </a:rPr>
              <a:t/>
            </a:r>
            <a:br>
              <a:rPr lang="sr-Cyrl-RS" sz="2700" dirty="0" smtClean="0">
                <a:solidFill>
                  <a:schemeClr val="tx1"/>
                </a:solidFill>
              </a:rPr>
            </a:br>
            <a:r>
              <a:rPr lang="sr-Cyrl-RS" sz="2700" dirty="0" smtClean="0">
                <a:solidFill>
                  <a:schemeClr val="tx1"/>
                </a:solidFill>
              </a:rPr>
              <a:t>Простор може бити унутрашњи и спољашњи. </a:t>
            </a:r>
            <a:br>
              <a:rPr lang="sr-Cyrl-RS" sz="2700" dirty="0" smtClean="0">
                <a:solidFill>
                  <a:schemeClr val="tx1"/>
                </a:solidFill>
              </a:rPr>
            </a:br>
            <a:r>
              <a:rPr lang="sr-Cyrl-RS" sz="2700" dirty="0" smtClean="0">
                <a:solidFill>
                  <a:schemeClr val="tx1"/>
                </a:solidFill>
              </a:rPr>
              <a:t/>
            </a:r>
            <a:br>
              <a:rPr lang="sr-Cyrl-RS" sz="2700" dirty="0" smtClean="0">
                <a:solidFill>
                  <a:schemeClr val="tx1"/>
                </a:solidFill>
              </a:rPr>
            </a:br>
            <a:r>
              <a:rPr lang="sr-Cyrl-RS" sz="2700" dirty="0" smtClean="0">
                <a:solidFill>
                  <a:schemeClr val="tx1"/>
                </a:solidFill>
              </a:rPr>
              <a:t>Ми га доживљавамо кроз три димензије: </a:t>
            </a:r>
            <a:br>
              <a:rPr lang="sr-Cyrl-RS" sz="2700" dirty="0" smtClean="0">
                <a:solidFill>
                  <a:schemeClr val="tx1"/>
                </a:solidFill>
              </a:rPr>
            </a:br>
            <a:r>
              <a:rPr lang="sr-Cyrl-RS" sz="2700" dirty="0" smtClean="0">
                <a:solidFill>
                  <a:schemeClr val="tx1"/>
                </a:solidFill>
              </a:rPr>
              <a:t/>
            </a:r>
            <a:br>
              <a:rPr lang="sr-Cyrl-RS" sz="2700" dirty="0" smtClean="0">
                <a:solidFill>
                  <a:schemeClr val="tx1"/>
                </a:solidFill>
              </a:rPr>
            </a:br>
            <a:r>
              <a:rPr lang="sr-Cyrl-RS" sz="2700" dirty="0" smtClean="0">
                <a:solidFill>
                  <a:schemeClr val="tx1"/>
                </a:solidFill>
              </a:rPr>
              <a:t>- дужину </a:t>
            </a:r>
            <a:br>
              <a:rPr lang="sr-Cyrl-RS" sz="2700" dirty="0" smtClean="0">
                <a:solidFill>
                  <a:schemeClr val="tx1"/>
                </a:solidFill>
              </a:rPr>
            </a:br>
            <a:r>
              <a:rPr lang="sr-Cyrl-RS" sz="2700" dirty="0" smtClean="0">
                <a:solidFill>
                  <a:schemeClr val="tx1"/>
                </a:solidFill>
              </a:rPr>
              <a:t>- ширину </a:t>
            </a:r>
            <a:br>
              <a:rPr lang="sr-Cyrl-RS" sz="2700" dirty="0" smtClean="0">
                <a:solidFill>
                  <a:schemeClr val="tx1"/>
                </a:solidFill>
              </a:rPr>
            </a:br>
            <a:r>
              <a:rPr lang="sr-Cyrl-RS" sz="2700" dirty="0" smtClean="0">
                <a:solidFill>
                  <a:schemeClr val="tx1"/>
                </a:solidFill>
              </a:rPr>
              <a:t>- висину </a:t>
            </a:r>
            <a:r>
              <a:rPr lang="sr-Cyrl-RS" sz="2700" dirty="0" smtClean="0">
                <a:solidFill>
                  <a:schemeClr val="tx2">
                    <a:lumMod val="75000"/>
                  </a:schemeClr>
                </a:solidFill>
              </a:rPr>
              <a:t/>
            </a:r>
            <a:br>
              <a:rPr lang="sr-Cyrl-RS" sz="2700" dirty="0" smtClean="0">
                <a:solidFill>
                  <a:schemeClr val="tx2">
                    <a:lumMod val="75000"/>
                  </a:schemeClr>
                </a:solidFill>
              </a:rPr>
            </a:br>
            <a:endParaRPr lang="en-US" sz="2700" dirty="0">
              <a:solidFill>
                <a:schemeClr val="tx2">
                  <a:lumMod val="75000"/>
                </a:schemeClr>
              </a:solidFill>
            </a:endParaRPr>
          </a:p>
        </p:txBody>
      </p:sp>
      <p:cxnSp>
        <p:nvCxnSpPr>
          <p:cNvPr id="4" name="Straight Arrow Connector 3"/>
          <p:cNvCxnSpPr/>
          <p:nvPr/>
        </p:nvCxnSpPr>
        <p:spPr>
          <a:xfrm>
            <a:off x="1763688" y="5301208"/>
            <a:ext cx="1512168"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9" name="Straight Arrow Connector 8"/>
          <p:cNvCxnSpPr/>
          <p:nvPr/>
        </p:nvCxnSpPr>
        <p:spPr>
          <a:xfrm flipH="1" flipV="1">
            <a:off x="2339752" y="5445224"/>
            <a:ext cx="720080" cy="28803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3" name="Straight Arrow Connector 12"/>
          <p:cNvCxnSpPr/>
          <p:nvPr/>
        </p:nvCxnSpPr>
        <p:spPr>
          <a:xfrm flipV="1">
            <a:off x="1835696" y="5589240"/>
            <a:ext cx="0" cy="64807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156920"/>
          </a:xfrm>
        </p:spPr>
        <p:txBody>
          <a:bodyPr>
            <a:normAutofit/>
          </a:bodyPr>
          <a:lstStyle/>
          <a:p>
            <a:r>
              <a:rPr lang="sr-Cyrl-RS" sz="2400" dirty="0" smtClean="0">
                <a:solidFill>
                  <a:schemeClr val="tx1"/>
                </a:solidFill>
              </a:rPr>
              <a:t>Ми смо пчелице паметнице па ћемо из свега овога</a:t>
            </a:r>
            <a:r>
              <a:rPr lang="sr-Latn-BA" sz="2400" dirty="0" smtClean="0">
                <a:solidFill>
                  <a:schemeClr val="tx1"/>
                </a:solidFill>
              </a:rPr>
              <a:t> </a:t>
            </a:r>
            <a:r>
              <a:rPr lang="sr-Cyrl-RS" sz="2400" dirty="0" smtClean="0">
                <a:solidFill>
                  <a:schemeClr val="tx1"/>
                </a:solidFill>
              </a:rPr>
              <a:t>што смо научили да закључимо да је  МАСА просторни облик који има три димензије. </a:t>
            </a:r>
            <a:br>
              <a:rPr lang="sr-Cyrl-RS" sz="2400" dirty="0" smtClean="0">
                <a:solidFill>
                  <a:schemeClr val="tx1"/>
                </a:solidFill>
              </a:rPr>
            </a:br>
            <a:r>
              <a:rPr lang="sr-Cyrl-RS" sz="2400" dirty="0" smtClean="0">
                <a:solidFill>
                  <a:schemeClr val="tx1"/>
                </a:solidFill>
              </a:rPr>
              <a:t>  </a:t>
            </a:r>
            <a:br>
              <a:rPr lang="sr-Cyrl-RS" sz="2400" dirty="0" smtClean="0">
                <a:solidFill>
                  <a:schemeClr val="tx1"/>
                </a:solidFill>
              </a:rPr>
            </a:br>
            <a:r>
              <a:rPr lang="sr-Cyrl-RS" sz="2400" dirty="0" smtClean="0">
                <a:solidFill>
                  <a:schemeClr val="tx1"/>
                </a:solidFill>
              </a:rPr>
              <a:t/>
            </a:r>
            <a:br>
              <a:rPr lang="sr-Cyrl-RS" sz="2400" dirty="0" smtClean="0">
                <a:solidFill>
                  <a:schemeClr val="tx1"/>
                </a:solidFill>
              </a:rPr>
            </a:br>
            <a:r>
              <a:rPr lang="sr-Cyrl-RS" sz="2400" dirty="0" smtClean="0">
                <a:solidFill>
                  <a:schemeClr val="tx1"/>
                </a:solidFill>
              </a:rPr>
              <a:t>Простор  који нека маса (сунђер, пањ, </a:t>
            </a:r>
            <a:r>
              <a:rPr lang="sr-Cyrl-RS" sz="2400" dirty="0" smtClean="0">
                <a:solidFill>
                  <a:schemeClr val="tx1"/>
                </a:solidFill>
              </a:rPr>
              <a:t>чаша,...) заузима назива </a:t>
            </a:r>
            <a:r>
              <a:rPr lang="sr-Cyrl-RS" sz="2400" dirty="0" smtClean="0">
                <a:solidFill>
                  <a:schemeClr val="tx1"/>
                </a:solidFill>
              </a:rPr>
              <a:t>се ВОЛУМЕН.  </a:t>
            </a:r>
            <a:r>
              <a:rPr lang="sr-Cyrl-RS" sz="2400" dirty="0" smtClean="0">
                <a:solidFill>
                  <a:schemeClr val="tx2">
                    <a:lumMod val="75000"/>
                  </a:schemeClr>
                </a:solidFill>
              </a:rPr>
              <a:t/>
            </a:r>
            <a:br>
              <a:rPr lang="sr-Cyrl-RS" sz="2400" dirty="0" smtClean="0">
                <a:solidFill>
                  <a:schemeClr val="tx2">
                    <a:lumMod val="75000"/>
                  </a:schemeClr>
                </a:solidFill>
              </a:rPr>
            </a:br>
            <a:r>
              <a:rPr lang="sr-Cyrl-RS" sz="2400" dirty="0" smtClean="0">
                <a:solidFill>
                  <a:schemeClr val="tx2">
                    <a:lumMod val="75000"/>
                  </a:schemeClr>
                </a:solidFill>
              </a:rPr>
              <a:t/>
            </a:r>
            <a:br>
              <a:rPr lang="sr-Cyrl-RS" sz="2400" dirty="0" smtClean="0">
                <a:solidFill>
                  <a:schemeClr val="tx2">
                    <a:lumMod val="75000"/>
                  </a:schemeClr>
                </a:solidFill>
              </a:rPr>
            </a:br>
            <a:r>
              <a:rPr lang="sr-Cyrl-RS" sz="2400" dirty="0" smtClean="0">
                <a:solidFill>
                  <a:schemeClr val="tx2">
                    <a:lumMod val="75000"/>
                  </a:schemeClr>
                </a:solidFill>
              </a:rPr>
              <a:t/>
            </a:r>
            <a:br>
              <a:rPr lang="sr-Cyrl-RS" sz="2400" dirty="0" smtClean="0">
                <a:solidFill>
                  <a:schemeClr val="tx2">
                    <a:lumMod val="75000"/>
                  </a:schemeClr>
                </a:solidFill>
              </a:rPr>
            </a:br>
            <a:r>
              <a:rPr lang="sr-Cyrl-RS" sz="2400" dirty="0" smtClean="0">
                <a:solidFill>
                  <a:schemeClr val="tx2">
                    <a:lumMod val="75000"/>
                  </a:schemeClr>
                </a:solidFill>
              </a:rPr>
              <a:t/>
            </a:r>
            <a:br>
              <a:rPr lang="sr-Cyrl-RS" sz="2400" dirty="0" smtClean="0">
                <a:solidFill>
                  <a:schemeClr val="tx2">
                    <a:lumMod val="75000"/>
                  </a:schemeClr>
                </a:solidFill>
              </a:rPr>
            </a:br>
            <a:r>
              <a:rPr lang="sr-Cyrl-RS" sz="2400" dirty="0" smtClean="0">
                <a:solidFill>
                  <a:schemeClr val="tx2">
                    <a:lumMod val="75000"/>
                  </a:schemeClr>
                </a:solidFill>
              </a:rPr>
              <a:t/>
            </a:r>
            <a:br>
              <a:rPr lang="sr-Cyrl-RS" sz="2400" dirty="0" smtClean="0">
                <a:solidFill>
                  <a:schemeClr val="tx2">
                    <a:lumMod val="75000"/>
                  </a:schemeClr>
                </a:solidFill>
              </a:rPr>
            </a:br>
            <a:r>
              <a:rPr lang="sr-Cyrl-RS" sz="2400" dirty="0" smtClean="0">
                <a:solidFill>
                  <a:schemeClr val="tx2">
                    <a:lumMod val="75000"/>
                  </a:schemeClr>
                </a:solidFill>
              </a:rPr>
              <a:t/>
            </a:r>
            <a:br>
              <a:rPr lang="sr-Cyrl-RS" sz="2400" dirty="0" smtClean="0">
                <a:solidFill>
                  <a:schemeClr val="tx2">
                    <a:lumMod val="75000"/>
                  </a:schemeClr>
                </a:solidFill>
              </a:rPr>
            </a:br>
            <a:r>
              <a:rPr lang="sr-Cyrl-RS" sz="2400" dirty="0" smtClean="0">
                <a:solidFill>
                  <a:schemeClr val="tx2">
                    <a:lumMod val="75000"/>
                  </a:schemeClr>
                </a:solidFill>
              </a:rPr>
              <a:t/>
            </a:r>
            <a:br>
              <a:rPr lang="sr-Cyrl-RS" sz="2400" dirty="0" smtClean="0">
                <a:solidFill>
                  <a:schemeClr val="tx2">
                    <a:lumMod val="75000"/>
                  </a:schemeClr>
                </a:solidFill>
              </a:rPr>
            </a:br>
            <a:r>
              <a:rPr lang="sr-Cyrl-RS" sz="2400" dirty="0" smtClean="0">
                <a:solidFill>
                  <a:schemeClr val="tx2">
                    <a:lumMod val="75000"/>
                  </a:schemeClr>
                </a:solidFill>
              </a:rPr>
              <a:t/>
            </a:r>
            <a:br>
              <a:rPr lang="sr-Cyrl-RS" sz="2400" dirty="0" smtClean="0">
                <a:solidFill>
                  <a:schemeClr val="tx2">
                    <a:lumMod val="75000"/>
                  </a:schemeClr>
                </a:solidFill>
              </a:rPr>
            </a:br>
            <a:endParaRPr lang="en-US" sz="2400" dirty="0">
              <a:solidFill>
                <a:schemeClr val="tx2">
                  <a:lumMod val="75000"/>
                </a:schemeClr>
              </a:solidFill>
            </a:endParaRPr>
          </a:p>
        </p:txBody>
      </p:sp>
      <p:pic>
        <p:nvPicPr>
          <p:cNvPr id="3" name="Picture 2">
            <a:extLst>
              <a:ext uri="{FF2B5EF4-FFF2-40B4-BE49-F238E27FC236}">
                <a16:creationId xmlns:a16="http://schemas.microsoft.com/office/drawing/2014/main" id="{BB0B7DD6-4C4A-4954-85FA-D45EC7EC60F3}"/>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2699792" y="3429000"/>
            <a:ext cx="3816424" cy="2841451"/>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5940896"/>
          </a:xfrm>
        </p:spPr>
        <p:txBody>
          <a:bodyPr/>
          <a:lstStyle/>
          <a:p>
            <a:r>
              <a:rPr lang="sr-Cyrl-RS" sz="2400" dirty="0" smtClean="0">
                <a:solidFill>
                  <a:schemeClr val="tx1"/>
                </a:solidFill>
              </a:rPr>
              <a:t>Тема (ликовни задатак): Маса, волумен, простор</a:t>
            </a:r>
            <a:br>
              <a:rPr lang="sr-Cyrl-RS" sz="2400" dirty="0" smtClean="0">
                <a:solidFill>
                  <a:schemeClr val="tx1"/>
                </a:solidFill>
              </a:rPr>
            </a:br>
            <a:r>
              <a:rPr lang="sr-Cyrl-RS" sz="2400" dirty="0" smtClean="0">
                <a:solidFill>
                  <a:schemeClr val="tx1"/>
                </a:solidFill>
              </a:rPr>
              <a:t>Мотив: Посуђе </a:t>
            </a:r>
            <a:r>
              <a:rPr lang="sr-Latn-BA" sz="2400" dirty="0" smtClean="0">
                <a:solidFill>
                  <a:schemeClr val="tx1"/>
                </a:solidFill>
              </a:rPr>
              <a:t> </a:t>
            </a:r>
            <a:r>
              <a:rPr lang="sr-Cyrl-RS" sz="2400" dirty="0" smtClean="0">
                <a:solidFill>
                  <a:schemeClr val="tx1"/>
                </a:solidFill>
              </a:rPr>
              <a:t>са двора Немањића</a:t>
            </a:r>
            <a:br>
              <a:rPr lang="sr-Cyrl-RS" sz="2400" dirty="0" smtClean="0">
                <a:solidFill>
                  <a:schemeClr val="tx1"/>
                </a:solidFill>
              </a:rPr>
            </a:br>
            <a:r>
              <a:rPr lang="sr-Cyrl-RS" sz="2400" dirty="0" smtClean="0">
                <a:solidFill>
                  <a:schemeClr val="tx1"/>
                </a:solidFill>
              </a:rPr>
              <a:t>Техника: Вајање (глинамол, пластелин)</a:t>
            </a:r>
            <a:r>
              <a:rPr lang="sr-Cyrl-RS" sz="2400" dirty="0" smtClean="0">
                <a:solidFill>
                  <a:schemeClr val="tx2">
                    <a:lumMod val="75000"/>
                  </a:schemeClr>
                </a:solidFill>
              </a:rPr>
              <a:t/>
            </a:r>
            <a:br>
              <a:rPr lang="sr-Cyrl-RS" sz="2400" dirty="0" smtClean="0">
                <a:solidFill>
                  <a:schemeClr val="tx2">
                    <a:lumMod val="75000"/>
                  </a:schemeClr>
                </a:solidFill>
              </a:rPr>
            </a:br>
            <a:r>
              <a:rPr lang="sr-Cyrl-RS" sz="2400" dirty="0" smtClean="0">
                <a:solidFill>
                  <a:schemeClr val="tx2">
                    <a:lumMod val="75000"/>
                  </a:schemeClr>
                </a:solidFill>
              </a:rPr>
              <a:t/>
            </a:r>
            <a:br>
              <a:rPr lang="sr-Cyrl-RS" sz="2400" dirty="0" smtClean="0">
                <a:solidFill>
                  <a:schemeClr val="tx2">
                    <a:lumMod val="75000"/>
                  </a:schemeClr>
                </a:solidFill>
              </a:rPr>
            </a:br>
            <a:r>
              <a:rPr lang="sr-Cyrl-RS" sz="2400" dirty="0" smtClean="0">
                <a:solidFill>
                  <a:schemeClr val="tx2">
                    <a:lumMod val="75000"/>
                  </a:schemeClr>
                </a:solidFill>
              </a:rPr>
              <a:t/>
            </a:r>
            <a:br>
              <a:rPr lang="sr-Cyrl-RS" sz="2400" dirty="0" smtClean="0">
                <a:solidFill>
                  <a:schemeClr val="tx2">
                    <a:lumMod val="75000"/>
                  </a:schemeClr>
                </a:solidFill>
              </a:rPr>
            </a:br>
            <a:r>
              <a:rPr lang="sr-Cyrl-RS" sz="2400" dirty="0" smtClean="0">
                <a:solidFill>
                  <a:schemeClr val="tx2">
                    <a:lumMod val="75000"/>
                  </a:schemeClr>
                </a:solidFill>
              </a:rPr>
              <a:t/>
            </a:r>
            <a:br>
              <a:rPr lang="sr-Cyrl-RS" sz="2400" dirty="0" smtClean="0">
                <a:solidFill>
                  <a:schemeClr val="tx2">
                    <a:lumMod val="75000"/>
                  </a:schemeClr>
                </a:solidFill>
              </a:rPr>
            </a:br>
            <a:r>
              <a:rPr lang="sr-Cyrl-RS" sz="2400" dirty="0" smtClean="0">
                <a:solidFill>
                  <a:schemeClr val="tx2">
                    <a:lumMod val="75000"/>
                  </a:schemeClr>
                </a:solidFill>
              </a:rPr>
              <a:t/>
            </a:r>
            <a:br>
              <a:rPr lang="sr-Cyrl-RS" sz="2400" dirty="0" smtClean="0">
                <a:solidFill>
                  <a:schemeClr val="tx2">
                    <a:lumMod val="75000"/>
                  </a:schemeClr>
                </a:solidFill>
              </a:rPr>
            </a:br>
            <a:r>
              <a:rPr lang="sr-Cyrl-RS" sz="2400" dirty="0" smtClean="0">
                <a:solidFill>
                  <a:schemeClr val="tx2">
                    <a:lumMod val="75000"/>
                  </a:schemeClr>
                </a:solidFill>
              </a:rPr>
              <a:t/>
            </a:r>
            <a:br>
              <a:rPr lang="sr-Cyrl-RS" sz="2400" dirty="0" smtClean="0">
                <a:solidFill>
                  <a:schemeClr val="tx2">
                    <a:lumMod val="75000"/>
                  </a:schemeClr>
                </a:solidFill>
              </a:rPr>
            </a:br>
            <a:r>
              <a:rPr lang="sr-Cyrl-RS" sz="2400" dirty="0" smtClean="0">
                <a:solidFill>
                  <a:schemeClr val="tx2">
                    <a:lumMod val="75000"/>
                  </a:schemeClr>
                </a:solidFill>
              </a:rPr>
              <a:t/>
            </a:r>
            <a:br>
              <a:rPr lang="sr-Cyrl-RS" sz="2400" dirty="0" smtClean="0">
                <a:solidFill>
                  <a:schemeClr val="tx2">
                    <a:lumMod val="75000"/>
                  </a:schemeClr>
                </a:solidFill>
              </a:rPr>
            </a:br>
            <a:r>
              <a:rPr lang="sr-Cyrl-RS" sz="2400" dirty="0" smtClean="0">
                <a:solidFill>
                  <a:schemeClr val="tx2">
                    <a:lumMod val="75000"/>
                  </a:schemeClr>
                </a:solidFill>
              </a:rPr>
              <a:t/>
            </a:r>
            <a:br>
              <a:rPr lang="sr-Cyrl-RS" sz="2400" dirty="0" smtClean="0">
                <a:solidFill>
                  <a:schemeClr val="tx2">
                    <a:lumMod val="75000"/>
                  </a:schemeClr>
                </a:solidFill>
              </a:rPr>
            </a:br>
            <a:r>
              <a:rPr lang="sr-Cyrl-RS" dirty="0" smtClean="0"/>
              <a:t/>
            </a:r>
            <a:br>
              <a:rPr lang="sr-Cyrl-RS" dirty="0" smtClean="0"/>
            </a:br>
            <a:endParaRPr lang="en-US" dirty="0"/>
          </a:p>
        </p:txBody>
      </p:sp>
      <p:pic>
        <p:nvPicPr>
          <p:cNvPr id="3" name="Picture 2" descr="Vector set of clay for kid. | CanStock"/>
          <p:cNvPicPr/>
          <p:nvPr/>
        </p:nvPicPr>
        <p:blipFill>
          <a:blip r:embed="rId2" cstate="print"/>
          <a:srcRect/>
          <a:stretch>
            <a:fillRect/>
          </a:stretch>
        </p:blipFill>
        <p:spPr bwMode="auto">
          <a:xfrm>
            <a:off x="611560" y="2780928"/>
            <a:ext cx="2952328" cy="3046591"/>
          </a:xfrm>
          <a:prstGeom prst="rect">
            <a:avLst/>
          </a:prstGeom>
          <a:noFill/>
          <a:ln w="9525">
            <a:noFill/>
            <a:miter lim="800000"/>
            <a:headEnd/>
            <a:tailEnd/>
          </a:ln>
        </p:spPr>
      </p:pic>
      <p:pic>
        <p:nvPicPr>
          <p:cNvPr id="4" name="Picture 3" descr="Cute little girl making pottery on wheel - Download Free Vectors, Clipart  Graphics &amp; Vector Art"/>
          <p:cNvPicPr/>
          <p:nvPr/>
        </p:nvPicPr>
        <p:blipFill>
          <a:blip r:embed="rId3" cstate="print"/>
          <a:srcRect/>
          <a:stretch>
            <a:fillRect/>
          </a:stretch>
        </p:blipFill>
        <p:spPr bwMode="auto">
          <a:xfrm>
            <a:off x="3779912" y="2348880"/>
            <a:ext cx="4719464" cy="3818564"/>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IMG-6fd64ec3be1c809ec689b2f935ab2b00-V (1).jpg"/>
          <p:cNvPicPr>
            <a:picLocks noChangeAspect="1"/>
          </p:cNvPicPr>
          <p:nvPr/>
        </p:nvPicPr>
        <p:blipFill>
          <a:blip r:embed="rId2" cstate="print"/>
          <a:srcRect t="13660" r="5405" b="18037"/>
          <a:stretch>
            <a:fillRect/>
          </a:stretch>
        </p:blipFill>
        <p:spPr>
          <a:xfrm>
            <a:off x="179512" y="188640"/>
            <a:ext cx="2520279" cy="3240360"/>
          </a:xfrm>
          <a:prstGeom prst="rect">
            <a:avLst/>
          </a:prstGeom>
        </p:spPr>
      </p:pic>
      <p:pic>
        <p:nvPicPr>
          <p:cNvPr id="10" name="Picture 9" descr="IMG-2f1d5b9b4ad032fddd9738473efa0923-V (1).jpg"/>
          <p:cNvPicPr>
            <a:picLocks noChangeAspect="1"/>
          </p:cNvPicPr>
          <p:nvPr/>
        </p:nvPicPr>
        <p:blipFill>
          <a:blip r:embed="rId3" cstate="print"/>
          <a:srcRect t="27273" r="6137" b="25757"/>
          <a:stretch>
            <a:fillRect/>
          </a:stretch>
        </p:blipFill>
        <p:spPr>
          <a:xfrm>
            <a:off x="2843808" y="404664"/>
            <a:ext cx="2088232" cy="2232248"/>
          </a:xfrm>
          <a:prstGeom prst="rect">
            <a:avLst/>
          </a:prstGeom>
        </p:spPr>
      </p:pic>
      <p:pic>
        <p:nvPicPr>
          <p:cNvPr id="11" name="Picture 10" descr="IMG-7c75a7d688b5b7298804c3c160ad19df-V.jpg"/>
          <p:cNvPicPr>
            <a:picLocks noChangeAspect="1"/>
          </p:cNvPicPr>
          <p:nvPr/>
        </p:nvPicPr>
        <p:blipFill>
          <a:blip r:embed="rId4" cstate="print"/>
          <a:srcRect b="25319"/>
          <a:stretch>
            <a:fillRect/>
          </a:stretch>
        </p:blipFill>
        <p:spPr>
          <a:xfrm>
            <a:off x="5220072" y="188640"/>
            <a:ext cx="3037266" cy="3024336"/>
          </a:xfrm>
          <a:prstGeom prst="rect">
            <a:avLst/>
          </a:prstGeom>
        </p:spPr>
      </p:pic>
      <p:pic>
        <p:nvPicPr>
          <p:cNvPr id="12" name="Picture 11" descr="IMG-18bdd03785cf7004a4e1f91e8c10a7c4-V.jpg"/>
          <p:cNvPicPr>
            <a:picLocks noChangeAspect="1"/>
          </p:cNvPicPr>
          <p:nvPr/>
        </p:nvPicPr>
        <p:blipFill>
          <a:blip r:embed="rId5" cstate="print"/>
          <a:srcRect l="26189" t="5923" r="27536" b="20513"/>
          <a:stretch>
            <a:fillRect/>
          </a:stretch>
        </p:blipFill>
        <p:spPr>
          <a:xfrm>
            <a:off x="323528" y="3631627"/>
            <a:ext cx="3888432" cy="2893717"/>
          </a:xfrm>
          <a:prstGeom prst="rect">
            <a:avLst/>
          </a:prstGeom>
        </p:spPr>
      </p:pic>
      <p:pic>
        <p:nvPicPr>
          <p:cNvPr id="13" name="Picture 12" descr="IMG-552b74f21b055a75dd8917829941a83b-V.jpg"/>
          <p:cNvPicPr>
            <a:picLocks noChangeAspect="1"/>
          </p:cNvPicPr>
          <p:nvPr/>
        </p:nvPicPr>
        <p:blipFill>
          <a:blip r:embed="rId6" cstate="print"/>
          <a:srcRect l="2802" t="31480" r="-870" b="27859"/>
          <a:stretch>
            <a:fillRect/>
          </a:stretch>
        </p:blipFill>
        <p:spPr>
          <a:xfrm>
            <a:off x="5220072" y="3575073"/>
            <a:ext cx="3168352" cy="280625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l="19331" t="37795" r="39782"/>
          <a:stretch>
            <a:fillRect/>
          </a:stretch>
        </p:blipFill>
        <p:spPr bwMode="auto">
          <a:xfrm>
            <a:off x="0" y="972368"/>
            <a:ext cx="2915816" cy="2285370"/>
          </a:xfrm>
          <a:prstGeom prst="rect">
            <a:avLst/>
          </a:prstGeom>
          <a:noFill/>
          <a:ln w="9525">
            <a:noFill/>
            <a:miter lim="800000"/>
            <a:headEnd/>
            <a:tailEnd/>
          </a:ln>
          <a:effectLst/>
        </p:spPr>
      </p:pic>
      <p:pic>
        <p:nvPicPr>
          <p:cNvPr id="1028" name="Picture 4"/>
          <p:cNvPicPr>
            <a:picLocks noChangeAspect="1" noChangeArrowheads="1"/>
          </p:cNvPicPr>
          <p:nvPr/>
        </p:nvPicPr>
        <p:blipFill>
          <a:blip r:embed="rId3" cstate="print"/>
          <a:srcRect t="32686" b="37519"/>
          <a:stretch>
            <a:fillRect/>
          </a:stretch>
        </p:blipFill>
        <p:spPr bwMode="auto">
          <a:xfrm>
            <a:off x="4644008" y="313430"/>
            <a:ext cx="3816424" cy="2899546"/>
          </a:xfrm>
          <a:prstGeom prst="rect">
            <a:avLst/>
          </a:prstGeom>
          <a:noFill/>
          <a:ln w="9525">
            <a:noFill/>
            <a:miter lim="800000"/>
            <a:headEnd/>
            <a:tailEnd/>
          </a:ln>
          <a:effectLst/>
        </p:spPr>
      </p:pic>
      <p:pic>
        <p:nvPicPr>
          <p:cNvPr id="1026" name="Picture 2"/>
          <p:cNvPicPr>
            <a:picLocks noChangeAspect="1" noChangeArrowheads="1"/>
          </p:cNvPicPr>
          <p:nvPr/>
        </p:nvPicPr>
        <p:blipFill>
          <a:blip r:embed="rId4" cstate="print"/>
          <a:srcRect l="22582" t="11628" r="32238"/>
          <a:stretch>
            <a:fillRect/>
          </a:stretch>
        </p:blipFill>
        <p:spPr bwMode="auto">
          <a:xfrm>
            <a:off x="251520" y="3573016"/>
            <a:ext cx="2952328" cy="2736304"/>
          </a:xfrm>
          <a:prstGeom prst="rect">
            <a:avLst/>
          </a:prstGeom>
          <a:noFill/>
          <a:ln w="9525">
            <a:noFill/>
            <a:miter lim="800000"/>
            <a:headEnd/>
            <a:tailEnd/>
          </a:ln>
          <a:effectLst/>
        </p:spPr>
      </p:pic>
      <p:pic>
        <p:nvPicPr>
          <p:cNvPr id="3" name="Picture 3"/>
          <p:cNvPicPr>
            <a:picLocks noChangeAspect="1" noChangeArrowheads="1"/>
          </p:cNvPicPr>
          <p:nvPr/>
        </p:nvPicPr>
        <p:blipFill>
          <a:blip r:embed="rId5" cstate="print"/>
          <a:srcRect l="8195" t="8648" r="13952"/>
          <a:stretch>
            <a:fillRect/>
          </a:stretch>
        </p:blipFill>
        <p:spPr bwMode="auto">
          <a:xfrm>
            <a:off x="3923928" y="4005064"/>
            <a:ext cx="4104456" cy="2282073"/>
          </a:xfrm>
          <a:prstGeom prst="rect">
            <a:avLst/>
          </a:prstGeom>
          <a:noFill/>
          <a:ln w="9525">
            <a:noFill/>
            <a:miter lim="800000"/>
            <a:headEnd/>
            <a:tailEnd/>
          </a:ln>
          <a:effec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224</TotalTime>
  <Words>302</Words>
  <Application>Microsoft Office PowerPoint</Application>
  <PresentationFormat>On-screen Show (4:3)</PresentationFormat>
  <Paragraphs>8</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Calibri</vt:lpstr>
      <vt:lpstr>Constantia</vt:lpstr>
      <vt:lpstr>Wingdings 2</vt:lpstr>
      <vt:lpstr>Flow</vt:lpstr>
      <vt:lpstr> Ликовна култура  5. разред  Маса, волумен, простор    </vt:lpstr>
      <vt:lpstr>Шта је то маса?</vt:lpstr>
      <vt:lpstr>Шта сваки од ових предмета има?   Сваки предмет има своју дужину, ширину и висину.   Односно, сваки од ових предмета има три димензије.          </vt:lpstr>
      <vt:lpstr>Каква је површина ових предмета?    Површина предмета зависи од материјала од ког је предмет направљен  као и од начина обраде.    Поново погледајте наше предмете!  Шта  примјећујете?   Кора пања је храпава, а површина на којој се налазе годови је глатка.   Ми површине најбоље откривамо  чулом додира.  Узмите неке предметe, затворите очи и пустите ваше прстиће да откривају каква је њихова површина. </vt:lpstr>
      <vt:lpstr>   Сви ови наши предмети заузимају некакав простор.    Шта је то простор?   ПРОСТОР  је стварност у којој се ми крећемо и живимо. Односно све око нас.   Простор може бити унутрашњи и спољашњи.   Ми га доживљавамо кроз три димензије:   - дужину  - ширину  - висину  </vt:lpstr>
      <vt:lpstr>Ми смо пчелице паметнице па ћемо из свега овога што смо научили да закључимо да је  МАСА просторни облик који има три димензије.      Простор  који нека маса (сунђер, пањ, чаша,...) заузима назива се ВОЛУМЕН.          </vt:lpstr>
      <vt:lpstr>Тема (ликовни задатак): Маса, волумен, простор Мотив: Посуђе  са двора Немањића Техника: Вајање (глинамол, пластелин)         </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Ликовна култура  5. разред  Маса,  волумен простор</dc:title>
  <dc:creator>user</dc:creator>
  <cp:lastModifiedBy>Nada</cp:lastModifiedBy>
  <cp:revision>26</cp:revision>
  <dcterms:created xsi:type="dcterms:W3CDTF">2021-01-17T11:02:02Z</dcterms:created>
  <dcterms:modified xsi:type="dcterms:W3CDTF">2021-01-18T21:09:00Z</dcterms:modified>
</cp:coreProperties>
</file>