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69D6-FF8F-49ED-8AAF-8FF5E930135B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6EC619C-DDBE-4FEF-8884-C8E73EBD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69D6-FF8F-49ED-8AAF-8FF5E930135B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619C-DDBE-4FEF-8884-C8E73EBD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75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69D6-FF8F-49ED-8AAF-8FF5E930135B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619C-DDBE-4FEF-8884-C8E73EBD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83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69D6-FF8F-49ED-8AAF-8FF5E930135B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619C-DDBE-4FEF-8884-C8E73EBD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55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27D69D6-FF8F-49ED-8AAF-8FF5E930135B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EC619C-DDBE-4FEF-8884-C8E73EBD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61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69D6-FF8F-49ED-8AAF-8FF5E930135B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619C-DDBE-4FEF-8884-C8E73EBD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2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69D6-FF8F-49ED-8AAF-8FF5E930135B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619C-DDBE-4FEF-8884-C8E73EBD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60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69D6-FF8F-49ED-8AAF-8FF5E930135B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619C-DDBE-4FEF-8884-C8E73EBD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69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69D6-FF8F-49ED-8AAF-8FF5E930135B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619C-DDBE-4FEF-8884-C8E73EBD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80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69D6-FF8F-49ED-8AAF-8FF5E930135B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619C-DDBE-4FEF-8884-C8E73EBD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77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69D6-FF8F-49ED-8AAF-8FF5E930135B}" type="datetimeFigureOut">
              <a:rPr lang="en-GB" smtClean="0"/>
              <a:t>25/03/2020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619C-DDBE-4FEF-8884-C8E73EBD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89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27D69D6-FF8F-49ED-8AAF-8FF5E930135B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6EC619C-DDBE-4FEF-8884-C8E73EBD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26FBF-78D1-4648-8B12-67A7BCE321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5400" dirty="0"/>
              <a:t>СИНОНИМИЈА ПАДЕЖНИХ ОБЛИКА</a:t>
            </a:r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D94D1-43D6-43CE-B446-FAB5F31809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19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00668-BD7A-4B27-A80E-DDE4ABB5C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11760"/>
            <a:ext cx="10058400" cy="508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198E3-7D64-46E7-B1C2-374220613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965200"/>
            <a:ext cx="10058400" cy="55778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BA" sz="2400" dirty="0"/>
              <a:t>Ријечи (лексеме) које имају различит гласовни састав, а исто или слично значење зову се СИНОНИМИ.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dirty="0"/>
              <a:t>Ријечи различитог гласовног састава, а истог значења зову се ИСТОЗНАЧНИЦЕ или ПОТПУНИ СИНОНИМИ (врло – веома, извор – врело...)</a:t>
            </a:r>
          </a:p>
          <a:p>
            <a:pPr marL="0" indent="0">
              <a:buNone/>
            </a:pPr>
            <a:r>
              <a:rPr lang="sr-Cyrl-BA" sz="2400" dirty="0"/>
              <a:t>   У нашем језику је истозначница мало, готово занемарљиво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dirty="0"/>
              <a:t>Ријечи различитог гласовног састава, а БЛИСКОГ или СРОДНОГ ЗНАЧЕЊА зову се БЛИСКОЗНАЧНИЦЕ или НЕПОТПУНИ (ДЈЕЛИМИЧНИ) СИНОНИМИ. (ученик – ђак, викати – галамити, имати – посједовати, ћуприја – мост...)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400" dirty="0"/>
              <a:t>Оваква синонимија назива се ЛЕКСИЧКА СИНОНИМИЈА или СИНОНИМИЈА РИЈЕЧИ.</a:t>
            </a:r>
          </a:p>
          <a:p>
            <a:pPr>
              <a:buFont typeface="Arial" panose="020B0604020202020204" pitchFamily="34" charset="0"/>
              <a:buChar char="•"/>
            </a:pPr>
            <a:endParaRPr lang="sr-Cyrl-BA" sz="2400" dirty="0"/>
          </a:p>
        </p:txBody>
      </p:sp>
    </p:spTree>
    <p:extLst>
      <p:ext uri="{BB962C8B-B14F-4D97-AF65-F5344CB8AC3E}">
        <p14:creationId xmlns:p14="http://schemas.microsoft.com/office/powerpoint/2010/main" val="18013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4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4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8FCAA-C682-4B43-802B-9F5309719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448" y="-304800"/>
            <a:ext cx="10058400" cy="3048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429C4-B68F-45F5-9D8D-0F524664E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32460"/>
            <a:ext cx="10058400" cy="60833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Cyrl-BA" sz="2400" dirty="0"/>
              <a:t>ПАДЕЖНА СИНОНИМИЈА је могућност употребе два или више падежних облика који се налазе у истој функцији у реченици и имају исто значење. 				</a:t>
            </a:r>
          </a:p>
          <a:p>
            <a:pPr marL="0" indent="0">
              <a:buNone/>
            </a:pPr>
            <a:r>
              <a:rPr lang="sr-Cyrl-BA" sz="2400" dirty="0"/>
              <a:t>						близу ограде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sz="2400" dirty="0"/>
              <a:t>Бака је сједила у дворишту 		до ограде </a:t>
            </a:r>
          </a:p>
          <a:p>
            <a:pPr marL="0" indent="0">
              <a:buNone/>
            </a:pPr>
            <a:r>
              <a:rPr lang="sr-Cyrl-BA" sz="2400" dirty="0"/>
              <a:t>						код ограде</a:t>
            </a:r>
          </a:p>
          <a:p>
            <a:pPr marL="0" indent="0">
              <a:buNone/>
            </a:pPr>
            <a:r>
              <a:rPr lang="sr-Cyrl-BA" sz="2400" dirty="0"/>
              <a:t>						крај ограде</a:t>
            </a:r>
          </a:p>
          <a:p>
            <a:pPr marL="0" indent="0">
              <a:buNone/>
            </a:pPr>
            <a:r>
              <a:rPr lang="sr-Cyrl-BA" sz="2400" dirty="0"/>
              <a:t>						покрај ограде</a:t>
            </a:r>
          </a:p>
          <a:p>
            <a:pPr marL="0" indent="0">
              <a:buNone/>
            </a:pPr>
            <a:r>
              <a:rPr lang="sr-Cyrl-BA" sz="2400" dirty="0"/>
              <a:t>						поред ограде</a:t>
            </a:r>
          </a:p>
          <a:p>
            <a:pPr marL="0" indent="0">
              <a:buNone/>
            </a:pPr>
            <a:r>
              <a:rPr lang="sr-Cyrl-BA" sz="2400" dirty="0"/>
              <a:t>						уз ограду 	</a:t>
            </a:r>
          </a:p>
          <a:p>
            <a:pPr marL="0" indent="0">
              <a:buNone/>
            </a:pPr>
            <a:r>
              <a:rPr lang="sr-Cyrl-BA" sz="2400" dirty="0"/>
              <a:t>						при огради</a:t>
            </a:r>
          </a:p>
          <a:p>
            <a:pPr marL="0" indent="0">
              <a:buNone/>
            </a:pPr>
            <a:endParaRPr lang="sr-Cyrl-BA" sz="2400" dirty="0"/>
          </a:p>
          <a:p>
            <a:pPr marL="0" indent="0">
              <a:buNone/>
            </a:pPr>
            <a:r>
              <a:rPr lang="sr-Cyrl-BA" sz="2400" dirty="0"/>
              <a:t>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CC6B641-B7C0-42B5-A3D4-F30ABFE2F75C}"/>
              </a:ext>
            </a:extLst>
          </p:cNvPr>
          <p:cNvSpPr/>
          <p:nvPr/>
        </p:nvSpPr>
        <p:spPr>
          <a:xfrm>
            <a:off x="8605520" y="1767840"/>
            <a:ext cx="2092960" cy="43688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близу + генитив</a:t>
            </a:r>
            <a:endParaRPr lang="en-GB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4DC9FF2-8B5B-4368-B7F6-BC58BA730161}"/>
              </a:ext>
            </a:extLst>
          </p:cNvPr>
          <p:cNvSpPr/>
          <p:nvPr/>
        </p:nvSpPr>
        <p:spPr>
          <a:xfrm>
            <a:off x="8605520" y="2286000"/>
            <a:ext cx="2092960" cy="34544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до + генитив</a:t>
            </a:r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850DBFC-6E71-4F16-8D18-D9F947AA2284}"/>
              </a:ext>
            </a:extLst>
          </p:cNvPr>
          <p:cNvSpPr/>
          <p:nvPr/>
        </p:nvSpPr>
        <p:spPr>
          <a:xfrm>
            <a:off x="8605520" y="2712720"/>
            <a:ext cx="2092960" cy="41656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код + генитив</a:t>
            </a:r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579B4DF-49DF-4DB2-9A7C-BC89889CB717}"/>
              </a:ext>
            </a:extLst>
          </p:cNvPr>
          <p:cNvSpPr/>
          <p:nvPr/>
        </p:nvSpPr>
        <p:spPr>
          <a:xfrm>
            <a:off x="8605520" y="3200400"/>
            <a:ext cx="2092960" cy="41656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крај + генитив</a:t>
            </a:r>
            <a:endParaRPr lang="en-GB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2D66903-4468-44A2-8C6C-58AA4FBBB62E}"/>
              </a:ext>
            </a:extLst>
          </p:cNvPr>
          <p:cNvSpPr/>
          <p:nvPr/>
        </p:nvSpPr>
        <p:spPr>
          <a:xfrm>
            <a:off x="8605520" y="3708400"/>
            <a:ext cx="2092960" cy="41656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покрај + генитив</a:t>
            </a:r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E984328-A6DF-4ED1-9C22-0787AF6CEF1B}"/>
              </a:ext>
            </a:extLst>
          </p:cNvPr>
          <p:cNvSpPr/>
          <p:nvPr/>
        </p:nvSpPr>
        <p:spPr>
          <a:xfrm>
            <a:off x="8605520" y="4216400"/>
            <a:ext cx="2092960" cy="39624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поред + генитив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A34FA92-43DE-4688-9FDB-13AE1CD26EBB}"/>
              </a:ext>
            </a:extLst>
          </p:cNvPr>
          <p:cNvSpPr/>
          <p:nvPr/>
        </p:nvSpPr>
        <p:spPr>
          <a:xfrm>
            <a:off x="8605520" y="4724400"/>
            <a:ext cx="2092960" cy="39624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уз + акузатив</a:t>
            </a:r>
            <a:endParaRPr lang="en-GB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B975EA5-E1E4-4739-AB29-1283DD6185F0}"/>
              </a:ext>
            </a:extLst>
          </p:cNvPr>
          <p:cNvSpPr/>
          <p:nvPr/>
        </p:nvSpPr>
        <p:spPr>
          <a:xfrm>
            <a:off x="8605520" y="5201920"/>
            <a:ext cx="2092960" cy="39624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при + локатив</a:t>
            </a:r>
            <a:endParaRPr lang="en-GB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C0D29C5-A90E-441B-8938-3A2A9D2FBD45}"/>
              </a:ext>
            </a:extLst>
          </p:cNvPr>
          <p:cNvSpPr/>
          <p:nvPr/>
        </p:nvSpPr>
        <p:spPr>
          <a:xfrm rot="19976864">
            <a:off x="282445" y="3495313"/>
            <a:ext cx="4602480" cy="2854415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Cyrl-BA" dirty="0"/>
              <a:t>Генитив је синониман са различитим приједлозима, а синониман је са акузативом и локативом у овом примјеру. Сви врше функцију прилошке одредбе за мјесто и имају мјесно значење.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80894DC-0C7D-43F7-A3BC-9EF56324F047}"/>
              </a:ext>
            </a:extLst>
          </p:cNvPr>
          <p:cNvSpPr txBox="1"/>
          <p:nvPr/>
        </p:nvSpPr>
        <p:spPr>
          <a:xfrm>
            <a:off x="4561840" y="44145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CE876BB-6156-4E62-A2EF-215DEB286289}"/>
              </a:ext>
            </a:extLst>
          </p:cNvPr>
          <p:cNvCxnSpPr/>
          <p:nvPr/>
        </p:nvCxnSpPr>
        <p:spPr>
          <a:xfrm>
            <a:off x="5425440" y="2604849"/>
            <a:ext cx="1107440" cy="2678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D7D78B5-60E9-4A69-9146-AC8302B999A6}"/>
              </a:ext>
            </a:extLst>
          </p:cNvPr>
          <p:cNvCxnSpPr/>
          <p:nvPr/>
        </p:nvCxnSpPr>
        <p:spPr>
          <a:xfrm>
            <a:off x="5425440" y="2631440"/>
            <a:ext cx="1117600" cy="2092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4153F87-A230-47CE-8C26-18C13212A606}"/>
              </a:ext>
            </a:extLst>
          </p:cNvPr>
          <p:cNvCxnSpPr/>
          <p:nvPr/>
        </p:nvCxnSpPr>
        <p:spPr>
          <a:xfrm>
            <a:off x="5425440" y="2631440"/>
            <a:ext cx="1107440" cy="1696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0C9F366-D84E-4FA1-8EBC-02068EB19F4B}"/>
              </a:ext>
            </a:extLst>
          </p:cNvPr>
          <p:cNvCxnSpPr/>
          <p:nvPr/>
        </p:nvCxnSpPr>
        <p:spPr>
          <a:xfrm>
            <a:off x="5425440" y="2631440"/>
            <a:ext cx="1117600" cy="1285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97724BE-D5F5-40FC-857E-312E3DF0C21E}"/>
              </a:ext>
            </a:extLst>
          </p:cNvPr>
          <p:cNvCxnSpPr/>
          <p:nvPr/>
        </p:nvCxnSpPr>
        <p:spPr>
          <a:xfrm>
            <a:off x="5425440" y="2604849"/>
            <a:ext cx="1117600" cy="849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19F78AF-AFB4-48C3-8F58-36C93C54CB89}"/>
              </a:ext>
            </a:extLst>
          </p:cNvPr>
          <p:cNvCxnSpPr/>
          <p:nvPr/>
        </p:nvCxnSpPr>
        <p:spPr>
          <a:xfrm>
            <a:off x="5425440" y="2604849"/>
            <a:ext cx="1117600" cy="392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928D95-EA62-4E34-A556-03A679A57A62}"/>
              </a:ext>
            </a:extLst>
          </p:cNvPr>
          <p:cNvCxnSpPr/>
          <p:nvPr/>
        </p:nvCxnSpPr>
        <p:spPr>
          <a:xfrm flipV="1">
            <a:off x="5471042" y="2472015"/>
            <a:ext cx="1117600" cy="146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4F33416-458A-4A78-88DF-5FBECA2D7EBA}"/>
              </a:ext>
            </a:extLst>
          </p:cNvPr>
          <p:cNvCxnSpPr/>
          <p:nvPr/>
        </p:nvCxnSpPr>
        <p:spPr>
          <a:xfrm flipV="1">
            <a:off x="5415280" y="2072640"/>
            <a:ext cx="1117600" cy="532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35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5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85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"/>
                            </p:stCondLst>
                            <p:childTnLst>
                              <p:par>
                                <p:cTn id="6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350"/>
                            </p:stCondLst>
                            <p:childTnLst>
                              <p:par>
                                <p:cTn id="6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600"/>
                            </p:stCondLst>
                            <p:childTnLst>
                              <p:par>
                                <p:cTn id="6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85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1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35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6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8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1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35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6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850"/>
                            </p:stCondLst>
                            <p:childTnLst>
                              <p:par>
                                <p:cTn id="1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350"/>
                            </p:stCondLst>
                            <p:childTnLst>
                              <p:par>
                                <p:cTn id="1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EC855-B882-45E7-8C47-0DCE12614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-294639"/>
            <a:ext cx="10058400" cy="19303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F6C1A-B3C0-4EDE-9BA2-7E1931AB1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660400"/>
            <a:ext cx="11440160" cy="5511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sr-Cyrl-BA" sz="2400" dirty="0"/>
              <a:t> Видио сам дјевојку </a:t>
            </a:r>
            <a:r>
              <a:rPr lang="sr-Cyrl-BA" sz="2400" i="1" u="sng" dirty="0">
                <a:solidFill>
                  <a:schemeClr val="accent1">
                    <a:lumMod val="75000"/>
                  </a:schemeClr>
                </a:solidFill>
              </a:rPr>
              <a:t>дуге плаве косе</a:t>
            </a:r>
            <a:r>
              <a:rPr lang="sr-Cyrl-BA" sz="2400" dirty="0"/>
              <a:t>. 	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sr-Cyrl-BA" sz="2400" dirty="0"/>
          </a:p>
          <a:p>
            <a:pPr marL="0" indent="0">
              <a:lnSpc>
                <a:spcPct val="70000"/>
              </a:lnSpc>
              <a:buNone/>
            </a:pPr>
            <a:endParaRPr lang="sr-Cyrl-BA" sz="2400" dirty="0"/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sr-Cyrl-BA" sz="2400" dirty="0"/>
              <a:t>Видио сам дјевојку </a:t>
            </a:r>
            <a:r>
              <a:rPr lang="sr-Cyrl-BA" sz="2400" i="1" u="sng" dirty="0">
                <a:solidFill>
                  <a:schemeClr val="accent1">
                    <a:lumMod val="75000"/>
                  </a:schemeClr>
                </a:solidFill>
              </a:rPr>
              <a:t>са дугом плавом косом</a:t>
            </a:r>
            <a:r>
              <a:rPr lang="sr-Cyrl-BA" sz="2400" dirty="0"/>
              <a:t>. 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sr-Cyrl-BA" sz="2400" dirty="0"/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sr-Cyrl-BA" sz="2400" dirty="0"/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sr-Cyrl-BA" sz="2400" dirty="0"/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sr-Cyrl-BA" sz="2400" dirty="0"/>
              <a:t>Видио сам дјевојку </a:t>
            </a:r>
            <a:r>
              <a:rPr lang="sr-Cyrl-BA" sz="2400" i="1" u="sng" dirty="0">
                <a:solidFill>
                  <a:schemeClr val="accent1">
                    <a:lumMod val="75000"/>
                  </a:schemeClr>
                </a:solidFill>
              </a:rPr>
              <a:t>са дугом плавом периком</a:t>
            </a:r>
            <a:r>
              <a:rPr lang="sr-Cyrl-BA" sz="2400" dirty="0"/>
              <a:t>.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sr-Cyrl-BA" sz="2400" dirty="0"/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sr-Cyrl-BA" sz="2400" dirty="0"/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sr-Cyrl-BA" sz="2400" dirty="0"/>
              <a:t>  Видио сам дјевојку </a:t>
            </a:r>
            <a:r>
              <a:rPr lang="sr-Cyrl-BA" sz="2400" i="1" u="sng" dirty="0">
                <a:solidFill>
                  <a:schemeClr val="accent1">
                    <a:lumMod val="75000"/>
                  </a:schemeClr>
                </a:solidFill>
              </a:rPr>
              <a:t>дуге плаве перике</a:t>
            </a:r>
            <a:r>
              <a:rPr lang="sr-Cyrl-BA" sz="2400" dirty="0"/>
              <a:t>. </a:t>
            </a:r>
          </a:p>
          <a:p>
            <a:pPr marL="0" indent="0">
              <a:buNone/>
            </a:pPr>
            <a:r>
              <a:rPr lang="sr-Cyrl-BA" sz="2400" dirty="0"/>
              <a:t>							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A9200E6-EEA6-4829-841C-B09D2D9D85F2}"/>
              </a:ext>
            </a:extLst>
          </p:cNvPr>
          <p:cNvSpPr/>
          <p:nvPr/>
        </p:nvSpPr>
        <p:spPr>
          <a:xfrm>
            <a:off x="6329680" y="721360"/>
            <a:ext cx="5313680" cy="8839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Cyrl-BA" dirty="0"/>
              <a:t>генитив – функција неконгруентни атрибут</a:t>
            </a:r>
          </a:p>
          <a:p>
            <a:pPr algn="ctr"/>
            <a:r>
              <a:rPr lang="sr-Cyrl-BA" dirty="0"/>
              <a:t>значење квалитативно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6A1AE02-5F83-41A2-BB2D-EAF5F3BA5089}"/>
              </a:ext>
            </a:extLst>
          </p:cNvPr>
          <p:cNvSpPr/>
          <p:nvPr/>
        </p:nvSpPr>
        <p:spPr>
          <a:xfrm>
            <a:off x="7010400" y="1818640"/>
            <a:ext cx="4632960" cy="109728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Cyrl-BA" dirty="0"/>
              <a:t>инструментал – функција неконгруентни атрибут</a:t>
            </a:r>
          </a:p>
          <a:p>
            <a:pPr algn="ctr"/>
            <a:r>
              <a:rPr lang="sr-Cyrl-BA" dirty="0"/>
              <a:t>                             значење квалитативно 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8229139-8CF9-4F40-9A4B-75F7B166E7D8}"/>
              </a:ext>
            </a:extLst>
          </p:cNvPr>
          <p:cNvSpPr/>
          <p:nvPr/>
        </p:nvSpPr>
        <p:spPr>
          <a:xfrm>
            <a:off x="7233920" y="3210560"/>
            <a:ext cx="4632960" cy="1280160"/>
          </a:xfrm>
          <a:prstGeom prst="roundRect">
            <a:avLst>
              <a:gd name="adj" fmla="val 3095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Cyrl-BA" dirty="0"/>
              <a:t>инструментал – функција 				                                      	                       неконгруентни атрибут</a:t>
            </a:r>
          </a:p>
          <a:p>
            <a:r>
              <a:rPr lang="sr-Cyrl-BA" dirty="0"/>
              <a:t>			      значење квалитативно  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D73E10-3962-4B84-9F5F-12757E68B02B}"/>
              </a:ext>
            </a:extLst>
          </p:cNvPr>
          <p:cNvSpPr/>
          <p:nvPr/>
        </p:nvSpPr>
        <p:spPr>
          <a:xfrm>
            <a:off x="6756400" y="4693920"/>
            <a:ext cx="4815840" cy="5588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Cyrl-BA" dirty="0"/>
              <a:t>генитив – не може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40A95F-3E68-49DF-B117-8B384EFCBFAB}"/>
              </a:ext>
            </a:extLst>
          </p:cNvPr>
          <p:cNvSpPr/>
          <p:nvPr/>
        </p:nvSpPr>
        <p:spPr>
          <a:xfrm>
            <a:off x="243840" y="5643880"/>
            <a:ext cx="8869680" cy="105664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Cyrl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Синонимија квалитативног генитива и инструментала је могућа само кад је пратилачка особина природна – урођена. Уколико је нека пратилачка особина вјештачка, користи се само квалитативни инструментал.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228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F5822-7DC9-47DE-860C-434C01F4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069848" y="0"/>
            <a:ext cx="10058400" cy="19304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0C66B-E943-4725-B03D-9CE9DA02D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28320"/>
            <a:ext cx="10058400" cy="56438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Cyrl-BA" sz="2400" dirty="0"/>
              <a:t>Јуче нисмо имали струје. </a:t>
            </a:r>
          </a:p>
          <a:p>
            <a:pPr>
              <a:buFont typeface="Wingdings" panose="05000000000000000000" pitchFamily="2" charset="2"/>
              <a:buChar char="Ø"/>
            </a:pPr>
            <a:endParaRPr lang="sr-Cyrl-BA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r-Cyrl-BA" sz="2400" dirty="0"/>
              <a:t>Јуче нисмо имали струју.</a:t>
            </a:r>
          </a:p>
          <a:p>
            <a:pPr>
              <a:buFont typeface="Wingdings" panose="05000000000000000000" pitchFamily="2" charset="2"/>
              <a:buChar char="Ø"/>
            </a:pPr>
            <a:endParaRPr lang="sr-Cyrl-BA" sz="2400" dirty="0"/>
          </a:p>
          <a:p>
            <a:pPr marL="0" indent="0">
              <a:buNone/>
            </a:pPr>
            <a:r>
              <a:rPr lang="sr-Cyrl-BA" sz="2400" dirty="0"/>
              <a:t>	</a:t>
            </a:r>
            <a:endParaRPr lang="en-GB" sz="24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A3C5024-40F5-4365-A108-41CF09435210}"/>
              </a:ext>
            </a:extLst>
          </p:cNvPr>
          <p:cNvSpPr/>
          <p:nvPr/>
        </p:nvSpPr>
        <p:spPr>
          <a:xfrm>
            <a:off x="4958080" y="563880"/>
            <a:ext cx="6055360" cy="46736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Cyrl-BA" dirty="0"/>
              <a:t>генитив без приједлога – функција прави објекат</a:t>
            </a:r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DFFC79B-6752-48DB-8FD3-0CAB519A5881}"/>
              </a:ext>
            </a:extLst>
          </p:cNvPr>
          <p:cNvSpPr/>
          <p:nvPr/>
        </p:nvSpPr>
        <p:spPr>
          <a:xfrm>
            <a:off x="4958080" y="1483360"/>
            <a:ext cx="5638800" cy="46736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Cyrl-BA" dirty="0"/>
              <a:t>акузатив без приједлога – функција прави објекат</a:t>
            </a:r>
            <a:endParaRPr lang="en-GB" dirty="0"/>
          </a:p>
        </p:txBody>
      </p:sp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9637BA94-F001-4340-85F4-B6842565DFF8}"/>
              </a:ext>
            </a:extLst>
          </p:cNvPr>
          <p:cNvSpPr/>
          <p:nvPr/>
        </p:nvSpPr>
        <p:spPr>
          <a:xfrm rot="20843129">
            <a:off x="1991319" y="2856636"/>
            <a:ext cx="6055360" cy="3249493"/>
          </a:xfrm>
          <a:prstGeom prst="horizontalScroll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Генитив и акузатив без приједлога су најчешће синонимни у функцији правог објекта када се налазе у одричним реченицама. </a:t>
            </a:r>
          </a:p>
          <a:p>
            <a:pPr algn="ctr"/>
            <a:r>
              <a:rPr lang="sr-Cyrl-BA" dirty="0"/>
              <a:t>У слободном говору чешће користимо акузатив, док у књижевним текстовима, због стилске вриједности, чешће уочавамо генитив.</a:t>
            </a:r>
          </a:p>
        </p:txBody>
      </p:sp>
    </p:spTree>
    <p:extLst>
      <p:ext uri="{BB962C8B-B14F-4D97-AF65-F5344CB8AC3E}">
        <p14:creationId xmlns:p14="http://schemas.microsoft.com/office/powerpoint/2010/main" val="393539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790C-48D3-4AE7-ABE0-58A5F2328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65048"/>
          </a:xfrm>
        </p:spPr>
        <p:txBody>
          <a:bodyPr>
            <a:normAutofit fontScale="90000"/>
          </a:bodyPr>
          <a:lstStyle/>
          <a:p>
            <a:r>
              <a:rPr lang="sr-Cyrl-BA" b="1" dirty="0"/>
              <a:t>ЗАДАЋА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2FB18-999A-46B9-8864-A0A6680F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258" y="1361440"/>
            <a:ext cx="10058400" cy="481076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457200" indent="-457200">
              <a:buAutoNum type="arabicPeriod"/>
            </a:pPr>
            <a:r>
              <a:rPr lang="sr-Cyrl-BA" dirty="0"/>
              <a:t>Напиши неколико примјера падежне синонимије у сљедећој реченици, водећи рачуна да функције и значења буду блиски. </a:t>
            </a:r>
          </a:p>
          <a:p>
            <a:pPr lvl="3"/>
            <a:r>
              <a:rPr lang="sr-Cyrl-BA" sz="1800" dirty="0"/>
              <a:t>Налазили смо се на игралишту </a:t>
            </a:r>
            <a:r>
              <a:rPr lang="sr-Cyrl-BA" dirty="0"/>
              <a:t>		       </a:t>
            </a:r>
            <a:r>
              <a:rPr lang="sr-Cyrl-BA" sz="1800" dirty="0"/>
              <a:t>близу школе. (близу + генитив)</a:t>
            </a:r>
          </a:p>
          <a:p>
            <a:pPr marL="85725" lvl="3" indent="95250">
              <a:buNone/>
            </a:pPr>
            <a:endParaRPr lang="sr-Cyrl-BA" dirty="0"/>
          </a:p>
          <a:p>
            <a:pPr marL="457200" lvl="3" indent="-457200">
              <a:buAutoNum type="arabicPeriod" startAt="2"/>
            </a:pPr>
            <a:r>
              <a:rPr lang="sr-Cyrl-BA" sz="2000" dirty="0"/>
              <a:t>Напиши синонимију квалитативног генитива и инструментала</a:t>
            </a:r>
          </a:p>
          <a:p>
            <a:pPr marL="892175" lvl="3" indent="-84138"/>
            <a:r>
              <a:rPr lang="sr-Cyrl-BA" sz="1800" dirty="0"/>
              <a:t>	 Занимљива је дјевојчица (крупне плаве очи) .</a:t>
            </a:r>
          </a:p>
          <a:p>
            <a:pPr marL="892175" lvl="3" indent="-84138"/>
            <a:r>
              <a:rPr lang="sr-Cyrl-BA" sz="1800" dirty="0"/>
              <a:t> Прошао је човјек (руска шубара на глави).</a:t>
            </a:r>
          </a:p>
          <a:p>
            <a:pPr marL="808037" lvl="3" indent="0">
              <a:buNone/>
            </a:pPr>
            <a:endParaRPr lang="sr-Cyrl-BA" sz="1800" dirty="0"/>
          </a:p>
          <a:p>
            <a:pPr marL="457200" lvl="3" indent="-457200">
              <a:buAutoNum type="arabicPeriod" startAt="3"/>
            </a:pPr>
            <a:r>
              <a:rPr lang="sr-Cyrl-BA" sz="2000" dirty="0"/>
              <a:t>Изврши синонимију генитива и акузатива у реченици </a:t>
            </a:r>
          </a:p>
          <a:p>
            <a:pPr marL="989013" lvl="6" indent="-180975"/>
            <a:r>
              <a:rPr lang="sr-Cyrl-BA" sz="1800" dirty="0"/>
              <a:t>Нисмо добили (задаћа).</a:t>
            </a:r>
            <a:r>
              <a:rPr lang="sr-Cyrl-BA" sz="2000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endParaRPr lang="sr-Cyrl-BA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F019E83-636D-4FF1-9121-6B7F5863D609}"/>
              </a:ext>
            </a:extLst>
          </p:cNvPr>
          <p:cNvCxnSpPr/>
          <p:nvPr/>
        </p:nvCxnSpPr>
        <p:spPr>
          <a:xfrm>
            <a:off x="5699760" y="2126488"/>
            <a:ext cx="1016000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row: Left 3">
            <a:extLst>
              <a:ext uri="{FF2B5EF4-FFF2-40B4-BE49-F238E27FC236}">
                <a16:creationId xmlns:a16="http://schemas.microsoft.com/office/drawing/2014/main" id="{7230C697-B6C8-4656-8E40-BA01EB8CB79D}"/>
              </a:ext>
            </a:extLst>
          </p:cNvPr>
          <p:cNvSpPr/>
          <p:nvPr/>
        </p:nvSpPr>
        <p:spPr>
          <a:xfrm>
            <a:off x="9154633" y="5656520"/>
            <a:ext cx="1541720" cy="5156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Cyrl-BA" sz="1200" dirty="0">
                <a:hlinkClick r:id="rId2" action="ppaction://hlinksldjump"/>
              </a:rPr>
              <a:t>Врати на почетак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3841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189</TotalTime>
  <Words>499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Cambria</vt:lpstr>
      <vt:lpstr>Rockwell</vt:lpstr>
      <vt:lpstr>Rockwell Condensed</vt:lpstr>
      <vt:lpstr>Wingdings</vt:lpstr>
      <vt:lpstr>Wood Type</vt:lpstr>
      <vt:lpstr>СИНОНИМИЈА ПАДЕЖНИХ ОБЛИКА</vt:lpstr>
      <vt:lpstr>PowerPoint Presentation</vt:lpstr>
      <vt:lpstr>PowerPoint Presentation</vt:lpstr>
      <vt:lpstr>PowerPoint Presentation</vt:lpstr>
      <vt:lpstr>PowerPoint Presentation</vt:lpstr>
      <vt:lpstr>ЗАДАЋА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СИНОНИМИЈА ПАДЕЖНИХ ОБЛИКА</dc:title>
  <dc:creator>vasilijedjukic2@gmail.com</dc:creator>
  <cp:lastModifiedBy>vasilijedjukic2@gmail.com</cp:lastModifiedBy>
  <cp:revision>28</cp:revision>
  <dcterms:created xsi:type="dcterms:W3CDTF">2020-03-25T13:22:14Z</dcterms:created>
  <dcterms:modified xsi:type="dcterms:W3CDTF">2020-03-25T18:15:12Z</dcterms:modified>
</cp:coreProperties>
</file>