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742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BA" dirty="0"/>
              <a:t>Екскреторни и ендокрини систем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BA" sz="3200" dirty="0"/>
              <a:t>Понављање градива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48965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C56CEE-3AF2-421B-9467-9BD8586F6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 smtClean="0"/>
              <a:t>Задаћа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4FC0EB3-3917-41B2-8814-0D4F9EBDC8AF}"/>
              </a:ext>
            </a:extLst>
          </p:cNvPr>
          <p:cNvSpPr/>
          <p:nvPr/>
        </p:nvSpPr>
        <p:spPr>
          <a:xfrm>
            <a:off x="534545" y="1857293"/>
            <a:ext cx="5131469" cy="4157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400" dirty="0"/>
              <a:t>Утиче на раст организма (нарочито у пубертету)</a:t>
            </a:r>
            <a:endParaRPr lang="en-US" sz="1400" dirty="0"/>
          </a:p>
        </p:txBody>
      </p:sp>
      <p:sp>
        <p:nvSpPr>
          <p:cNvPr id="5" name="Flowchart: Process 4">
            <a:extLst>
              <a:ext uri="{FF2B5EF4-FFF2-40B4-BE49-F238E27FC236}">
                <a16:creationId xmlns:a16="http://schemas.microsoft.com/office/drawing/2014/main" xmlns="" id="{E4C4D7D8-234F-4D12-9D17-964762660171}"/>
              </a:ext>
            </a:extLst>
          </p:cNvPr>
          <p:cNvSpPr/>
          <p:nvPr/>
        </p:nvSpPr>
        <p:spPr>
          <a:xfrm>
            <a:off x="496104" y="5966549"/>
            <a:ext cx="5208348" cy="415772"/>
          </a:xfrm>
          <a:prstGeom prst="flowChartProces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400" dirty="0"/>
              <a:t>Лучи се кад је организам у опасности (утиче на рад срца, крвни притисак, рад глатких мишића)</a:t>
            </a:r>
            <a:endParaRPr lang="en-US" sz="1400" dirty="0"/>
          </a:p>
        </p:txBody>
      </p:sp>
      <p:sp>
        <p:nvSpPr>
          <p:cNvPr id="6" name="Flowchart: Process 5">
            <a:extLst>
              <a:ext uri="{FF2B5EF4-FFF2-40B4-BE49-F238E27FC236}">
                <a16:creationId xmlns:a16="http://schemas.microsoft.com/office/drawing/2014/main" xmlns="" id="{1A3D85BB-ED4B-4439-89AB-8F61604AE2E4}"/>
              </a:ext>
            </a:extLst>
          </p:cNvPr>
          <p:cNvSpPr/>
          <p:nvPr/>
        </p:nvSpPr>
        <p:spPr>
          <a:xfrm>
            <a:off x="457666" y="3019272"/>
            <a:ext cx="5208348" cy="474874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400" dirty="0"/>
              <a:t>Утиче на промет материје у организму и контролише потрошњу енергије у тијелу</a:t>
            </a:r>
            <a:endParaRPr lang="en-US" sz="1400" dirty="0"/>
          </a:p>
        </p:txBody>
      </p:sp>
      <p:sp>
        <p:nvSpPr>
          <p:cNvPr id="7" name="Flowchart: Process 6">
            <a:extLst>
              <a:ext uri="{FF2B5EF4-FFF2-40B4-BE49-F238E27FC236}">
                <a16:creationId xmlns:a16="http://schemas.microsoft.com/office/drawing/2014/main" xmlns="" id="{CE9262DB-2B1F-42A5-83AF-43AD7801335E}"/>
              </a:ext>
            </a:extLst>
          </p:cNvPr>
          <p:cNvSpPr/>
          <p:nvPr/>
        </p:nvSpPr>
        <p:spPr>
          <a:xfrm>
            <a:off x="457666" y="3702582"/>
            <a:ext cx="5208348" cy="47487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400" dirty="0"/>
              <a:t>Регулише промет калцијума и фосфора</a:t>
            </a:r>
            <a:endParaRPr lang="en-US" sz="1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826CE04-D216-4661-870C-929E7E9C6738}"/>
              </a:ext>
            </a:extLst>
          </p:cNvPr>
          <p:cNvSpPr/>
          <p:nvPr/>
        </p:nvSpPr>
        <p:spPr>
          <a:xfrm>
            <a:off x="496104" y="2440112"/>
            <a:ext cx="5208348" cy="3494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400" dirty="0"/>
              <a:t>Смањује ниво шећера у крви</a:t>
            </a:r>
            <a:endParaRPr lang="en-US" sz="1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CA326AE-55D1-4E97-9D21-13A9DABCC3F4}"/>
              </a:ext>
            </a:extLst>
          </p:cNvPr>
          <p:cNvSpPr/>
          <p:nvPr/>
        </p:nvSpPr>
        <p:spPr>
          <a:xfrm>
            <a:off x="457666" y="4885660"/>
            <a:ext cx="5208348" cy="4386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400" dirty="0"/>
              <a:t>Повећава ниво шећера у крви</a:t>
            </a:r>
            <a:endParaRPr lang="en-US" sz="1400" dirty="0"/>
          </a:p>
        </p:txBody>
      </p:sp>
      <p:sp>
        <p:nvSpPr>
          <p:cNvPr id="10" name="Content Placeholder 8">
            <a:extLst>
              <a:ext uri="{FF2B5EF4-FFF2-40B4-BE49-F238E27FC236}">
                <a16:creationId xmlns:a16="http://schemas.microsoft.com/office/drawing/2014/main" xmlns="" id="{641EF7FB-CBE9-4411-972A-11037418F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667" y="5422180"/>
            <a:ext cx="5208348" cy="4621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marL="0" indent="0">
              <a:buNone/>
            </a:pPr>
            <a:r>
              <a:rPr lang="sr-Cyrl-BA" sz="1400" dirty="0"/>
              <a:t>Утиче на функцију полних жлијезда и секундарне полне карактеристике код мушкараца</a:t>
            </a:r>
            <a:endParaRPr lang="en-US" sz="1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39D01805-C3A9-4876-9063-873F452E782D}"/>
              </a:ext>
            </a:extLst>
          </p:cNvPr>
          <p:cNvSpPr/>
          <p:nvPr/>
        </p:nvSpPr>
        <p:spPr>
          <a:xfrm>
            <a:off x="457667" y="4283317"/>
            <a:ext cx="5175694" cy="46215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400" dirty="0"/>
              <a:t>Утичу на рад полних жлијезда и секундарне полне карактеристике код жена</a:t>
            </a:r>
            <a:endParaRPr lang="en-US" sz="1400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F43F34F3-C332-4AEF-B4A3-5049C2AF5E0B}"/>
              </a:ext>
            </a:extLst>
          </p:cNvPr>
          <p:cNvSpPr/>
          <p:nvPr/>
        </p:nvSpPr>
        <p:spPr>
          <a:xfrm>
            <a:off x="7568293" y="1795758"/>
            <a:ext cx="1861457" cy="47730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xmlns="" id="{5A162EB0-1B8F-4553-B65D-661CABB0AD19}"/>
              </a:ext>
            </a:extLst>
          </p:cNvPr>
          <p:cNvSpPr/>
          <p:nvPr/>
        </p:nvSpPr>
        <p:spPr>
          <a:xfrm>
            <a:off x="7568293" y="2401808"/>
            <a:ext cx="1861457" cy="4546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xmlns="" id="{67C620EC-E0D8-4EF5-A7B9-5D05BB5C3568}"/>
              </a:ext>
            </a:extLst>
          </p:cNvPr>
          <p:cNvSpPr/>
          <p:nvPr/>
        </p:nvSpPr>
        <p:spPr>
          <a:xfrm>
            <a:off x="7568293" y="3011986"/>
            <a:ext cx="1861457" cy="4748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xmlns="" id="{FF06CED0-5639-4E46-810A-813CFCEE8107}"/>
              </a:ext>
            </a:extLst>
          </p:cNvPr>
          <p:cNvSpPr/>
          <p:nvPr/>
        </p:nvSpPr>
        <p:spPr>
          <a:xfrm>
            <a:off x="7568292" y="3702582"/>
            <a:ext cx="1861457" cy="47487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xmlns="" id="{9DB95BDA-7F4D-4676-8A73-61214879AFA7}"/>
              </a:ext>
            </a:extLst>
          </p:cNvPr>
          <p:cNvSpPr/>
          <p:nvPr/>
        </p:nvSpPr>
        <p:spPr>
          <a:xfrm>
            <a:off x="7568291" y="4285944"/>
            <a:ext cx="1861457" cy="4748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xmlns="" id="{8907085B-9EAA-486E-A833-251ED04B5FD3}"/>
              </a:ext>
            </a:extLst>
          </p:cNvPr>
          <p:cNvSpPr/>
          <p:nvPr/>
        </p:nvSpPr>
        <p:spPr>
          <a:xfrm>
            <a:off x="7568291" y="4869306"/>
            <a:ext cx="1861457" cy="43862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xmlns="" id="{AA3D41F4-058D-4400-A0C7-0CA255A33CD9}"/>
              </a:ext>
            </a:extLst>
          </p:cNvPr>
          <p:cNvSpPr/>
          <p:nvPr/>
        </p:nvSpPr>
        <p:spPr>
          <a:xfrm>
            <a:off x="7568290" y="5408017"/>
            <a:ext cx="1861457" cy="43862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xmlns="" id="{94BC276D-5C10-4B16-9D36-23BECDC51228}"/>
              </a:ext>
            </a:extLst>
          </p:cNvPr>
          <p:cNvSpPr/>
          <p:nvPr/>
        </p:nvSpPr>
        <p:spPr>
          <a:xfrm>
            <a:off x="7568290" y="5955125"/>
            <a:ext cx="1861457" cy="43862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xmlns="" id="{4C2D5458-2B57-467E-A1BE-5380E1C22D95}"/>
              </a:ext>
            </a:extLst>
          </p:cNvPr>
          <p:cNvCxnSpPr>
            <a:cxnSpLocks/>
          </p:cNvCxnSpPr>
          <p:nvPr/>
        </p:nvCxnSpPr>
        <p:spPr>
          <a:xfrm>
            <a:off x="6049737" y="2117944"/>
            <a:ext cx="11593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xmlns="" id="{E61F1E2B-8286-48B8-AE13-A4975D6DE17F}"/>
              </a:ext>
            </a:extLst>
          </p:cNvPr>
          <p:cNvCxnSpPr>
            <a:cxnSpLocks/>
          </p:cNvCxnSpPr>
          <p:nvPr/>
        </p:nvCxnSpPr>
        <p:spPr>
          <a:xfrm>
            <a:off x="5992586" y="2735036"/>
            <a:ext cx="121647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xmlns="" id="{D37A3BD7-9FA1-4E9C-B810-1B6ABC7841B3}"/>
              </a:ext>
            </a:extLst>
          </p:cNvPr>
          <p:cNvCxnSpPr>
            <a:cxnSpLocks/>
          </p:cNvCxnSpPr>
          <p:nvPr/>
        </p:nvCxnSpPr>
        <p:spPr>
          <a:xfrm>
            <a:off x="5992586" y="3279322"/>
            <a:ext cx="121647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xmlns="" id="{E95A3755-716B-4693-84C6-012CC512A302}"/>
              </a:ext>
            </a:extLst>
          </p:cNvPr>
          <p:cNvCxnSpPr>
            <a:cxnSpLocks/>
          </p:cNvCxnSpPr>
          <p:nvPr/>
        </p:nvCxnSpPr>
        <p:spPr>
          <a:xfrm>
            <a:off x="6049737" y="3965122"/>
            <a:ext cx="121647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xmlns="" id="{8619C94B-09DC-49AD-9C55-8E217FD50DE2}"/>
              </a:ext>
            </a:extLst>
          </p:cNvPr>
          <p:cNvCxnSpPr>
            <a:cxnSpLocks/>
          </p:cNvCxnSpPr>
          <p:nvPr/>
        </p:nvCxnSpPr>
        <p:spPr>
          <a:xfrm>
            <a:off x="5992586" y="4528458"/>
            <a:ext cx="121647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xmlns="" id="{0F493872-2846-4768-A308-93D36B49F9CB}"/>
              </a:ext>
            </a:extLst>
          </p:cNvPr>
          <p:cNvCxnSpPr>
            <a:cxnSpLocks/>
          </p:cNvCxnSpPr>
          <p:nvPr/>
        </p:nvCxnSpPr>
        <p:spPr>
          <a:xfrm>
            <a:off x="5992586" y="5034643"/>
            <a:ext cx="121647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xmlns="" id="{5827A7FC-652E-4810-934D-E3003D79B301}"/>
              </a:ext>
            </a:extLst>
          </p:cNvPr>
          <p:cNvCxnSpPr>
            <a:cxnSpLocks/>
          </p:cNvCxnSpPr>
          <p:nvPr/>
        </p:nvCxnSpPr>
        <p:spPr>
          <a:xfrm>
            <a:off x="5992586" y="5614308"/>
            <a:ext cx="121647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xmlns="" id="{53EE0F84-16BD-42DE-9CF7-0834EB78FA01}"/>
              </a:ext>
            </a:extLst>
          </p:cNvPr>
          <p:cNvCxnSpPr>
            <a:cxnSpLocks/>
          </p:cNvCxnSpPr>
          <p:nvPr/>
        </p:nvCxnSpPr>
        <p:spPr>
          <a:xfrm>
            <a:off x="6049737" y="6153150"/>
            <a:ext cx="121647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8774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Систем органа за излучивање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3138266" cy="3416300"/>
          </a:xfrm>
        </p:spPr>
        <p:txBody>
          <a:bodyPr/>
          <a:lstStyle/>
          <a:p>
            <a:pPr marL="0" indent="0">
              <a:buNone/>
            </a:pPr>
            <a:r>
              <a:rPr lang="sr-Cyrl-BA" dirty="0"/>
              <a:t>Систем органа за изличивање или екскреторни систем има улогу у филтрирању крви у нашем организму и избацивању штетних материја из организма.</a:t>
            </a:r>
          </a:p>
          <a:p>
            <a:pPr marL="0" indent="0">
              <a:buNone/>
            </a:pPr>
            <a:r>
              <a:rPr lang="sr-Cyrl-BA" dirty="0"/>
              <a:t>Има улогу такође и у регулацији нивоа и садржаја тјелесних течности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93221" y="2644775"/>
            <a:ext cx="59055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3865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Бубрег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34490" y="2990441"/>
            <a:ext cx="4074222" cy="2642417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7922" y="2667746"/>
            <a:ext cx="2924137" cy="3416300"/>
          </a:xfrm>
        </p:spPr>
        <p:txBody>
          <a:bodyPr/>
          <a:lstStyle/>
          <a:p>
            <a:pPr marL="0" indent="0">
              <a:buNone/>
            </a:pPr>
            <a:r>
              <a:rPr lang="sr-Cyrl-BA" dirty="0"/>
              <a:t>Кора бубрега</a:t>
            </a:r>
          </a:p>
          <a:p>
            <a:pPr marL="0" indent="0">
              <a:buNone/>
            </a:pPr>
            <a:r>
              <a:rPr lang="sr-Cyrl-BA" dirty="0"/>
              <a:t>Бубрежна вена</a:t>
            </a:r>
          </a:p>
          <a:p>
            <a:pPr marL="0" indent="0">
              <a:buNone/>
            </a:pPr>
            <a:r>
              <a:rPr lang="sr-Cyrl-BA" dirty="0"/>
              <a:t>Срж бубрега</a:t>
            </a:r>
          </a:p>
          <a:p>
            <a:pPr marL="0" indent="0">
              <a:buNone/>
            </a:pPr>
            <a:r>
              <a:rPr lang="sr-Cyrl-BA" dirty="0"/>
              <a:t>Бубрежна артерија</a:t>
            </a:r>
          </a:p>
          <a:p>
            <a:pPr marL="0" indent="0">
              <a:buNone/>
            </a:pPr>
            <a:r>
              <a:rPr lang="sr-Cyrl-BA" dirty="0"/>
              <a:t>Бубрежна карлица</a:t>
            </a:r>
          </a:p>
          <a:p>
            <a:pPr marL="0" indent="0">
              <a:buNone/>
            </a:pPr>
            <a:r>
              <a:rPr lang="sr-Cyrl-BA" dirty="0"/>
              <a:t>Бубрежне чашице</a:t>
            </a:r>
          </a:p>
          <a:p>
            <a:pPr marL="0" indent="0">
              <a:buNone/>
            </a:pPr>
            <a:r>
              <a:rPr lang="sr-Cyrl-BA" dirty="0"/>
              <a:t>Мокраћовод</a:t>
            </a:r>
          </a:p>
          <a:p>
            <a:pPr marL="0" indent="0">
              <a:buNone/>
            </a:pPr>
            <a:r>
              <a:rPr lang="sr-Cyrl-BA" dirty="0"/>
              <a:t>Бубрежни омотач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471640" y="2931481"/>
            <a:ext cx="1826282" cy="402734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858322" y="3211551"/>
            <a:ext cx="2439600" cy="858644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705815" y="3612995"/>
            <a:ext cx="1592107" cy="446795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3858322" y="4049075"/>
            <a:ext cx="2439600" cy="219158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4293220" y="4291305"/>
            <a:ext cx="2004702" cy="169182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3858322" y="4861387"/>
            <a:ext cx="2439600" cy="329713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583151" y="4861387"/>
            <a:ext cx="1714772" cy="0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4873083" y="5191100"/>
            <a:ext cx="1424839" cy="441758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2649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154954" y="924173"/>
            <a:ext cx="8761413" cy="706964"/>
          </a:xfrm>
        </p:spPr>
        <p:txBody>
          <a:bodyPr/>
          <a:lstStyle/>
          <a:p>
            <a:r>
              <a:rPr lang="sr-Cyrl-BA" sz="2000" dirty="0">
                <a:solidFill>
                  <a:schemeClr val="bg1"/>
                </a:solidFill>
              </a:rPr>
              <a:t>Бубрежно тјелашце заједно са изувијаним почетним и завршним дијеловима бубрежног </a:t>
            </a:r>
            <a:r>
              <a:rPr lang="sr-Cyrl-BA" sz="2000" dirty="0" smtClean="0">
                <a:solidFill>
                  <a:schemeClr val="bg1"/>
                </a:solidFill>
              </a:rPr>
              <a:t>каналића </a:t>
            </a:r>
            <a:r>
              <a:rPr lang="sr-Cyrl-BA" sz="2000" dirty="0">
                <a:solidFill>
                  <a:schemeClr val="bg1"/>
                </a:solidFill>
              </a:rPr>
              <a:t>смјештена је у кори бубрега.  Хенлејева петља и сабирни канали смјештени су у сржи бубрега.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BA" dirty="0"/>
              <a:t>Попречни пресјек бубрега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5700" y="3278573"/>
            <a:ext cx="4824413" cy="2642417"/>
          </a:xfrm>
        </p:spPr>
      </p:pic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706964"/>
          </a:xfrm>
        </p:spPr>
        <p:txBody>
          <a:bodyPr/>
          <a:lstStyle/>
          <a:p>
            <a:r>
              <a:rPr lang="sr-Cyrl-BA" dirty="0"/>
              <a:t>               Нефрон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72992" y="3323873"/>
            <a:ext cx="1933575" cy="2362200"/>
          </a:xfrm>
        </p:spPr>
      </p:pic>
      <p:sp>
        <p:nvSpPr>
          <p:cNvPr id="7" name="Right Arrow 6"/>
          <p:cNvSpPr/>
          <p:nvPr/>
        </p:nvSpPr>
        <p:spPr>
          <a:xfrm rot="10800000" flipV="1">
            <a:off x="4392386" y="4200912"/>
            <a:ext cx="332286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Left Arrow 1"/>
          <p:cNvSpPr/>
          <p:nvPr/>
        </p:nvSpPr>
        <p:spPr>
          <a:xfrm rot="592024" flipV="1">
            <a:off x="4230226" y="4788026"/>
            <a:ext cx="4439781" cy="7292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963B47B-70FA-412A-85F9-3A4685CA1331}"/>
              </a:ext>
            </a:extLst>
          </p:cNvPr>
          <p:cNvSpPr/>
          <p:nvPr/>
        </p:nvSpPr>
        <p:spPr>
          <a:xfrm>
            <a:off x="6168439" y="3264898"/>
            <a:ext cx="1115786" cy="4754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100" dirty="0"/>
              <a:t>Бубрежно тјелашце</a:t>
            </a:r>
            <a:endParaRPr lang="en-US" sz="1100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D655DDD9-1AF8-48E4-9C19-437C6B17DDD5}"/>
              </a:ext>
            </a:extLst>
          </p:cNvPr>
          <p:cNvCxnSpPr>
            <a:cxnSpLocks/>
          </p:cNvCxnSpPr>
          <p:nvPr/>
        </p:nvCxnSpPr>
        <p:spPr>
          <a:xfrm>
            <a:off x="7195457" y="3745530"/>
            <a:ext cx="608560" cy="3614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6193874A-0E04-40C6-B36A-1D42FFB25733}"/>
              </a:ext>
            </a:extLst>
          </p:cNvPr>
          <p:cNvCxnSpPr>
            <a:cxnSpLocks/>
            <a:stCxn id="27" idx="1"/>
          </p:cNvCxnSpPr>
          <p:nvPr/>
        </p:nvCxnSpPr>
        <p:spPr>
          <a:xfrm flipH="1" flipV="1">
            <a:off x="9081227" y="4884306"/>
            <a:ext cx="616698" cy="23770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29D518DD-B8C1-4952-8485-A46D9B34A811}"/>
              </a:ext>
            </a:extLst>
          </p:cNvPr>
          <p:cNvSpPr/>
          <p:nvPr/>
        </p:nvSpPr>
        <p:spPr>
          <a:xfrm>
            <a:off x="9697925" y="3336984"/>
            <a:ext cx="1115786" cy="4754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100" dirty="0"/>
              <a:t> Бубрежни каналић</a:t>
            </a:r>
            <a:endParaRPr lang="en-US" sz="11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AF81363F-435B-420D-AE5C-1F85E8560305}"/>
              </a:ext>
            </a:extLst>
          </p:cNvPr>
          <p:cNvSpPr/>
          <p:nvPr/>
        </p:nvSpPr>
        <p:spPr>
          <a:xfrm>
            <a:off x="8182657" y="5987257"/>
            <a:ext cx="1115786" cy="4754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100" dirty="0"/>
              <a:t> Хенлејева петља</a:t>
            </a:r>
            <a:endParaRPr lang="en-US" sz="1100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361DDE46-5672-41BA-BE5B-70F03C9ACF74}"/>
              </a:ext>
            </a:extLst>
          </p:cNvPr>
          <p:cNvCxnSpPr>
            <a:cxnSpLocks/>
            <a:stCxn id="20" idx="0"/>
          </p:cNvCxnSpPr>
          <p:nvPr/>
        </p:nvCxnSpPr>
        <p:spPr>
          <a:xfrm flipH="1" flipV="1">
            <a:off x="8534400" y="5268655"/>
            <a:ext cx="206150" cy="71860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ADCACD8D-F393-43C6-8B47-39C9E816B5D6}"/>
              </a:ext>
            </a:extLst>
          </p:cNvPr>
          <p:cNvSpPr/>
          <p:nvPr/>
        </p:nvSpPr>
        <p:spPr>
          <a:xfrm>
            <a:off x="9697925" y="4884306"/>
            <a:ext cx="1115786" cy="4754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100" dirty="0"/>
              <a:t> Сабирни канал</a:t>
            </a:r>
            <a:endParaRPr lang="en-US" sz="1100" dirty="0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xmlns="" id="{E69B4259-FB7E-4DB9-A95C-9025113780A9}"/>
              </a:ext>
            </a:extLst>
          </p:cNvPr>
          <p:cNvCxnSpPr>
            <a:cxnSpLocks/>
          </p:cNvCxnSpPr>
          <p:nvPr/>
        </p:nvCxnSpPr>
        <p:spPr>
          <a:xfrm flipH="1">
            <a:off x="8779260" y="3574689"/>
            <a:ext cx="898141" cy="4936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6930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Грађа мокраћне бешике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BA" dirty="0"/>
              <a:t>Мокраћна бешика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2290" y="3179762"/>
            <a:ext cx="3594052" cy="2941905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11409" y="3179762"/>
            <a:ext cx="4825159" cy="2840039"/>
          </a:xfrm>
        </p:spPr>
        <p:txBody>
          <a:bodyPr/>
          <a:lstStyle/>
          <a:p>
            <a:pPr marL="0" indent="0">
              <a:buNone/>
            </a:pPr>
            <a:r>
              <a:rPr lang="sr-Cyrl-BA" dirty="0"/>
              <a:t> Уретери (мокраћоводи)</a:t>
            </a:r>
            <a:endParaRPr lang="sr-Latn-BA" dirty="0"/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r>
              <a:rPr lang="sr-Cyrl-BA" dirty="0"/>
              <a:t>Мокраћна бешика</a:t>
            </a:r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r>
              <a:rPr lang="sr-Cyrl-BA" dirty="0"/>
              <a:t>Уретра (мокраћна цијев)</a:t>
            </a:r>
            <a:endParaRPr lang="en-US" dirty="0"/>
          </a:p>
        </p:txBody>
      </p:sp>
      <p:cxnSp>
        <p:nvCxnSpPr>
          <p:cNvPr id="9" name="Straight Arrow Connector 8"/>
          <p:cNvCxnSpPr>
            <a:cxnSpLocks/>
          </p:cNvCxnSpPr>
          <p:nvPr/>
        </p:nvCxnSpPr>
        <p:spPr>
          <a:xfrm flipH="1">
            <a:off x="4445183" y="4180114"/>
            <a:ext cx="1650818" cy="616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977376" y="4973444"/>
            <a:ext cx="3134033" cy="7694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ight Arrow 3"/>
          <p:cNvSpPr/>
          <p:nvPr/>
        </p:nvSpPr>
        <p:spPr>
          <a:xfrm>
            <a:off x="1382751" y="5488707"/>
            <a:ext cx="134129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ECAD0D13-78F1-4778-A078-F3F69C0B4211}"/>
              </a:ext>
            </a:extLst>
          </p:cNvPr>
          <p:cNvCxnSpPr>
            <a:cxnSpLocks/>
          </p:cNvCxnSpPr>
          <p:nvPr/>
        </p:nvCxnSpPr>
        <p:spPr>
          <a:xfrm flipH="1">
            <a:off x="4516050" y="3429000"/>
            <a:ext cx="1579950" cy="149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8A470945-B98D-4A4E-9CA2-43213213F7AB}"/>
              </a:ext>
            </a:extLst>
          </p:cNvPr>
          <p:cNvCxnSpPr>
            <a:cxnSpLocks/>
          </p:cNvCxnSpPr>
          <p:nvPr/>
        </p:nvCxnSpPr>
        <p:spPr>
          <a:xfrm flipH="1">
            <a:off x="1382751" y="3360845"/>
            <a:ext cx="4825961" cy="1134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4457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Настајање урина и грађа нефрона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BA" dirty="0"/>
              <a:t>Н</a:t>
            </a:r>
            <a:r>
              <a:rPr lang="sr-Latn-BA" dirty="0"/>
              <a:t>a</a:t>
            </a:r>
            <a:r>
              <a:rPr lang="sr-Cyrl-BA" dirty="0"/>
              <a:t>стајање урина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130724" cy="3343701"/>
          </a:xfrm>
        </p:spPr>
        <p:txBody>
          <a:bodyPr>
            <a:normAutofit fontScale="85000" lnSpcReduction="20000"/>
          </a:bodyPr>
          <a:lstStyle/>
          <a:p>
            <a:r>
              <a:rPr lang="sr-Cyrl-BA" dirty="0"/>
              <a:t>Примарна мокраћа настаје филтрирањем крвне плазме у гломерулу који чине капилари</a:t>
            </a:r>
          </a:p>
          <a:p>
            <a:r>
              <a:rPr lang="sr-Cyrl-BA" dirty="0"/>
              <a:t>Примарна мокраћа садржи 99% воде, соли, шећере и штетне материје. </a:t>
            </a:r>
          </a:p>
          <a:p>
            <a:r>
              <a:rPr lang="sr-Cyrl-BA" dirty="0"/>
              <a:t>На путу кроз бубрежне каналиће примарна мокраћа мијења састав</a:t>
            </a:r>
          </a:p>
          <a:p>
            <a:r>
              <a:rPr lang="sr-Cyrl-BA" dirty="0"/>
              <a:t>У крв се враћају добре материје које су потребне организму, а у бубрезима остају штетне непотребне материје</a:t>
            </a:r>
          </a:p>
          <a:p>
            <a:r>
              <a:rPr lang="sr-Cyrl-BA" dirty="0"/>
              <a:t>Те штетне материје чине секундарну или коначну мокраћу 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r-Cyrl-BA" dirty="0"/>
              <a:t>Грађа нефрона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2433483" cy="334370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Cyrl-BA" dirty="0"/>
              <a:t>Бубрежно тјелашце</a:t>
            </a:r>
          </a:p>
          <a:p>
            <a:pPr marL="0" indent="0">
              <a:buNone/>
            </a:pPr>
            <a:r>
              <a:rPr lang="sr-Cyrl-BA" dirty="0"/>
              <a:t>Бовманова чахура</a:t>
            </a:r>
          </a:p>
          <a:p>
            <a:pPr marL="0" indent="0">
              <a:buNone/>
            </a:pPr>
            <a:r>
              <a:rPr lang="sr-Cyrl-BA" dirty="0"/>
              <a:t>Гломерул</a:t>
            </a:r>
          </a:p>
          <a:p>
            <a:pPr marL="0" indent="0">
              <a:buNone/>
            </a:pPr>
            <a:r>
              <a:rPr lang="sr-Cyrl-BA" dirty="0" smtClean="0"/>
              <a:t>Почетна </a:t>
            </a:r>
            <a:r>
              <a:rPr lang="sr-Cyrl-BA" dirty="0"/>
              <a:t>увијена цјевчица</a:t>
            </a:r>
          </a:p>
          <a:p>
            <a:pPr marL="0" indent="0">
              <a:buNone/>
            </a:pPr>
            <a:r>
              <a:rPr lang="sr-Cyrl-BA" dirty="0" smtClean="0"/>
              <a:t>Завршна </a:t>
            </a:r>
            <a:r>
              <a:rPr lang="sr-Cyrl-BA" dirty="0"/>
              <a:t>увијена цјевчица</a:t>
            </a:r>
          </a:p>
          <a:p>
            <a:pPr marL="0" indent="0">
              <a:buNone/>
            </a:pPr>
            <a:r>
              <a:rPr lang="sr-Cyrl-BA" dirty="0"/>
              <a:t>Капилари</a:t>
            </a:r>
          </a:p>
          <a:p>
            <a:pPr marL="0" indent="0">
              <a:buNone/>
            </a:pPr>
            <a:r>
              <a:rPr lang="sr-Cyrl-BA" dirty="0"/>
              <a:t>Хенлејева петља</a:t>
            </a:r>
          </a:p>
          <a:p>
            <a:pPr marL="0" indent="0">
              <a:buNone/>
            </a:pPr>
            <a:r>
              <a:rPr lang="sr-Cyrl-BA" dirty="0"/>
              <a:t>Сабирни каналић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88617" y="3010829"/>
            <a:ext cx="2375559" cy="3401122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8497229" y="3356517"/>
            <a:ext cx="1282391" cy="5910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365583" y="3702205"/>
            <a:ext cx="1425188" cy="3679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449015" y="4070195"/>
            <a:ext cx="2467352" cy="1226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7939668" y="4248615"/>
            <a:ext cx="2364059" cy="2787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8240751" y="4248616"/>
            <a:ext cx="2915919" cy="7694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7449015" y="4638907"/>
            <a:ext cx="3256156" cy="9590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8240751" y="5887844"/>
            <a:ext cx="2196790" cy="892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8365583" y="4638907"/>
            <a:ext cx="3019812" cy="17730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1670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sz="2400" dirty="0"/>
              <a:t>Ендокрини систем- жлијезде са </a:t>
            </a:r>
            <a:r>
              <a:rPr lang="sr-Cyrl-BA" sz="2400" dirty="0" smtClean="0"/>
              <a:t>унутрашњим </a:t>
            </a:r>
            <a:r>
              <a:rPr lang="sr-Cyrl-BA" sz="2400" dirty="0"/>
              <a:t>лучењем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BA" sz="1800" b="1" dirty="0">
                <a:solidFill>
                  <a:srgbClr val="FF0000"/>
                </a:solidFill>
              </a:rPr>
              <a:t>Жлијезде са унутрашњим лучењем у организму човјека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Cyrl-BA" b="1" dirty="0">
                <a:solidFill>
                  <a:srgbClr val="FF0000"/>
                </a:solidFill>
              </a:rPr>
              <a:t>1</a:t>
            </a:r>
            <a:r>
              <a:rPr lang="sr-Cyrl-BA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Епифиза</a:t>
            </a:r>
          </a:p>
          <a:p>
            <a:pPr marL="0" indent="0">
              <a:buNone/>
            </a:pPr>
            <a:r>
              <a:rPr lang="sr-Cyrl-BA" b="1" dirty="0">
                <a:solidFill>
                  <a:srgbClr val="FF0000"/>
                </a:solidFill>
              </a:rPr>
              <a:t>2</a:t>
            </a:r>
            <a:r>
              <a:rPr lang="sr-Cyrl-BA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Хипофиза</a:t>
            </a:r>
          </a:p>
          <a:p>
            <a:pPr marL="0" indent="0">
              <a:buNone/>
            </a:pPr>
            <a:r>
              <a:rPr lang="sr-Cyrl-BA" b="1" dirty="0">
                <a:solidFill>
                  <a:srgbClr val="FF0000"/>
                </a:solidFill>
              </a:rPr>
              <a:t>3</a:t>
            </a:r>
            <a:r>
              <a:rPr lang="sr-Cyrl-BA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Штитна жлијезда</a:t>
            </a:r>
          </a:p>
          <a:p>
            <a:pPr marL="0" indent="0">
              <a:buNone/>
            </a:pPr>
            <a:r>
              <a:rPr lang="sr-Cyrl-BA" b="1" dirty="0">
                <a:solidFill>
                  <a:srgbClr val="FF0000"/>
                </a:solidFill>
              </a:rPr>
              <a:t>4</a:t>
            </a:r>
            <a:r>
              <a:rPr lang="sr-Cyrl-BA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Грудна жлијезда</a:t>
            </a:r>
          </a:p>
          <a:p>
            <a:pPr marL="0" indent="0">
              <a:buNone/>
            </a:pPr>
            <a:r>
              <a:rPr lang="sr-Cyrl-BA" b="1" dirty="0">
                <a:solidFill>
                  <a:srgbClr val="FF0000"/>
                </a:solidFill>
              </a:rPr>
              <a:t>5</a:t>
            </a:r>
            <a:r>
              <a:rPr lang="sr-Cyrl-BA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Надбубрежне жлијезде</a:t>
            </a:r>
          </a:p>
          <a:p>
            <a:pPr marL="0" indent="0">
              <a:buNone/>
            </a:pPr>
            <a:r>
              <a:rPr lang="sr-Cyrl-BA" b="1" dirty="0">
                <a:solidFill>
                  <a:srgbClr val="FF0000"/>
                </a:solidFill>
              </a:rPr>
              <a:t>6</a:t>
            </a:r>
            <a:r>
              <a:rPr lang="sr-Cyrl-BA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Гуштерача</a:t>
            </a:r>
          </a:p>
          <a:p>
            <a:pPr marL="0" indent="0">
              <a:buNone/>
            </a:pPr>
            <a:r>
              <a:rPr lang="sr-Cyrl-BA" b="1" dirty="0">
                <a:solidFill>
                  <a:srgbClr val="FF0000"/>
                </a:solidFill>
              </a:rPr>
              <a:t>7</a:t>
            </a:r>
            <a:r>
              <a:rPr lang="sr-Cyrl-BA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Јајници </a:t>
            </a:r>
          </a:p>
          <a:p>
            <a:pPr marL="0" indent="0">
              <a:buNone/>
            </a:pPr>
            <a:r>
              <a:rPr lang="sr-Cyrl-BA" b="1" dirty="0">
                <a:solidFill>
                  <a:srgbClr val="FF0000"/>
                </a:solidFill>
              </a:rPr>
              <a:t>8</a:t>
            </a:r>
            <a:r>
              <a:rPr lang="sr-Cyrl-BA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Сјеменици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49518" y="2368269"/>
            <a:ext cx="2771773" cy="4463024"/>
          </a:xfrm>
        </p:spPr>
      </p:pic>
    </p:spTree>
    <p:extLst>
      <p:ext uri="{BB962C8B-B14F-4D97-AF65-F5344CB8AC3E}">
        <p14:creationId xmlns:p14="http://schemas.microsoft.com/office/powerpoint/2010/main" xmlns="" val="396636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0" y="122818"/>
            <a:ext cx="2647612" cy="2085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600" dirty="0"/>
              <a:t>Хипофиза</a:t>
            </a:r>
            <a:endParaRPr lang="en-US" sz="1600" dirty="0"/>
          </a:p>
        </p:txBody>
      </p:sp>
      <p:sp>
        <p:nvSpPr>
          <p:cNvPr id="3" name="Right Arrow 2"/>
          <p:cNvSpPr/>
          <p:nvPr/>
        </p:nvSpPr>
        <p:spPr>
          <a:xfrm>
            <a:off x="2629236" y="234662"/>
            <a:ext cx="2238496" cy="8032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600" dirty="0"/>
              <a:t> Хормон раста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886108" y="357835"/>
            <a:ext cx="6522917" cy="691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Утиче на раст организма (нарочито у пубертету)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0" y="1961185"/>
            <a:ext cx="2629236" cy="1356257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600" dirty="0"/>
              <a:t>Епифиза (пинеална жлијезда)</a:t>
            </a:r>
            <a:endParaRPr lang="en-US" sz="1600" dirty="0"/>
          </a:p>
        </p:txBody>
      </p:sp>
      <p:sp>
        <p:nvSpPr>
          <p:cNvPr id="6" name="Right Arrow 5"/>
          <p:cNvSpPr/>
          <p:nvPr/>
        </p:nvSpPr>
        <p:spPr>
          <a:xfrm>
            <a:off x="2647612" y="1105024"/>
            <a:ext cx="2238496" cy="8417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400" dirty="0"/>
              <a:t>Остали хормони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4900652" y="1153028"/>
            <a:ext cx="6493827" cy="7770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400" dirty="0"/>
              <a:t>Стимулишу рад других ендокриних жлијезда, утичу на пигмент у кожи, регулишу упијање воде преко бубрега, лучење млијека у млијечним жлијездама</a:t>
            </a:r>
            <a:endParaRPr lang="en-US" sz="1400" dirty="0"/>
          </a:p>
        </p:txBody>
      </p:sp>
      <p:sp>
        <p:nvSpPr>
          <p:cNvPr id="8" name="Right Arrow 7"/>
          <p:cNvSpPr/>
          <p:nvPr/>
        </p:nvSpPr>
        <p:spPr>
          <a:xfrm>
            <a:off x="0" y="3257071"/>
            <a:ext cx="2550594" cy="1110943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600" dirty="0"/>
              <a:t>Штитна жлијезда</a:t>
            </a:r>
            <a:endParaRPr lang="en-US" sz="1600" dirty="0"/>
          </a:p>
        </p:txBody>
      </p:sp>
      <p:sp>
        <p:nvSpPr>
          <p:cNvPr id="9" name="Right Arrow 8"/>
          <p:cNvSpPr/>
          <p:nvPr/>
        </p:nvSpPr>
        <p:spPr>
          <a:xfrm>
            <a:off x="2666877" y="2125722"/>
            <a:ext cx="2238497" cy="107723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400" dirty="0"/>
              <a:t>Мелатонин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5021657" y="2337242"/>
            <a:ext cx="6387368" cy="55291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Регулише стање будности и сна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9362" y="4433878"/>
            <a:ext cx="2657515" cy="11329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600" dirty="0"/>
              <a:t>Параштитна жлијезда</a:t>
            </a:r>
            <a:endParaRPr lang="en-US" sz="1600" dirty="0"/>
          </a:p>
        </p:txBody>
      </p:sp>
      <p:sp>
        <p:nvSpPr>
          <p:cNvPr id="12" name="Right Arrow 11"/>
          <p:cNvSpPr/>
          <p:nvPr/>
        </p:nvSpPr>
        <p:spPr>
          <a:xfrm>
            <a:off x="2629237" y="3353240"/>
            <a:ext cx="2271416" cy="912946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400" dirty="0"/>
              <a:t>Тироксин</a:t>
            </a:r>
            <a:endParaRPr lang="en-US" sz="1400" dirty="0"/>
          </a:p>
        </p:txBody>
      </p:sp>
      <p:sp>
        <p:nvSpPr>
          <p:cNvPr id="13" name="Flowchart: Process 12"/>
          <p:cNvSpPr/>
          <p:nvPr/>
        </p:nvSpPr>
        <p:spPr>
          <a:xfrm>
            <a:off x="5066177" y="3484002"/>
            <a:ext cx="6114586" cy="651421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400" dirty="0"/>
              <a:t>Утиче на промет материје у организму и контролише потрошњу енергије у тијелу</a:t>
            </a:r>
            <a:endParaRPr lang="en-US" sz="1400" dirty="0"/>
          </a:p>
        </p:txBody>
      </p:sp>
      <p:sp>
        <p:nvSpPr>
          <p:cNvPr id="14" name="Right Arrow 13"/>
          <p:cNvSpPr/>
          <p:nvPr/>
        </p:nvSpPr>
        <p:spPr>
          <a:xfrm>
            <a:off x="55692" y="5632661"/>
            <a:ext cx="2508224" cy="1050571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600" dirty="0"/>
              <a:t>Надбубрежне жлијезде</a:t>
            </a:r>
            <a:endParaRPr lang="en-US" sz="1600" dirty="0"/>
          </a:p>
        </p:txBody>
      </p:sp>
      <p:sp>
        <p:nvSpPr>
          <p:cNvPr id="15" name="Right Arrow 14"/>
          <p:cNvSpPr/>
          <p:nvPr/>
        </p:nvSpPr>
        <p:spPr>
          <a:xfrm>
            <a:off x="2647612" y="4484152"/>
            <a:ext cx="2418565" cy="9501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Паратхормон</a:t>
            </a:r>
            <a:endParaRPr lang="en-US" dirty="0"/>
          </a:p>
        </p:txBody>
      </p:sp>
      <p:sp>
        <p:nvSpPr>
          <p:cNvPr id="16" name="Flowchart: Process 15"/>
          <p:cNvSpPr/>
          <p:nvPr/>
        </p:nvSpPr>
        <p:spPr>
          <a:xfrm>
            <a:off x="5158048" y="4729267"/>
            <a:ext cx="6114586" cy="55291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Регулише промет калцијума и фосфора</a:t>
            </a:r>
            <a:endParaRPr lang="en-US" dirty="0"/>
          </a:p>
        </p:txBody>
      </p:sp>
      <p:sp>
        <p:nvSpPr>
          <p:cNvPr id="17" name="Right Arrow 16">
            <a:extLst>
              <a:ext uri="{FF2B5EF4-FFF2-40B4-BE49-F238E27FC236}">
                <a16:creationId xmlns:a16="http://schemas.microsoft.com/office/drawing/2014/main" xmlns="" id="{BF7DA05A-3100-4B84-A974-DEAED0F28735}"/>
              </a:ext>
            </a:extLst>
          </p:cNvPr>
          <p:cNvSpPr/>
          <p:nvPr/>
        </p:nvSpPr>
        <p:spPr>
          <a:xfrm>
            <a:off x="2629236" y="5601951"/>
            <a:ext cx="2418565" cy="1132918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Адреналин (</a:t>
            </a:r>
            <a:r>
              <a:rPr lang="sr-Cyrl-BA" sz="1200" dirty="0"/>
              <a:t>између осталих)</a:t>
            </a:r>
            <a:endParaRPr lang="en-US" dirty="0"/>
          </a:p>
        </p:txBody>
      </p:sp>
      <p:sp>
        <p:nvSpPr>
          <p:cNvPr id="18" name="Flowchart: Process 17">
            <a:extLst>
              <a:ext uri="{FF2B5EF4-FFF2-40B4-BE49-F238E27FC236}">
                <a16:creationId xmlns:a16="http://schemas.microsoft.com/office/drawing/2014/main" xmlns="" id="{4E385386-85F1-4AE5-89BE-8EC247A22FF7}"/>
              </a:ext>
            </a:extLst>
          </p:cNvPr>
          <p:cNvSpPr/>
          <p:nvPr/>
        </p:nvSpPr>
        <p:spPr>
          <a:xfrm>
            <a:off x="5158048" y="5881488"/>
            <a:ext cx="6114586" cy="552916"/>
          </a:xfrm>
          <a:prstGeom prst="flowChartProces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Лучи се кад је организам у опасности (утиче на рад срца, крвни притисак, рад глатких мишића)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rrow: Right 3">
            <a:extLst>
              <a:ext uri="{FF2B5EF4-FFF2-40B4-BE49-F238E27FC236}">
                <a16:creationId xmlns:a16="http://schemas.microsoft.com/office/drawing/2014/main" xmlns="" id="{FAC9B995-DA9C-4FE3-89CF-DD849C52CE18}"/>
              </a:ext>
            </a:extLst>
          </p:cNvPr>
          <p:cNvSpPr/>
          <p:nvPr/>
        </p:nvSpPr>
        <p:spPr>
          <a:xfrm>
            <a:off x="3080082" y="1411904"/>
            <a:ext cx="2050184" cy="8332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Глукагон</a:t>
            </a:r>
            <a:endParaRPr lang="en-US" dirty="0"/>
          </a:p>
        </p:txBody>
      </p:sp>
      <p:sp>
        <p:nvSpPr>
          <p:cNvPr id="4" name="Title 4">
            <a:extLst>
              <a:ext uri="{FF2B5EF4-FFF2-40B4-BE49-F238E27FC236}">
                <a16:creationId xmlns:a16="http://schemas.microsoft.com/office/drawing/2014/main" xmlns="" id="{6F882163-45AB-4EC3-AF3B-ECDA5B7707CB}"/>
              </a:ext>
            </a:extLst>
          </p:cNvPr>
          <p:cNvSpPr txBox="1">
            <a:spLocks/>
          </p:cNvSpPr>
          <p:nvPr/>
        </p:nvSpPr>
        <p:spPr>
          <a:xfrm>
            <a:off x="3080083" y="572058"/>
            <a:ext cx="2050183" cy="8332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18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Инсулин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Arrow: Right 5">
            <a:extLst>
              <a:ext uri="{FF2B5EF4-FFF2-40B4-BE49-F238E27FC236}">
                <a16:creationId xmlns:a16="http://schemas.microsoft.com/office/drawing/2014/main" xmlns="" id="{27CEA1E2-3B66-4DD2-912D-DF23BD5E6722}"/>
              </a:ext>
            </a:extLst>
          </p:cNvPr>
          <p:cNvSpPr/>
          <p:nvPr/>
        </p:nvSpPr>
        <p:spPr>
          <a:xfrm>
            <a:off x="471638" y="500514"/>
            <a:ext cx="2608444" cy="17446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Панкреас (гуштерача)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87EAD26-E36F-4F56-97D3-5A6FA4C16A5F}"/>
              </a:ext>
            </a:extLst>
          </p:cNvPr>
          <p:cNvSpPr/>
          <p:nvPr/>
        </p:nvSpPr>
        <p:spPr>
          <a:xfrm>
            <a:off x="5284271" y="794081"/>
            <a:ext cx="5832908" cy="4812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Смањује ниво шећера у крви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C409267-91FD-40E4-A225-93106FC12117}"/>
              </a:ext>
            </a:extLst>
          </p:cNvPr>
          <p:cNvSpPr/>
          <p:nvPr/>
        </p:nvSpPr>
        <p:spPr>
          <a:xfrm>
            <a:off x="5284271" y="1587886"/>
            <a:ext cx="5832908" cy="4812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Повећава ниво шећера у крви</a:t>
            </a:r>
            <a:endParaRPr lang="en-US" dirty="0"/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xmlns="" id="{6420FEE2-6999-4FBD-BF8A-52D8E368FFCC}"/>
              </a:ext>
            </a:extLst>
          </p:cNvPr>
          <p:cNvSpPr txBox="1">
            <a:spLocks/>
          </p:cNvSpPr>
          <p:nvPr/>
        </p:nvSpPr>
        <p:spPr>
          <a:xfrm>
            <a:off x="5447899" y="2923434"/>
            <a:ext cx="6121667" cy="78725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sr-Cyrl-BA" sz="18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Утиче на функцију полних жлијезда и секундарне полне карактеристике код мушкараца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Arrow: Right 9">
            <a:extLst>
              <a:ext uri="{FF2B5EF4-FFF2-40B4-BE49-F238E27FC236}">
                <a16:creationId xmlns:a16="http://schemas.microsoft.com/office/drawing/2014/main" xmlns="" id="{79DCCBE6-232F-49F5-9410-747460F04BCC}"/>
              </a:ext>
            </a:extLst>
          </p:cNvPr>
          <p:cNvSpPr/>
          <p:nvPr/>
        </p:nvSpPr>
        <p:spPr>
          <a:xfrm>
            <a:off x="269510" y="2714324"/>
            <a:ext cx="2608443" cy="1254653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/>
              <a:t>Тестиси (сјеменици)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2F19A030-30AD-4E5E-B8ED-CA9C9DBC0301}"/>
              </a:ext>
            </a:extLst>
          </p:cNvPr>
          <p:cNvSpPr/>
          <p:nvPr/>
        </p:nvSpPr>
        <p:spPr>
          <a:xfrm>
            <a:off x="5592278" y="4504492"/>
            <a:ext cx="5832908" cy="78846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/>
              <a:t>Утичу на рад полних жлијезда и секундарне полне карактеристике код жена</a:t>
            </a:r>
            <a:endParaRPr lang="en-US" dirty="0"/>
          </a:p>
        </p:txBody>
      </p:sp>
      <p:sp>
        <p:nvSpPr>
          <p:cNvPr id="11" name="Arrow: Right 11">
            <a:extLst>
              <a:ext uri="{FF2B5EF4-FFF2-40B4-BE49-F238E27FC236}">
                <a16:creationId xmlns:a16="http://schemas.microsoft.com/office/drawing/2014/main" xmlns="" id="{503E6CFA-D36A-4A83-8635-A0A165C16BA9}"/>
              </a:ext>
            </a:extLst>
          </p:cNvPr>
          <p:cNvSpPr/>
          <p:nvPr/>
        </p:nvSpPr>
        <p:spPr>
          <a:xfrm>
            <a:off x="3080082" y="2714323"/>
            <a:ext cx="2050184" cy="1254653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/>
              <a:t>Тестостерон</a:t>
            </a:r>
            <a:endParaRPr lang="en-US" dirty="0"/>
          </a:p>
        </p:txBody>
      </p:sp>
      <p:sp>
        <p:nvSpPr>
          <p:cNvPr id="12" name="Arrow: Right 13">
            <a:extLst>
              <a:ext uri="{FF2B5EF4-FFF2-40B4-BE49-F238E27FC236}">
                <a16:creationId xmlns:a16="http://schemas.microsoft.com/office/drawing/2014/main" xmlns="" id="{480D671F-3EF1-434F-9F7B-A57DC4EF9365}"/>
              </a:ext>
            </a:extLst>
          </p:cNvPr>
          <p:cNvSpPr/>
          <p:nvPr/>
        </p:nvSpPr>
        <p:spPr>
          <a:xfrm>
            <a:off x="269510" y="4340994"/>
            <a:ext cx="2608443" cy="1254653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/>
              <a:t>Оваријуми (јајници)</a:t>
            </a:r>
            <a:endParaRPr lang="en-US" dirty="0"/>
          </a:p>
        </p:txBody>
      </p:sp>
      <p:sp>
        <p:nvSpPr>
          <p:cNvPr id="13" name="Arrow: Right 14">
            <a:extLst>
              <a:ext uri="{FF2B5EF4-FFF2-40B4-BE49-F238E27FC236}">
                <a16:creationId xmlns:a16="http://schemas.microsoft.com/office/drawing/2014/main" xmlns="" id="{6E1671DE-20E4-4FBF-A289-76157AAFA4E7}"/>
              </a:ext>
            </a:extLst>
          </p:cNvPr>
          <p:cNvSpPr/>
          <p:nvPr/>
        </p:nvSpPr>
        <p:spPr>
          <a:xfrm>
            <a:off x="3080082" y="4244741"/>
            <a:ext cx="2050184" cy="140870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/>
              <a:t>Естроген и прогестерон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970</TotalTime>
  <Words>467</Words>
  <Application>Microsoft Office PowerPoint</Application>
  <PresentationFormat>Custom</PresentationFormat>
  <Paragraphs>91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Ion Boardroom</vt:lpstr>
      <vt:lpstr>Екскреторни и ендокрини систем</vt:lpstr>
      <vt:lpstr>Систем органа за излучивање</vt:lpstr>
      <vt:lpstr>Бубрег</vt:lpstr>
      <vt:lpstr>Бубрежно тјелашце заједно са изувијаним почетним и завршним дијеловима бубрежног каналића смјештена је у кори бубрега.  Хенлејева петља и сабирни канали смјештени су у сржи бубрега.</vt:lpstr>
      <vt:lpstr>Грађа мокраћне бешике</vt:lpstr>
      <vt:lpstr>Настајање урина и грађа нефрона</vt:lpstr>
      <vt:lpstr>Ендокрини систем- жлијезде са унутрашњим лучењем</vt:lpstr>
      <vt:lpstr>Slide 8</vt:lpstr>
      <vt:lpstr>Slide 9</vt:lpstr>
      <vt:lpstr>Задаћа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Екскреторни и ендокрини систем</dc:title>
  <dc:creator>Bojana</dc:creator>
  <cp:lastModifiedBy>Aleksandra Puhalic</cp:lastModifiedBy>
  <cp:revision>55</cp:revision>
  <dcterms:created xsi:type="dcterms:W3CDTF">2020-04-11T20:31:38Z</dcterms:created>
  <dcterms:modified xsi:type="dcterms:W3CDTF">2020-04-14T10:02:12Z</dcterms:modified>
</cp:coreProperties>
</file>