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5" r:id="rId1"/>
  </p:sldMasterIdLst>
  <p:notesMasterIdLst>
    <p:notesMasterId r:id="rId14"/>
  </p:notesMasterIdLst>
  <p:sldIdLst>
    <p:sldId id="273" r:id="rId2"/>
    <p:sldId id="271" r:id="rId3"/>
    <p:sldId id="257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74" r:id="rId12"/>
    <p:sldId id="275" r:id="rId13"/>
  </p:sldIdLst>
  <p:sldSz cx="9144000" cy="5143500" type="screen16x9"/>
  <p:notesSz cx="7559675" cy="10691813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drazumevani odeljak" id="{A2F85C11-8A53-4D67-97E2-A8C1B19A43BE}">
          <p14:sldIdLst>
            <p14:sldId id="273"/>
            <p14:sldId id="271"/>
            <p14:sldId id="257"/>
            <p14:sldId id="258"/>
            <p14:sldId id="259"/>
            <p14:sldId id="260"/>
            <p14:sldId id="261"/>
            <p14:sldId id="272"/>
          </p14:sldIdLst>
        </p14:section>
        <p14:section name="Sekcija bez naslova" id="{0D73FE82-7CB0-4A51-84B0-034D04809C1C}">
          <p14:sldIdLst>
            <p14:sldId id="263"/>
            <p14:sldId id="264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kinjicd@gmail.com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83E"/>
    <a:srgbClr val="229245"/>
    <a:srgbClr val="0F735D"/>
    <a:srgbClr val="12984F"/>
    <a:srgbClr val="159F81"/>
    <a:srgbClr val="1A9A2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8F5A-0D61-48DE-8677-85F626A77655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342EF-C5DA-45F4-8279-B7CD19CD60A2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449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6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551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7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1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7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72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32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57250" y="857933"/>
            <a:ext cx="7406370" cy="21544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57250" y="2872679"/>
            <a:ext cx="7404480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x-none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7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42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7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3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3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9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2C99E964-CC51-4BDC-A42C-FEEEA033356A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0CE9CB7A-FDFB-438B-B7A2-177BEBB47B49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75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7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fld id="{58B25B6A-981E-4817-8E83-D0E081BE2D69}" type="datetime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27.4.2020.</a:t>
            </a:fld>
            <a:endParaRPr lang="x-none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x-none" sz="18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854263E3-2B35-48B7-A18A-74B8BEFD0F56}" type="slidenum">
              <a:rPr lang="x-none" sz="900" b="0" strike="noStrike" spc="-1" smtClean="0">
                <a:solidFill>
                  <a:srgbClr val="549E39"/>
                </a:solidFill>
                <a:latin typeface="Corbel"/>
              </a:rPr>
              <a:t>‹#›</a:t>
            </a:fld>
            <a:endParaRPr lang="x-none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136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7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8A604-3F76-45BA-9230-AF9A4EF7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72113"/>
            <a:ext cx="7406370" cy="830997"/>
          </a:xfrm>
        </p:spPr>
        <p:txBody>
          <a:bodyPr/>
          <a:lstStyle/>
          <a:p>
            <a:pPr algn="ctr"/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b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6.1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B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endParaRPr lang="sr-Cyrl-B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AED467-7DA0-4208-B8E9-001BD71C3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1" t="4515" r="921"/>
          <a:stretch/>
        </p:blipFill>
        <p:spPr>
          <a:xfrm>
            <a:off x="6084277" y="2097753"/>
            <a:ext cx="2110155" cy="156388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A6AED467-7DA0-4208-B8E9-001BD71C3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8272" r="32282" b="6979"/>
          <a:stretch/>
        </p:blipFill>
        <p:spPr>
          <a:xfrm>
            <a:off x="3112477" y="2967619"/>
            <a:ext cx="2391508" cy="138803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4">
            <a:extLst>
              <a:ext uri="{FF2B5EF4-FFF2-40B4-BE49-F238E27FC236}">
                <a16:creationId xmlns:a16="http://schemas.microsoft.com/office/drawing/2014/main" id="{A6AED467-7DA0-4208-B8E9-001BD71C3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7129"/>
          <a:stretch/>
        </p:blipFill>
        <p:spPr>
          <a:xfrm>
            <a:off x="422029" y="2097754"/>
            <a:ext cx="1951892" cy="1637831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3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2062" y="81010"/>
            <a:ext cx="8956430" cy="63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BA" sz="24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24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WERS:</a:t>
            </a:r>
          </a:p>
        </p:txBody>
      </p:sp>
      <p:sp>
        <p:nvSpPr>
          <p:cNvPr id="145" name="TextShape 2"/>
          <p:cNvSpPr txBox="1"/>
          <p:nvPr/>
        </p:nvSpPr>
        <p:spPr>
          <a:xfrm>
            <a:off x="362735" y="760898"/>
            <a:ext cx="8417849" cy="380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 future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new inventions. (bring)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Cars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future. (fly)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In a few years, people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space. (travel)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I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 tomorrow. (play)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One day, robots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do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housework. (do)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In the next century, people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live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longer. (live)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book next week. (read)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My brother 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birthday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r-Latn-BA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sr-Latn-BA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I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poem tomorrow. (write)</a:t>
            </a:r>
          </a:p>
          <a:p>
            <a:pPr marL="34290">
              <a:lnSpc>
                <a:spcPct val="90000"/>
              </a:lnSpc>
              <a:spcBef>
                <a:spcPts val="1050"/>
              </a:spcBef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My parents 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sr-Latn-BA" sz="2000" spc="-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r-Latn-BA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 the movie theater next Saturday. (take)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688AB9-34BD-454E-9D74-A204374B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83" y="105508"/>
            <a:ext cx="8642031" cy="664971"/>
          </a:xfrm>
        </p:spPr>
        <p:txBody>
          <a:bodyPr/>
          <a:lstStyle/>
          <a:p>
            <a:pPr algn="ctr"/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67D0D9-F9E4-4DBD-9D52-3D519C416EE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16170" y="845503"/>
            <a:ext cx="7904285" cy="2492990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SB, PAGE 67, EXERCISE B</a:t>
            </a:r>
          </a:p>
          <a:p>
            <a:pPr>
              <a:lnSpc>
                <a:spcPct val="150000"/>
              </a:lnSpc>
            </a:pP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underlined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WB, PAGE 44, EXERCISE 2</a:t>
            </a:r>
          </a:p>
          <a:p>
            <a:pPr>
              <a:lnSpc>
                <a:spcPct val="150000"/>
              </a:lnSpc>
            </a:pP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. Then follow the same pattern).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0E4F72-049E-4424-A108-390D3AE2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3436"/>
          <a:stretch/>
        </p:blipFill>
        <p:spPr>
          <a:xfrm>
            <a:off x="4879884" y="3376246"/>
            <a:ext cx="2255404" cy="150348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18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F620CF4-B170-4A57-914D-698198518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1" y="1127754"/>
            <a:ext cx="4050000" cy="311659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10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1B60B76-0C8D-4F64-8D57-946973E52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1" y="300697"/>
            <a:ext cx="5400000" cy="45084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Pravougaonik 5">
            <a:extLst>
              <a:ext uri="{FF2B5EF4-FFF2-40B4-BE49-F238E27FC236}">
                <a16:creationId xmlns:a16="http://schemas.microsoft.com/office/drawing/2014/main" id="{3E5DE5CA-07A8-40DC-A2E5-8737C2EF4524}"/>
              </a:ext>
            </a:extLst>
          </p:cNvPr>
          <p:cNvSpPr/>
          <p:nvPr/>
        </p:nvSpPr>
        <p:spPr>
          <a:xfrm>
            <a:off x="87923" y="100629"/>
            <a:ext cx="1811216" cy="7389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r-Latn-B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Student's book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sr-Latn-B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(page 66)</a:t>
            </a:r>
            <a:endParaRPr lang="sr-Cyrl-B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2"/>
          <p:cNvSpPr txBox="1"/>
          <p:nvPr/>
        </p:nvSpPr>
        <p:spPr>
          <a:xfrm>
            <a:off x="358637" y="424084"/>
            <a:ext cx="7404480" cy="3614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- the area outside the earth’s atmosphere where all the other planets and stars are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nvention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something new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isease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illness, when you are ill/sick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uture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time that will come after the present or the events that will happen then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control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device that allows you to operate a television, etc. from a distance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hannel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television station</a:t>
            </a:r>
          </a:p>
          <a:p>
            <a:pPr marL="29146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pc="-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</a:t>
            </a:r>
            <a:r>
              <a:rPr lang="sr-Latn-BA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-become better</a:t>
            </a: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id="{016802B6-FD5E-4B34-8A5C-710FD7D0585C}"/>
              </a:ext>
            </a:extLst>
          </p:cNvPr>
          <p:cNvSpPr/>
          <p:nvPr/>
        </p:nvSpPr>
        <p:spPr>
          <a:xfrm>
            <a:off x="0" y="107231"/>
            <a:ext cx="9144000" cy="4016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560" algn="ctr">
              <a:lnSpc>
                <a:spcPct val="90000"/>
              </a:lnSpc>
              <a:spcBef>
                <a:spcPts val="1050"/>
              </a:spcBef>
              <a:buClr>
                <a:srgbClr val="549E39"/>
              </a:buClr>
              <a:buSzPct val="80000"/>
            </a:pPr>
            <a:r>
              <a:rPr lang="en-U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endParaRPr lang="en-US" sz="2400" b="1" spc="-1" dirty="0">
              <a:latin typeface="Corbel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A08477-E718-4880-B689-06670BAA8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47" y="3775736"/>
            <a:ext cx="1088339" cy="108833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D262CB3-2C2D-412A-AA44-FDECEFF22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17" y="677259"/>
            <a:ext cx="1001200" cy="178065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92" y="1588475"/>
            <a:ext cx="8572988" cy="310129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 Lisa often helps her mother and does the  _ _ _ _ _ _ _ _ _ (</a:t>
            </a:r>
            <a:r>
              <a:rPr lang="en-US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ohwsroeku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2 Astronauts travel to _ _ _ _ _ (</a:t>
            </a:r>
            <a:r>
              <a:rPr lang="en-US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csape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3 This machine is an important _ _ _ _ _ _ _ _ _ (</a:t>
            </a:r>
            <a:r>
              <a:rPr lang="en-US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nintenovi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4 A good doctor can cure this _ _ _ _ _ _ _ (</a:t>
            </a:r>
            <a:r>
              <a:rPr lang="en-US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sdeisea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5 Cars will fly in the _ _ _ _ _ _ (</a:t>
            </a:r>
            <a:r>
              <a:rPr lang="en-US" sz="2000" spc="-1" dirty="0" err="1">
                <a:latin typeface="Arial" panose="020B0604020202020204" pitchFamily="34" charset="0"/>
                <a:cs typeface="Arial" panose="020B0604020202020204" pitchFamily="34" charset="0"/>
              </a:rPr>
              <a:t>ufrute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endParaRPr lang="en-US" sz="2000" dirty="0"/>
          </a:p>
        </p:txBody>
      </p:sp>
      <p:sp>
        <p:nvSpPr>
          <p:cNvPr id="132" name="TextShape 1"/>
          <p:cNvSpPr txBox="1"/>
          <p:nvPr/>
        </p:nvSpPr>
        <p:spPr>
          <a:xfrm>
            <a:off x="187570" y="192878"/>
            <a:ext cx="8308730" cy="11347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1,SB, page 66</a:t>
            </a:r>
            <a:endParaRPr lang="sr-Latn-BA" sz="2400" b="1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words from the text among these jumbled letters and fill in the blanks: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AD1DFD-1D39-485F-84EA-C2642B35C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44" y="3223331"/>
            <a:ext cx="1551636" cy="1710075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0"/>
            <a:ext cx="9144000" cy="7502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pc="-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0A8449-517E-4726-A216-A896674E3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21" y="2637692"/>
            <a:ext cx="2929564" cy="212281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65681" y="1205641"/>
            <a:ext cx="6486840" cy="263405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 Lisa often helps her mother and does the 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housework.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2 Astronauts travel to 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3 This machine is an important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4 A good doctor can cure this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5 Cars will fly in the 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99292" y="11633"/>
            <a:ext cx="8827476" cy="1017090"/>
          </a:xfrm>
          <a:prstGeom prst="rect">
            <a:avLst/>
          </a:prstGeom>
          <a:noFill/>
          <a:ln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txBody>
          <a:bodyPr lIns="68580" tIns="34290" rIns="68580" bIns="3429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2 Choose the correct word: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5613B71-66E3-4F35-8C99-E545DC20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2" y="2909449"/>
            <a:ext cx="1932107" cy="195212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42899" y="1251460"/>
            <a:ext cx="8027377" cy="26340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  We use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remote/leisure</a:t>
            </a:r>
            <a:r>
              <a:rPr lang="en-US" sz="20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control to change channels on T</a:t>
            </a:r>
            <a:r>
              <a:rPr lang="sr-Latn-BA" sz="2000" spc="-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2 The night is beautiful. I can see the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month/Moon</a:t>
            </a:r>
            <a:r>
              <a:rPr lang="en-US" sz="20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from the window.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3 I will help my mother with the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homework/ housework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4 Let us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discuss/disease</a:t>
            </a: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your ideas.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5 The mobile phone is an important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inventor/invention</a:t>
            </a:r>
            <a:r>
              <a:rPr lang="en-US" sz="2000" spc="-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53865" y="140587"/>
            <a:ext cx="8826012" cy="1017090"/>
          </a:xfrm>
          <a:prstGeom prst="rect">
            <a:avLst/>
          </a:prstGeom>
          <a:noFill/>
          <a:ln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txBody>
          <a:bodyPr lIns="68580" tIns="34290" rIns="68580" bIns="3429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" dirty="0"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547" y="1383346"/>
            <a:ext cx="7050648" cy="263405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  We use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en-US" sz="20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control to change channels on T</a:t>
            </a:r>
            <a:r>
              <a:rPr lang="sr-Latn-BA" sz="2000" spc="-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2 The night is beautiful. I can see the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en-US" sz="20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from the window.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3 I will help my mother with the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housework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4 Let us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2000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your ideas</a:t>
            </a:r>
            <a:r>
              <a:rPr lang="en-US" sz="20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spc="-1" dirty="0">
              <a:solidFill>
                <a:srgbClr val="549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>
              <a:lnSpc>
                <a:spcPct val="150000"/>
              </a:lnSpc>
              <a:spcBef>
                <a:spcPts val="450"/>
              </a:spcBef>
            </a:pP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5 The mobile phone is an important </a:t>
            </a:r>
            <a:r>
              <a:rPr lang="en-US" sz="2000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7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AD1709A1-3269-44C2-B6F4-A7CF281AB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93822"/>
              </p:ext>
            </p:extLst>
          </p:nvPr>
        </p:nvGraphicFramePr>
        <p:xfrm>
          <a:off x="406125" y="171831"/>
          <a:ext cx="8130550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0550">
                  <a:extLst>
                    <a:ext uri="{9D8B030D-6E8A-4147-A177-3AD203B41FA5}">
                      <a16:colId xmlns:a16="http://schemas.microsoft.com/office/drawing/2014/main" val="65038348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SIMPLE TENSE</a:t>
                      </a:r>
                    </a:p>
                    <a:p>
                      <a:pPr algn="ctr"/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(PROSTO BUDUĆE VRIJEME)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51931"/>
                  </a:ext>
                </a:extLst>
              </a:tr>
            </a:tbl>
          </a:graphicData>
        </a:graphic>
      </p:graphicFrame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7121C50-B074-419A-B446-35F177AD0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91182"/>
              </p:ext>
            </p:extLst>
          </p:nvPr>
        </p:nvGraphicFramePr>
        <p:xfrm>
          <a:off x="414705" y="994791"/>
          <a:ext cx="3483085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5">
                  <a:extLst>
                    <a:ext uri="{9D8B030D-6E8A-4147-A177-3AD203B41FA5}">
                      <a16:colId xmlns:a16="http://schemas.microsoft.com/office/drawing/2014/main" val="202296465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FORM</a:t>
                      </a:r>
                      <a:endParaRPr lang="sr-Cyrl-B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36799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A92C624-49C9-4166-8E1D-EF2CBF32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6825"/>
              </p:ext>
            </p:extLst>
          </p:nvPr>
        </p:nvGraphicFramePr>
        <p:xfrm>
          <a:off x="4899861" y="949275"/>
          <a:ext cx="3616343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343">
                  <a:extLst>
                    <a:ext uri="{9D8B030D-6E8A-4147-A177-3AD203B41FA5}">
                      <a16:colId xmlns:a16="http://schemas.microsoft.com/office/drawing/2014/main" val="374344843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Latn-BA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NEGATIVE FORM</a:t>
                      </a:r>
                      <a:endParaRPr lang="sr-Cyrl-B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32304"/>
                  </a:ext>
                </a:extLst>
              </a:tr>
            </a:tbl>
          </a:graphicData>
        </a:graphic>
      </p:graphicFrame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00059576-77E1-45B3-87F2-7C41D02A0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22752"/>
              </p:ext>
            </p:extLst>
          </p:nvPr>
        </p:nvGraphicFramePr>
        <p:xfrm>
          <a:off x="406124" y="1441285"/>
          <a:ext cx="3483085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5">
                  <a:extLst>
                    <a:ext uri="{9D8B030D-6E8A-4147-A177-3AD203B41FA5}">
                      <a16:colId xmlns:a16="http://schemas.microsoft.com/office/drawing/2014/main" val="175587047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Latn-BA" sz="1800" dirty="0">
                          <a:solidFill>
                            <a:schemeClr val="bg1"/>
                          </a:solidFill>
                        </a:rPr>
                        <a:t>WILL + INFINITIVE</a:t>
                      </a:r>
                      <a:endParaRPr lang="sr-Cyrl-BA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94787"/>
                  </a:ext>
                </a:extLst>
              </a:tr>
            </a:tbl>
          </a:graphicData>
        </a:graphic>
      </p:graphicFrame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16C955C8-2BB0-4DEC-B84A-47DA129B7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62579"/>
              </p:ext>
            </p:extLst>
          </p:nvPr>
        </p:nvGraphicFramePr>
        <p:xfrm>
          <a:off x="4899861" y="1423947"/>
          <a:ext cx="3616343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343">
                  <a:extLst>
                    <a:ext uri="{9D8B030D-6E8A-4147-A177-3AD203B41FA5}">
                      <a16:colId xmlns:a16="http://schemas.microsoft.com/office/drawing/2014/main" val="245322904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NOT + INFINITIVE</a:t>
                      </a:r>
                      <a:endParaRPr lang="sr-Cyrl-B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24132"/>
                  </a:ext>
                </a:extLst>
              </a:tr>
            </a:tbl>
          </a:graphicData>
        </a:graphic>
      </p:graphicFrame>
      <p:sp>
        <p:nvSpPr>
          <p:cNvPr id="18" name="Desna velika zagrada 17">
            <a:extLst>
              <a:ext uri="{FF2B5EF4-FFF2-40B4-BE49-F238E27FC236}">
                <a16:creationId xmlns:a16="http://schemas.microsoft.com/office/drawing/2014/main" id="{A01476B6-C914-479D-9C12-D2D0A24E2410}"/>
              </a:ext>
            </a:extLst>
          </p:cNvPr>
          <p:cNvSpPr/>
          <p:nvPr/>
        </p:nvSpPr>
        <p:spPr>
          <a:xfrm>
            <a:off x="1463723" y="2988860"/>
            <a:ext cx="34289" cy="342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sr-Cyrl-BA"/>
          </a:p>
        </p:txBody>
      </p:sp>
      <p:graphicFrame>
        <p:nvGraphicFramePr>
          <p:cNvPr id="23" name="Tabela 23">
            <a:extLst>
              <a:ext uri="{FF2B5EF4-FFF2-40B4-BE49-F238E27FC236}">
                <a16:creationId xmlns:a16="http://schemas.microsoft.com/office/drawing/2014/main" id="{E5DE1D28-5B78-4AD6-BD50-FBE35AA17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85726"/>
              </p:ext>
            </p:extLst>
          </p:nvPr>
        </p:nvGraphicFramePr>
        <p:xfrm>
          <a:off x="406124" y="1784185"/>
          <a:ext cx="3483085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5">
                  <a:extLst>
                    <a:ext uri="{9D8B030D-6E8A-4147-A177-3AD203B41FA5}">
                      <a16:colId xmlns:a16="http://schemas.microsoft.com/office/drawing/2014/main" val="2393902075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 </a:t>
                      </a:r>
                      <a:r>
                        <a:rPr lang="sr-Latn-BA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sr-Latn-BA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pet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 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London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sr-Latn-BA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33690"/>
                  </a:ext>
                </a:extLst>
              </a:tr>
            </a:tbl>
          </a:graphicData>
        </a:graphic>
      </p:graphicFrame>
      <p:graphicFrame>
        <p:nvGraphicFramePr>
          <p:cNvPr id="25" name="Tabela 25">
            <a:extLst>
              <a:ext uri="{FF2B5EF4-FFF2-40B4-BE49-F238E27FC236}">
                <a16:creationId xmlns:a16="http://schemas.microsoft.com/office/drawing/2014/main" id="{CE37C0AB-3606-4CDF-8896-75F5885A1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68123"/>
              </p:ext>
            </p:extLst>
          </p:nvPr>
        </p:nvGraphicFramePr>
        <p:xfrm>
          <a:off x="4899861" y="1784185"/>
          <a:ext cx="3605254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254">
                  <a:extLst>
                    <a:ext uri="{9D8B030D-6E8A-4147-A177-3AD203B41FA5}">
                      <a16:colId xmlns:a16="http://schemas.microsoft.com/office/drawing/2014/main" val="2833420023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not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pet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sr-Latn-BA" sz="1800" dirty="0">
                          <a:solidFill>
                            <a:srgbClr val="0E78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sr-Latn-B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 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London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sr-Latn-B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sr-Cyrl-BA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14697"/>
                  </a:ext>
                </a:extLst>
              </a:tr>
            </a:tbl>
          </a:graphicData>
        </a:graphic>
      </p:graphicFrame>
      <p:graphicFrame>
        <p:nvGraphicFramePr>
          <p:cNvPr id="29" name="Tabela 29">
            <a:extLst>
              <a:ext uri="{FF2B5EF4-FFF2-40B4-BE49-F238E27FC236}">
                <a16:creationId xmlns:a16="http://schemas.microsoft.com/office/drawing/2014/main" id="{22DA5928-3CB1-4C94-881E-7F1CAA773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60373"/>
              </p:ext>
            </p:extLst>
          </p:nvPr>
        </p:nvGraphicFramePr>
        <p:xfrm>
          <a:off x="414705" y="3567265"/>
          <a:ext cx="188595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1383320788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BA" sz="1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</a:t>
                      </a:r>
                      <a:r>
                        <a:rPr lang="sr-Latn-B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  <a:endParaRPr lang="sr-Cyrl-B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64517"/>
                  </a:ext>
                </a:extLst>
              </a:tr>
            </a:tbl>
          </a:graphicData>
        </a:graphic>
      </p:graphicFrame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E4730453-D2C2-44C0-A92D-ED6557CEA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88794"/>
              </p:ext>
            </p:extLst>
          </p:nvPr>
        </p:nvGraphicFramePr>
        <p:xfrm>
          <a:off x="5957248" y="4249674"/>
          <a:ext cx="2547866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866">
                  <a:extLst>
                    <a:ext uri="{9D8B030D-6E8A-4147-A177-3AD203B41FA5}">
                      <a16:colId xmlns:a16="http://schemas.microsoft.com/office/drawing/2014/main" val="358187295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sr-Latn-BA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sr-Latn-BA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  <a:r>
                        <a:rPr lang="sr-Latn-BA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negative </a:t>
                      </a:r>
                      <a:r>
                        <a:rPr lang="sr-Latn-BA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sr-Latn-BA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sr-Latn-BA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WON’T</a:t>
                      </a:r>
                      <a:endParaRPr lang="sr-Cyrl-BA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94253"/>
                  </a:ext>
                </a:extLst>
              </a:tr>
            </a:tbl>
          </a:graphicData>
        </a:graphic>
      </p:graphicFrame>
      <p:pic>
        <p:nvPicPr>
          <p:cNvPr id="13" name="Slika 12">
            <a:extLst>
              <a:ext uri="{FF2B5EF4-FFF2-40B4-BE49-F238E27FC236}">
                <a16:creationId xmlns:a16="http://schemas.microsoft.com/office/drawing/2014/main" id="{509EDBD4-F90E-4CAE-B32F-8F59D69A9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51" y="3630615"/>
            <a:ext cx="1431000" cy="13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354" y="1515210"/>
            <a:ext cx="8862646" cy="34547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 The future __________ many new inventions. (bring)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2 Cars ______________ in the future. (fly)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3 In a few years, people______________ to space. (travel)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4 I ________________ basketball tomorrow. (play)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5 One day, robots___________ all the housework. (do)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6 In the next century, people _____________ longer. (live)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7 I ______________ this book next week. (read)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8 My brother ______________ his birthday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9 I _________________ a poem tomorrow. (write)</a:t>
            </a:r>
          </a:p>
          <a:p>
            <a:pPr marL="34290"/>
            <a:r>
              <a:rPr lang="en-US" sz="2000" spc="-1" dirty="0">
                <a:latin typeface="Arial" panose="020B0604020202020204" pitchFamily="34" charset="0"/>
                <a:cs typeface="Arial" panose="020B0604020202020204" pitchFamily="34" charset="0"/>
              </a:rPr>
              <a:t>10 My parents _______________me to the movie theater next Saturday. (take)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754" y="117232"/>
            <a:ext cx="828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SB, page 66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A) Look at the examples. Then complete the sentences </a:t>
            </a:r>
          </a:p>
          <a:p>
            <a:r>
              <a:rPr lang="en-US" sz="2400" b="1" spc="-1" dirty="0">
                <a:latin typeface="Arial" panose="020B0604020202020204" pitchFamily="34" charset="0"/>
                <a:cs typeface="Arial" panose="020B0604020202020204" pitchFamily="34" charset="0"/>
              </a:rPr>
              <a:t>with the verbs in the brackets.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sečak">
  <a:themeElements>
    <a:clrScheme name="Is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eč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767</Words>
  <Application>Microsoft Office PowerPoint</Application>
  <PresentationFormat>Projekcija na ekranu (16:9)</PresentationFormat>
  <Paragraphs>81</Paragraphs>
  <Slides>12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Corbel</vt:lpstr>
      <vt:lpstr>Times New Roman</vt:lpstr>
      <vt:lpstr>Wingdings 3</vt:lpstr>
      <vt:lpstr>Isečak</vt:lpstr>
      <vt:lpstr>A world of fun  6.1 the world of tomorrow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HOMEWORK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A WORLD OF FUN</dc:title>
  <dc:creator>mekinjicd@gmail.com</dc:creator>
  <cp:lastModifiedBy>mekinjicd@gmail.com</cp:lastModifiedBy>
  <cp:revision>104</cp:revision>
  <dcterms:created xsi:type="dcterms:W3CDTF">2020-04-22T09:48:22Z</dcterms:created>
  <dcterms:modified xsi:type="dcterms:W3CDTF">2020-04-27T07:12:19Z</dcterms:modified>
  <dc:language>sr-BA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ekran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