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0" autoAdjust="0"/>
    <p:restoredTop sz="94660"/>
  </p:normalViewPr>
  <p:slideViewPr>
    <p:cSldViewPr>
      <p:cViewPr varScale="1">
        <p:scale>
          <a:sx n="103" d="100"/>
          <a:sy n="103" d="100"/>
        </p:scale>
        <p:origin x="-102" y="-3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6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2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4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1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2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2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2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2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3CFE-FD06-4A82-B089-BB241D6A392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36C7-5821-4CC3-8C2A-F2F9E8AF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9" y="1221600"/>
            <a:ext cx="1202647" cy="339447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Indirect speech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2409733"/>
            <a:ext cx="4038600" cy="2152334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 parents are very well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am going to learn to drive.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can‘t come to the party on Friday.</a:t>
            </a:r>
          </a:p>
          <a:p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105400" y="2409733"/>
            <a:ext cx="4038600" cy="2152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 parents are very well.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She is going to learn to drive.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She can‘t come to the party on Friday.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1066800" y="1275607"/>
            <a:ext cx="2209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 meet your friend Jane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6020173" y="1269420"/>
            <a:ext cx="2209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 are telling your friend about it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5486"/>
            <a:ext cx="9144000" cy="540060"/>
          </a:xfrm>
        </p:spPr>
        <p:txBody>
          <a:bodyPr>
            <a:noAutofit/>
          </a:bodyPr>
          <a:lstStyle/>
          <a:p>
            <a:r>
              <a:rPr lang="bs-Latn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Indirect Speech </a:t>
            </a:r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statements, commands and requests; p68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155" y="987574"/>
            <a:ext cx="6192688" cy="540060"/>
          </a:xfrm>
        </p:spPr>
        <p:txBody>
          <a:bodyPr>
            <a:normAutofit/>
          </a:bodyPr>
          <a:lstStyle/>
          <a:p>
            <a:r>
              <a:rPr lang="bs-Latn-B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 </a:t>
            </a:r>
            <a:r>
              <a:rPr lang="bs-Latn-B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mom says: </a:t>
            </a:r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”you</a:t>
            </a:r>
            <a:r>
              <a:rPr lang="bs-Latn-BA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a very determined girl. </a:t>
            </a:r>
            <a:r>
              <a:rPr lang="en-GB" sz="2000" b="1" dirty="0" smtClean="0">
                <a:solidFill>
                  <a:srgbClr val="FF0000"/>
                </a:solidFill>
              </a:rPr>
              <a:t>“</a:t>
            </a:r>
            <a:endParaRPr lang="bs-Latn-BA" sz="2000" b="1" dirty="0" smtClean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99592" y="1575910"/>
            <a:ext cx="7200800" cy="540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 mom</a:t>
            </a:r>
            <a:r>
              <a:rPr lang="bs-Latn-B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says</a:t>
            </a:r>
            <a:r>
              <a:rPr lang="bs-Latn-B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(that) </a:t>
            </a:r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a very determined girl. </a:t>
            </a:r>
            <a:r>
              <a:rPr lang="bs-Latn-B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62081" y="2415462"/>
            <a:ext cx="6192688" cy="540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 brother says: </a:t>
            </a:r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bs-Latn-B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Messi is the best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sz="2000" b="1" dirty="0" smtClean="0">
                <a:solidFill>
                  <a:srgbClr val="FF0000"/>
                </a:solidFill>
              </a:rPr>
              <a:t>“</a:t>
            </a:r>
            <a:endParaRPr lang="bs-Latn-BA" sz="2000" b="1" dirty="0" smtClean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48518" y="3003798"/>
            <a:ext cx="7200800" cy="540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 </a:t>
            </a:r>
            <a:r>
              <a:rPr lang="bs-Latn-B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brother </a:t>
            </a:r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says</a:t>
            </a:r>
            <a:r>
              <a:rPr lang="bs-Latn-B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(that) </a:t>
            </a:r>
            <a:r>
              <a:rPr lang="bs-Latn-B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Messi is the best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bs-Latn-B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824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0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1480"/>
            <a:ext cx="7772400" cy="342038"/>
          </a:xfrm>
        </p:spPr>
        <p:txBody>
          <a:bodyPr>
            <a:noAutofit/>
          </a:bodyPr>
          <a:lstStyle/>
          <a:p>
            <a:r>
              <a:rPr lang="bs-Latn-BA" sz="3200" b="1" dirty="0" smtClean="0">
                <a:solidFill>
                  <a:schemeClr val="bg1"/>
                </a:solidFill>
              </a:rPr>
              <a:t>Indirect Speech </a:t>
            </a:r>
            <a:r>
              <a:rPr lang="en-GB" sz="3200" b="1" dirty="0" smtClean="0">
                <a:solidFill>
                  <a:schemeClr val="bg1"/>
                </a:solidFill>
              </a:rPr>
              <a:t>– statements</a:t>
            </a:r>
            <a:r>
              <a:rPr lang="bs-Latn-BA" sz="3200" b="1" dirty="0" smtClean="0">
                <a:solidFill>
                  <a:schemeClr val="bg1"/>
                </a:solidFill>
              </a:rPr>
              <a:t>; page 68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669" y="699542"/>
            <a:ext cx="5760640" cy="3060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1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Look at the </a:t>
            </a:r>
            <a:r>
              <a:rPr lang="en-US" sz="1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bs-Latn-BA" sz="1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Then do the following:</a:t>
            </a:r>
            <a:endParaRPr lang="en-GB" sz="1800" b="1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The teacher: 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“Milica is very good at 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English.”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__________________________________________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The journalist: 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“Caroline and her colleagues are working on a project.”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__________________________________________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Their aunt: 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“The children weren’t playing in the garden all the afternoon.”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__________________________________________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Milica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“I would like to travel to England.”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Marko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“I must finish my homework now.”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64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540060"/>
          </a:xfrm>
        </p:spPr>
        <p:txBody>
          <a:bodyPr>
            <a:noAutofit/>
          </a:bodyPr>
          <a:lstStyle/>
          <a:p>
            <a:r>
              <a:rPr lang="bs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Indirect Speech </a:t>
            </a:r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statements p68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504" y="699542"/>
            <a:ext cx="828092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1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Look at the example. Then do the following</a:t>
            </a:r>
            <a:r>
              <a:rPr lang="en-US" sz="1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GB" sz="2000" b="1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The 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teacher: “Milica is very good at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Englis</a:t>
            </a:r>
            <a:r>
              <a:rPr lang="bs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teacher says (that) Milica is very good at </a:t>
            </a:r>
            <a:r>
              <a:rPr lang="en-US" sz="1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Englis</a:t>
            </a:r>
            <a:r>
              <a:rPr lang="bs-Latn-BA" sz="1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</a:t>
            </a:r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The 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journalist: “Caroline and her colleagues are working on a project.”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journalist says (that) Caroline and her colleagues are working on a project.</a:t>
            </a:r>
            <a:endParaRPr lang="en-US" sz="18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Their 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aunt: “The children weren’t playing in the garden all the afternoon.”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8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aunt says (that) the children weren’t playing in the garden all the afternoon.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Milica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would like to travel to England.”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Milica says that </a:t>
            </a:r>
            <a:r>
              <a:rPr 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she</a:t>
            </a:r>
            <a:r>
              <a:rPr lang="en-US" sz="1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would like to travel to England.</a:t>
            </a:r>
            <a:endParaRPr lang="en-US" sz="18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Marko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must finish my homework now.”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Marko says (that) </a:t>
            </a:r>
            <a:r>
              <a:rPr 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 finish </a:t>
            </a:r>
            <a:r>
              <a:rPr 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his </a:t>
            </a:r>
            <a:r>
              <a:rPr lang="en-US" sz="1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homework now.</a:t>
            </a:r>
            <a:endParaRPr lang="en-US" sz="20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4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540060"/>
          </a:xfrm>
          <a:noFill/>
        </p:spPr>
        <p:txBody>
          <a:bodyPr>
            <a:noAutofit/>
          </a:bodyPr>
          <a:lstStyle/>
          <a:p>
            <a:r>
              <a:rPr lang="bs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Indirect Speech</a:t>
            </a:r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commands</a:t>
            </a:r>
            <a:r>
              <a:rPr lang="bs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bs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p68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1779662"/>
            <a:ext cx="6192688" cy="2644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 </a:t>
            </a: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mom: “Study hard.”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teacher: “Students, read this book until Tuesday.”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father: “Son, don’t drink cold water.”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teacher: “Student, be hard-working and determined in life.”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 best friend: “Don’t sit too much in front of the computer.”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6217" y="699542"/>
            <a:ext cx="5904656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Look at the examples. Then do the following:</a:t>
            </a:r>
          </a:p>
          <a:p>
            <a:pPr algn="l"/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chief</a:t>
            </a:r>
            <a:r>
              <a:rPr lang="bs-Latn-BA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”Observe</a:t>
            </a:r>
            <a:r>
              <a:rPr lang="bs-Latn-BA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sea animal.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bs-Latn-BA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chief</a:t>
            </a:r>
            <a:r>
              <a:rPr lang="bs-Latn-BA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tells </a:t>
            </a:r>
            <a:r>
              <a:rPr lang="bs-Latn-BA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observe</a:t>
            </a:r>
            <a:r>
              <a:rPr lang="en-GB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sea animal.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0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1480"/>
            <a:ext cx="7772400" cy="270030"/>
          </a:xfrm>
        </p:spPr>
        <p:txBody>
          <a:bodyPr>
            <a:noAutofit/>
          </a:bodyPr>
          <a:lstStyle/>
          <a:p>
            <a:r>
              <a:rPr lang="bs-Latn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Indirect Speech</a:t>
            </a:r>
            <a:r>
              <a:rPr lang="en-GB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commands</a:t>
            </a:r>
            <a:r>
              <a:rPr lang="bs-Latn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bs-Latn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p68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1393716"/>
            <a:ext cx="6192688" cy="2644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endParaRPr lang="en-GB" sz="1600" dirty="0" smtClean="0">
              <a:solidFill>
                <a:schemeClr val="bg1"/>
              </a:solidFill>
            </a:endParaRPr>
          </a:p>
          <a:p>
            <a:pPr lvl="0" algn="l"/>
            <a:r>
              <a:rPr lang="en-GB" sz="1800" dirty="0" smtClean="0">
                <a:solidFill>
                  <a:schemeClr val="bg1"/>
                </a:solidFill>
              </a:rPr>
              <a:t>1 </a:t>
            </a:r>
            <a:r>
              <a:rPr lang="en-GB" sz="1600" dirty="0" smtClean="0">
                <a:solidFill>
                  <a:schemeClr val="bg1"/>
                </a:solidFill>
              </a:rPr>
              <a:t>My mom: “Study hard.”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l"/>
            <a:r>
              <a:rPr lang="en-US" sz="1600" u="sng" dirty="0" smtClean="0">
                <a:solidFill>
                  <a:schemeClr val="bg1"/>
                </a:solidFill>
              </a:rPr>
              <a:t>My mom </a:t>
            </a:r>
            <a:r>
              <a:rPr lang="en-US" sz="1600" b="1" u="sng" dirty="0" smtClean="0">
                <a:solidFill>
                  <a:srgbClr val="0070C0"/>
                </a:solidFill>
              </a:rPr>
              <a:t>tells me</a:t>
            </a:r>
            <a:r>
              <a:rPr lang="en-US" sz="1600" u="sng" dirty="0" smtClean="0">
                <a:solidFill>
                  <a:schemeClr val="bg1"/>
                </a:solidFill>
              </a:rPr>
              <a:t> </a:t>
            </a:r>
            <a:r>
              <a:rPr lang="en-US" sz="1600" b="1" u="sng" dirty="0" smtClean="0">
                <a:solidFill>
                  <a:srgbClr val="FF0000"/>
                </a:solidFill>
              </a:rPr>
              <a:t>to study</a:t>
            </a:r>
            <a:r>
              <a:rPr lang="en-US" sz="1600" u="sng" dirty="0" smtClean="0">
                <a:solidFill>
                  <a:schemeClr val="bg1"/>
                </a:solidFill>
              </a:rPr>
              <a:t> hard.</a:t>
            </a:r>
          </a:p>
          <a:p>
            <a:pPr lvl="0" algn="l"/>
            <a:r>
              <a:rPr lang="en-GB" sz="1600" dirty="0" smtClean="0">
                <a:solidFill>
                  <a:schemeClr val="bg1"/>
                </a:solidFill>
              </a:rPr>
              <a:t>2 The teacher: “Students, read this book until Tuesday.”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The teacher tells students </a:t>
            </a:r>
            <a:r>
              <a:rPr lang="en-US" sz="1600" b="1" dirty="0" smtClean="0">
                <a:solidFill>
                  <a:srgbClr val="FF0000"/>
                </a:solidFill>
              </a:rPr>
              <a:t>to read</a:t>
            </a:r>
            <a:r>
              <a:rPr lang="en-US" sz="1600" dirty="0" smtClean="0">
                <a:solidFill>
                  <a:schemeClr val="bg1"/>
                </a:solidFill>
              </a:rPr>
              <a:t> this book until Tuesday.</a:t>
            </a:r>
          </a:p>
          <a:p>
            <a:pPr lvl="0" algn="l"/>
            <a:r>
              <a:rPr lang="en-GB" sz="1600" dirty="0" smtClean="0">
                <a:solidFill>
                  <a:schemeClr val="bg1"/>
                </a:solidFill>
              </a:rPr>
              <a:t>3 A father: “Son, don’t drink cold water.”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l"/>
            <a:r>
              <a:rPr lang="en-US" sz="1600" u="sng" dirty="0" smtClean="0">
                <a:solidFill>
                  <a:schemeClr val="bg1"/>
                </a:solidFill>
              </a:rPr>
              <a:t>A father </a:t>
            </a:r>
            <a:r>
              <a:rPr lang="en-US" sz="1600" b="1" u="sng" dirty="0" smtClean="0">
                <a:solidFill>
                  <a:schemeClr val="bg1"/>
                </a:solidFill>
              </a:rPr>
              <a:t>tells his son</a:t>
            </a:r>
            <a:r>
              <a:rPr lang="en-US" sz="1600" u="sng" dirty="0" smtClean="0">
                <a:solidFill>
                  <a:schemeClr val="bg1"/>
                </a:solidFill>
              </a:rPr>
              <a:t> </a:t>
            </a:r>
            <a:r>
              <a:rPr lang="en-US" sz="1600" b="1" u="sng" dirty="0" smtClean="0">
                <a:solidFill>
                  <a:srgbClr val="FF0000"/>
                </a:solidFill>
              </a:rPr>
              <a:t>not to drink</a:t>
            </a:r>
            <a:r>
              <a:rPr lang="en-US" sz="1600" u="sng" dirty="0" smtClean="0">
                <a:solidFill>
                  <a:schemeClr val="bg1"/>
                </a:solidFill>
              </a:rPr>
              <a:t> cold water.</a:t>
            </a:r>
          </a:p>
          <a:p>
            <a:pPr lvl="0" algn="l"/>
            <a:r>
              <a:rPr lang="en-GB" sz="1600" dirty="0" smtClean="0">
                <a:solidFill>
                  <a:schemeClr val="bg1"/>
                </a:solidFill>
              </a:rPr>
              <a:t>4 The teacher: “Student, be hard-working and determined in life.”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l"/>
            <a:r>
              <a:rPr lang="en-US" sz="1600" u="sng" dirty="0" smtClean="0">
                <a:solidFill>
                  <a:schemeClr val="bg1"/>
                </a:solidFill>
              </a:rPr>
              <a:t>The teacher </a:t>
            </a:r>
            <a:r>
              <a:rPr lang="en-US" sz="1600" b="1" u="sng" dirty="0" smtClean="0">
                <a:solidFill>
                  <a:schemeClr val="bg1"/>
                </a:solidFill>
              </a:rPr>
              <a:t>tells </a:t>
            </a:r>
            <a:r>
              <a:rPr lang="bs-Latn-BA" sz="1600" b="1" u="sng" dirty="0" smtClean="0">
                <a:solidFill>
                  <a:schemeClr val="bg1"/>
                </a:solidFill>
              </a:rPr>
              <a:t> her </a:t>
            </a:r>
            <a:r>
              <a:rPr lang="en-US" sz="1600" b="1" u="sng" dirty="0" smtClean="0">
                <a:solidFill>
                  <a:schemeClr val="bg1"/>
                </a:solidFill>
              </a:rPr>
              <a:t>student </a:t>
            </a:r>
            <a:r>
              <a:rPr lang="en-US" sz="1600" b="1" u="sng" dirty="0" smtClean="0">
                <a:solidFill>
                  <a:srgbClr val="FF0000"/>
                </a:solidFill>
              </a:rPr>
              <a:t>to be </a:t>
            </a:r>
            <a:r>
              <a:rPr lang="en-US" sz="1600" u="sng" dirty="0" smtClean="0">
                <a:solidFill>
                  <a:schemeClr val="bg1"/>
                </a:solidFill>
              </a:rPr>
              <a:t>hard-working and determined in life.</a:t>
            </a:r>
          </a:p>
          <a:p>
            <a:pPr lvl="0" algn="l"/>
            <a:r>
              <a:rPr lang="en-GB" sz="1600" dirty="0" smtClean="0">
                <a:solidFill>
                  <a:schemeClr val="bg1"/>
                </a:solidFill>
              </a:rPr>
              <a:t>5 My best friend: “Don’t sit too much in front of the computer.”</a:t>
            </a:r>
          </a:p>
          <a:p>
            <a:pPr lvl="0" algn="l"/>
            <a:r>
              <a:rPr lang="en-US" sz="1600" u="sng" dirty="0" smtClean="0">
                <a:solidFill>
                  <a:schemeClr val="bg1"/>
                </a:solidFill>
              </a:rPr>
              <a:t>My best friend </a:t>
            </a:r>
            <a:r>
              <a:rPr lang="en-US" sz="1600" b="1" u="sng" dirty="0" smtClean="0">
                <a:solidFill>
                  <a:schemeClr val="bg1"/>
                </a:solidFill>
              </a:rPr>
              <a:t>tells me</a:t>
            </a:r>
            <a:r>
              <a:rPr lang="en-US" sz="1600" u="sng" dirty="0" smtClean="0">
                <a:solidFill>
                  <a:schemeClr val="bg1"/>
                </a:solidFill>
              </a:rPr>
              <a:t> </a:t>
            </a:r>
            <a:r>
              <a:rPr lang="en-US" sz="1600" b="1" u="sng" dirty="0" smtClean="0">
                <a:solidFill>
                  <a:srgbClr val="FF0000"/>
                </a:solidFill>
              </a:rPr>
              <a:t>not to sit </a:t>
            </a:r>
            <a:r>
              <a:rPr lang="en-US" sz="1600" u="sng" dirty="0" smtClean="0">
                <a:solidFill>
                  <a:schemeClr val="bg1"/>
                </a:solidFill>
              </a:rPr>
              <a:t>too much in front of the computer.</a:t>
            </a:r>
            <a:endParaRPr lang="en-US" sz="1600" u="sng" dirty="0">
              <a:solidFill>
                <a:schemeClr val="bg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25063" y="699542"/>
            <a:ext cx="547260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Look at the examples. Then do the following:</a:t>
            </a:r>
          </a:p>
          <a:p>
            <a:pPr algn="l"/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chief</a:t>
            </a:r>
            <a:r>
              <a:rPr lang="bs-Latn-BA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”Observe</a:t>
            </a:r>
            <a:r>
              <a:rPr lang="bs-Latn-BA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sea animal.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bs-Latn-BA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chief</a:t>
            </a:r>
            <a:r>
              <a:rPr lang="bs-Latn-BA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tells </a:t>
            </a:r>
            <a:r>
              <a:rPr lang="bs-Latn-BA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observe</a:t>
            </a:r>
            <a:r>
              <a:rPr lang="en-GB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sea animal.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1480"/>
            <a:ext cx="7772400" cy="54006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chemeClr val="bg1"/>
                </a:solidFill>
              </a:rPr>
              <a:t>Indirect Speech</a:t>
            </a:r>
            <a:r>
              <a:rPr lang="en-GB" b="1" dirty="0" smtClean="0">
                <a:solidFill>
                  <a:schemeClr val="bg1"/>
                </a:solidFill>
              </a:rPr>
              <a:t>, requests</a:t>
            </a:r>
            <a:r>
              <a:rPr lang="bs-Latn-BA" b="1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- </a:t>
            </a:r>
            <a:r>
              <a:rPr lang="bs-Latn-BA" b="1" dirty="0" smtClean="0">
                <a:solidFill>
                  <a:schemeClr val="bg1"/>
                </a:solidFill>
              </a:rPr>
              <a:t>p68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1707654"/>
            <a:ext cx="6192688" cy="2644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endParaRPr lang="en-GB" sz="1600" dirty="0" smtClean="0">
              <a:solidFill>
                <a:schemeClr val="bg1"/>
              </a:solidFill>
            </a:endParaRP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1. An aunt: “Nephews, be careful when you cross the street, please.”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    ______________________________________________________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2. My grandmother: “Put on your jacket, please.”</a:t>
            </a:r>
          </a:p>
          <a:p>
            <a:pPr lvl="0" algn="l"/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______________________________________________________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3. Our uncle: “Don’t ride a bike when it is cold outside, please.”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    ______________________________________________________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4. My sister: “Lend me your skirt, please.”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    ______________________________________________________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5. A father: “Children, don’t eat all the sweets, please.”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    ______________________________________________________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7504" y="627534"/>
            <a:ext cx="547260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2 Look at the examples. Then do the following:</a:t>
            </a:r>
          </a:p>
          <a:p>
            <a:pPr algn="l"/>
            <a:r>
              <a:rPr lang="en-GB" sz="2000" b="1" dirty="0" smtClean="0">
                <a:solidFill>
                  <a:schemeClr val="bg1"/>
                </a:solidFill>
              </a:rPr>
              <a:t>A mom</a:t>
            </a:r>
            <a:r>
              <a:rPr lang="bs-Latn-BA" sz="2000" b="1" dirty="0" smtClean="0">
                <a:solidFill>
                  <a:schemeClr val="bg1"/>
                </a:solidFill>
              </a:rPr>
              <a:t>: </a:t>
            </a:r>
            <a:r>
              <a:rPr lang="en-GB" sz="2000" b="1" dirty="0" smtClean="0">
                <a:solidFill>
                  <a:srgbClr val="FF0000"/>
                </a:solidFill>
              </a:rPr>
              <a:t>”</a:t>
            </a:r>
            <a:r>
              <a:rPr lang="bs-Latn-BA" sz="2000" b="1" dirty="0" smtClean="0"/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Go to sleep, </a:t>
            </a:r>
            <a:r>
              <a:rPr lang="en-GB" sz="2000" b="1" dirty="0" smtClean="0">
                <a:solidFill>
                  <a:srgbClr val="FF0000"/>
                </a:solidFill>
              </a:rPr>
              <a:t>please.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“</a:t>
            </a:r>
            <a:endParaRPr lang="bs-Latn-BA" sz="2000" b="1" dirty="0" smtClean="0">
              <a:solidFill>
                <a:srgbClr val="FF0000"/>
              </a:solidFill>
            </a:endParaRPr>
          </a:p>
          <a:p>
            <a:pPr algn="l"/>
            <a:r>
              <a:rPr lang="en-GB" sz="2000" b="1" dirty="0" smtClean="0">
                <a:solidFill>
                  <a:schemeClr val="bg1"/>
                </a:solidFill>
              </a:rPr>
              <a:t>A mom </a:t>
            </a:r>
            <a:r>
              <a:rPr lang="en-GB" sz="2000" b="1" dirty="0" smtClean="0">
                <a:solidFill>
                  <a:srgbClr val="FF0000"/>
                </a:solidFill>
              </a:rPr>
              <a:t>asks </a:t>
            </a:r>
            <a:r>
              <a:rPr lang="en-GB" sz="2000" b="1" dirty="0" smtClean="0">
                <a:solidFill>
                  <a:srgbClr val="0070C0"/>
                </a:solidFill>
              </a:rPr>
              <a:t>her child </a:t>
            </a:r>
            <a:r>
              <a:rPr lang="en-GB" sz="2000" b="1" dirty="0" smtClean="0">
                <a:solidFill>
                  <a:srgbClr val="FF0000"/>
                </a:solidFill>
              </a:rPr>
              <a:t>to go 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to sleep.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1480"/>
            <a:ext cx="7772400" cy="54006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chemeClr val="bg1"/>
                </a:solidFill>
              </a:rPr>
              <a:t>Indirect Speech</a:t>
            </a:r>
            <a:r>
              <a:rPr lang="en-GB" b="1" dirty="0" smtClean="0">
                <a:solidFill>
                  <a:schemeClr val="bg1"/>
                </a:solidFill>
              </a:rPr>
              <a:t>, requests</a:t>
            </a:r>
            <a:r>
              <a:rPr lang="bs-Latn-BA" b="1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- </a:t>
            </a:r>
            <a:r>
              <a:rPr lang="bs-Latn-BA" b="1" dirty="0" smtClean="0">
                <a:solidFill>
                  <a:schemeClr val="bg1"/>
                </a:solidFill>
              </a:rPr>
              <a:t>p68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868144" y="915566"/>
            <a:ext cx="3168352" cy="1872208"/>
          </a:xfrm>
          <a:prstGeom prst="rect">
            <a:avLst/>
          </a:prstGeom>
          <a:solidFill>
            <a:srgbClr val="92D050">
              <a:alpha val="29000"/>
            </a:srgbClr>
          </a:solidFill>
          <a:ln w="25400" cap="rnd" cmpd="sng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schemeClr val="bg1"/>
                </a:solidFill>
              </a:rPr>
              <a:t>homework:</a:t>
            </a:r>
          </a:p>
          <a:p>
            <a:pPr algn="l"/>
            <a:r>
              <a:rPr lang="en-GB" sz="2000" dirty="0" smtClean="0">
                <a:solidFill>
                  <a:schemeClr val="bg1"/>
                </a:solidFill>
              </a:rPr>
              <a:t>Activity book pages 56 and 57;</a:t>
            </a:r>
          </a:p>
          <a:p>
            <a:pPr algn="l"/>
            <a:r>
              <a:rPr lang="en-GB" sz="2000" dirty="0" smtClean="0">
                <a:solidFill>
                  <a:schemeClr val="bg1"/>
                </a:solidFill>
              </a:rPr>
              <a:t>Exercise: 4</a:t>
            </a:r>
          </a:p>
          <a:p>
            <a:pPr algn="l"/>
            <a:r>
              <a:rPr lang="en-GB" sz="2000" dirty="0" smtClean="0">
                <a:solidFill>
                  <a:schemeClr val="bg1"/>
                </a:solidFill>
              </a:rPr>
              <a:t>optional: 5 and 6</a:t>
            </a:r>
            <a:endParaRPr lang="bs-Latn-BA" sz="2000" dirty="0" smtClean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1707654"/>
            <a:ext cx="6192688" cy="2644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endParaRPr lang="en-GB" sz="1600" dirty="0" smtClean="0">
              <a:solidFill>
                <a:schemeClr val="bg1"/>
              </a:solidFill>
            </a:endParaRP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1. An aunt: “Nephews, be careful when you cross the street, please.”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    </a:t>
            </a:r>
            <a:r>
              <a:rPr lang="en-US" sz="1600" u="sng" dirty="0" smtClean="0">
                <a:solidFill>
                  <a:schemeClr val="bg1"/>
                </a:solidFill>
              </a:rPr>
              <a:t>An aunt asks her nephews to be careful when they cross the street.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2. My grandmother: “Put on your jacket, please.”</a:t>
            </a:r>
          </a:p>
          <a:p>
            <a:pPr lvl="0" algn="l"/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</a:t>
            </a:r>
            <a:r>
              <a:rPr lang="en-US" sz="1600" u="sng" dirty="0" smtClean="0">
                <a:solidFill>
                  <a:schemeClr val="bg1"/>
                </a:solidFill>
              </a:rPr>
              <a:t>My grandmother asks me to put on my jacket.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3. Our uncle: “Don’t ride a bike when it is cold outside, please.”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    </a:t>
            </a:r>
            <a:r>
              <a:rPr lang="en-US" sz="1600" u="sng" dirty="0" smtClean="0">
                <a:solidFill>
                  <a:schemeClr val="bg1"/>
                </a:solidFill>
              </a:rPr>
              <a:t>Our uncle asks us not to ride a bike when it is cold outside.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4. My sister: “Lend me your skirt, please.”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    </a:t>
            </a:r>
            <a:r>
              <a:rPr lang="en-US" sz="1600" u="sng" dirty="0" smtClean="0">
                <a:solidFill>
                  <a:schemeClr val="bg1"/>
                </a:solidFill>
              </a:rPr>
              <a:t>My sister asks me to lend her my skirt.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5. A father: “Children, don’t eat all the sweets, please.”</a:t>
            </a:r>
          </a:p>
          <a:p>
            <a:pPr lvl="0" algn="l"/>
            <a:r>
              <a:rPr lang="en-US" sz="1600" dirty="0" smtClean="0">
                <a:solidFill>
                  <a:schemeClr val="bg1"/>
                </a:solidFill>
              </a:rPr>
              <a:t>    </a:t>
            </a:r>
            <a:r>
              <a:rPr lang="en-US" sz="1600" u="sng" dirty="0" smtClean="0">
                <a:solidFill>
                  <a:schemeClr val="bg1"/>
                </a:solidFill>
              </a:rPr>
              <a:t>A father asks children not to eat all the sweets.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7504" y="627534"/>
            <a:ext cx="547260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2 Look at the examples. Then do the following:</a:t>
            </a:r>
          </a:p>
          <a:p>
            <a:pPr algn="l"/>
            <a:r>
              <a:rPr lang="en-GB" sz="2000" b="1" dirty="0" smtClean="0">
                <a:solidFill>
                  <a:schemeClr val="bg1"/>
                </a:solidFill>
              </a:rPr>
              <a:t>A mom</a:t>
            </a:r>
            <a:r>
              <a:rPr lang="bs-Latn-BA" sz="2000" b="1" dirty="0" smtClean="0">
                <a:solidFill>
                  <a:schemeClr val="bg1"/>
                </a:solidFill>
              </a:rPr>
              <a:t>: </a:t>
            </a:r>
            <a:r>
              <a:rPr lang="en-GB" sz="2000" b="1" dirty="0" smtClean="0">
                <a:solidFill>
                  <a:srgbClr val="FF0000"/>
                </a:solidFill>
              </a:rPr>
              <a:t>”</a:t>
            </a:r>
            <a:r>
              <a:rPr lang="bs-Latn-BA" sz="2000" b="1" dirty="0" smtClean="0"/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Go to sleep, </a:t>
            </a:r>
            <a:r>
              <a:rPr lang="en-GB" sz="2000" b="1" dirty="0" smtClean="0">
                <a:solidFill>
                  <a:srgbClr val="FF0000"/>
                </a:solidFill>
              </a:rPr>
              <a:t>please.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“</a:t>
            </a:r>
            <a:endParaRPr lang="bs-Latn-BA" sz="2000" b="1" dirty="0" smtClean="0">
              <a:solidFill>
                <a:srgbClr val="FF0000"/>
              </a:solidFill>
            </a:endParaRPr>
          </a:p>
          <a:p>
            <a:pPr algn="l"/>
            <a:r>
              <a:rPr lang="en-GB" sz="2000" b="1" dirty="0" smtClean="0">
                <a:solidFill>
                  <a:schemeClr val="bg1"/>
                </a:solidFill>
              </a:rPr>
              <a:t>A mom </a:t>
            </a:r>
            <a:r>
              <a:rPr lang="en-GB" sz="2000" b="1" dirty="0" smtClean="0">
                <a:solidFill>
                  <a:srgbClr val="FF0000"/>
                </a:solidFill>
              </a:rPr>
              <a:t>asks </a:t>
            </a:r>
            <a:r>
              <a:rPr lang="en-GB" sz="2000" b="1" dirty="0" smtClean="0">
                <a:solidFill>
                  <a:srgbClr val="0070C0"/>
                </a:solidFill>
              </a:rPr>
              <a:t>her child </a:t>
            </a:r>
            <a:r>
              <a:rPr lang="en-GB" sz="2000" b="1" dirty="0" smtClean="0">
                <a:solidFill>
                  <a:srgbClr val="FF0000"/>
                </a:solidFill>
              </a:rPr>
              <a:t>to go 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to sleep.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943</Words>
  <Application>Microsoft Office PowerPoint</Application>
  <PresentationFormat>On-screen Show (16:9)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Indirect speech</vt:lpstr>
      <vt:lpstr>Indirect Speech – statements, commands and requests; p68</vt:lpstr>
      <vt:lpstr>Indirect Speech – statements; page 68</vt:lpstr>
      <vt:lpstr>Indirect Speech – statements p68</vt:lpstr>
      <vt:lpstr>Indirect Speech, commands - p68</vt:lpstr>
      <vt:lpstr>Indirect Speech, commands - p68</vt:lpstr>
      <vt:lpstr>Indirect Speech, requests - p68</vt:lpstr>
      <vt:lpstr>Indirect Speech, requests - p68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speech</dc:title>
  <dc:creator>DELL</dc:creator>
  <cp:lastModifiedBy>DELL</cp:lastModifiedBy>
  <cp:revision>31</cp:revision>
  <dcterms:created xsi:type="dcterms:W3CDTF">2020-04-23T19:50:52Z</dcterms:created>
  <dcterms:modified xsi:type="dcterms:W3CDTF">2020-04-27T15:35:21Z</dcterms:modified>
</cp:coreProperties>
</file>