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>
        <p:scale>
          <a:sx n="81" d="100"/>
          <a:sy n="81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692A-E8C4-44EA-9BD4-32982BED3E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CEE0-AD4A-4433-82DA-44815073F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8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692A-E8C4-44EA-9BD4-32982BED3E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CEE0-AD4A-4433-82DA-44815073F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3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692A-E8C4-44EA-9BD4-32982BED3E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CEE0-AD4A-4433-82DA-44815073F67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8923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692A-E8C4-44EA-9BD4-32982BED3E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CEE0-AD4A-4433-82DA-44815073F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692A-E8C4-44EA-9BD4-32982BED3E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CEE0-AD4A-4433-82DA-44815073F67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3823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692A-E8C4-44EA-9BD4-32982BED3E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CEE0-AD4A-4433-82DA-44815073F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73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692A-E8C4-44EA-9BD4-32982BED3E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CEE0-AD4A-4433-82DA-44815073F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07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692A-E8C4-44EA-9BD4-32982BED3E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CEE0-AD4A-4433-82DA-44815073F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9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692A-E8C4-44EA-9BD4-32982BED3E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CEE0-AD4A-4433-82DA-44815073F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3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692A-E8C4-44EA-9BD4-32982BED3E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CEE0-AD4A-4433-82DA-44815073F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9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692A-E8C4-44EA-9BD4-32982BED3E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CEE0-AD4A-4433-82DA-44815073F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1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692A-E8C4-44EA-9BD4-32982BED3E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CEE0-AD4A-4433-82DA-44815073F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2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692A-E8C4-44EA-9BD4-32982BED3E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CEE0-AD4A-4433-82DA-44815073F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7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692A-E8C4-44EA-9BD4-32982BED3E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CEE0-AD4A-4433-82DA-44815073F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9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692A-E8C4-44EA-9BD4-32982BED3E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CEE0-AD4A-4433-82DA-44815073F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8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692A-E8C4-44EA-9BD4-32982BED3E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CEE0-AD4A-4433-82DA-44815073F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3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3692A-E8C4-44EA-9BD4-32982BED3E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15CEE0-AD4A-4433-82DA-44815073F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5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6471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ПОНАВЉАЊЕ  ГРАДИВА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0767"/>
            <a:ext cx="9488642" cy="5152913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ГРАМАТиКА     ПРАВОПИС   КЊИЖЕВНОСТ   ЈЕЗИЧКА КУЛТУРА</a:t>
            </a:r>
          </a:p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ПОНАВЉАЊЕ  ЈЕ  МАЈКА  ЗНАЊА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778" y="2469776"/>
            <a:ext cx="2733675" cy="1676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711" y="1580524"/>
            <a:ext cx="2959263" cy="34549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434" y="4593403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79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1214"/>
            <a:ext cx="8596668" cy="570155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 СА  ИСТИМ  ПОЛАЗНИМ  ТЕКСТОМ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71369"/>
            <a:ext cx="8724850" cy="5169993"/>
          </a:xfrm>
        </p:spPr>
        <p:txBody>
          <a:bodyPr>
            <a:normAutofit/>
          </a:bodyPr>
          <a:lstStyle/>
          <a:p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Воћка послије кише</a:t>
            </a:r>
          </a:p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Гле малу воћку послије кише:         Ал нек се сунце малко скрије,</a:t>
            </a:r>
          </a:p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Пуна је капи па их њише.                 Нестаде све те чаролије.</a:t>
            </a:r>
          </a:p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блиста сунцем обасјана                 Она је опет, као прво,</a:t>
            </a:r>
          </a:p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Чудесна раскош њених грана.         Обично, мало, јадно дрво.</a:t>
            </a:r>
          </a:p>
          <a:p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Која је врста лирске пјесме?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Описна (дескриптивна)</a:t>
            </a:r>
          </a:p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а) Колико има пјесничких слика у овој пјесми?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 двије пј. слике.</a:t>
            </a:r>
          </a:p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б)  У каквом су међусобном односу пјесничке слике ?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супротном.</a:t>
            </a:r>
          </a:p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Које симболично значење препознајеш у овој пјесми?</a:t>
            </a:r>
          </a:p>
          <a:p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Симбол живота и смрти, љепоте и обичности, среће и несреће итд.</a:t>
            </a:r>
            <a:endParaRPr lang="en-US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30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1972"/>
            <a:ext cx="8596668" cy="613186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Воћка послије кише,      Добриша Цесарић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25159"/>
            <a:ext cx="8596668" cy="5116204"/>
          </a:xfrm>
        </p:spPr>
        <p:txBody>
          <a:bodyPr>
            <a:normAutofit lnSpcReduction="10000"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Издвој из пјесме Воћка послиије кише:</a:t>
            </a:r>
          </a:p>
          <a:p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епитете: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чудесна, обично, мало, јадно; </a:t>
            </a:r>
          </a:p>
          <a:p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поређење: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 је опет као прво,</a:t>
            </a:r>
          </a:p>
          <a:p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персонификацију: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 их њише, нек се сунце малко скрије,</a:t>
            </a:r>
          </a:p>
          <a:p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контраст: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раскошна – обична , јадна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ли у пјесми има акустичних елемената?</a:t>
            </a:r>
          </a:p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 </a:t>
            </a:r>
          </a:p>
          <a:p>
            <a:endParaRPr lang="sr-Cyrl-RS" sz="2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Како се зове врста риме коју уочаваш у овој пјесми? </a:t>
            </a:r>
          </a:p>
          <a:p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Парна рима.  </a:t>
            </a:r>
          </a:p>
          <a:p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Стих везан римом, истим бројем изговорних цјелина, односно слогова зовемо  - 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везани стих.</a:t>
            </a:r>
            <a:endParaRPr lang="en-US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05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3488"/>
            <a:ext cx="8596668" cy="828337"/>
          </a:xfrm>
        </p:spPr>
        <p:txBody>
          <a:bodyPr>
            <a:normAutofit/>
          </a:bodyPr>
          <a:lstStyle/>
          <a:p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домаћи рад:</a:t>
            </a:r>
            <a:b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61825"/>
            <a:ext cx="8596668" cy="5217460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Пронађи на интернету текст: </a:t>
            </a:r>
          </a:p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ЗАВЈЕШТАЊЕ ЈЕЗИКА СТЕФАНА НЕМАЊЕ СВОМЕ СИНУ СВЕТОМ САВИ, који је написао Миле Медић.</a:t>
            </a:r>
          </a:p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Прочитај текст и напиши своју поруку о важности језика. То може бити и једна реченица, али изведена као закључак прочитаног текста.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845" y="3457640"/>
            <a:ext cx="2463501" cy="27710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870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5761"/>
            <a:ext cx="8596668" cy="376518"/>
          </a:xfrm>
        </p:spPr>
        <p:txBody>
          <a:bodyPr>
            <a:normAutofit fontScale="90000"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 ИСТОРИЈЕ  ЈЕЗИКА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82127"/>
            <a:ext cx="9370308" cy="5712311"/>
          </a:xfrm>
        </p:spPr>
        <p:txBody>
          <a:bodyPr>
            <a:normAutofit/>
          </a:bodyPr>
          <a:lstStyle/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 Прво писмо словенског језика 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створили су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Ћирило и Методије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крајем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вијека.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Најстарији сачувани црквени спис на црквенословенском језику је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Мирослављево јеванђеље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најзначајнији правни спис  је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Душанов законик.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Први књижевни језик свих Словена је: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словачки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словенски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прасловенски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старословенски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174" y="118334"/>
            <a:ext cx="1760744" cy="21031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079" y="3738282"/>
            <a:ext cx="2695492" cy="27001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642" y="3738282"/>
            <a:ext cx="2614108" cy="278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3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896972" cy="355001"/>
          </a:xfrm>
        </p:spPr>
        <p:txBody>
          <a:bodyPr>
            <a:normAutofit fontScale="90000"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А, Б, В,Г, Д, Ђ, Е, Ж, З, И, Ј, К, Л, Љ, М, Н, Њ, О, П, Р, С, Т, Ћ, У, Ф, Х, Ц, Ч, Џ, Ш.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473336"/>
            <a:ext cx="9983495" cy="6121102"/>
          </a:xfrm>
        </p:spPr>
        <p:txBody>
          <a:bodyPr/>
          <a:lstStyle/>
          <a:p>
            <a:pPr algn="just"/>
            <a: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Напиши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су дијалекти ушли у основицу српског књижевног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језика.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 су: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источнохерцеговачки </a:t>
            </a:r>
            <a:r>
              <a:rPr lang="sr-Cyrl-R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шумадијско-војвођански дијалекти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У штокавском нарјечју разликују се три изговора.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су: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екавски, ијекавски и икавски изговор.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Која је два главна правца свога рада Вук најавио 1814. године?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Први правац је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сакупљање и објављивање српских  народних умотворина.</a:t>
            </a:r>
          </a:p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 правац је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 српског језика и правописа.</a:t>
            </a:r>
            <a:r>
              <a:rPr lang="sr-Cyrl-R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87" y="4043419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316" y="4138837"/>
            <a:ext cx="2466975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145" y="424361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84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57" y="376520"/>
            <a:ext cx="8596668" cy="516366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 ГРАМАТИКЕ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21977"/>
            <a:ext cx="8596668" cy="51529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Напиши мушки и женски род једнине радног глаголског придјева од сљедећих глагола: а)  ВОЉЕТИ -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волио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(м.р.),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вољела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(ж.р.); 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б)  ХТЈЕТИ  -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хтио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(м.р.),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хтјела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(ж. р.);                             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в)  ВИДЈЕТИ -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видио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(м.р.),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видјела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(ж.р.).</a:t>
            </a:r>
          </a:p>
          <a:p>
            <a:pPr marL="0" indent="0" algn="just">
              <a:buNone/>
            </a:pP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Одреди функцију (службу) ријечи у реченици: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Брзо сам упознао оне пријатне људе из Бијељине.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брзо –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г)  пријатне –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атрибут,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сам упознао –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гл. предикат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д) људе –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објекат ближи,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оне –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ђ) из Бијељине –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атрибут.</a:t>
            </a:r>
          </a:p>
          <a:p>
            <a:pPr marL="0" indent="0" algn="just">
              <a:buNone/>
            </a:pPr>
            <a:endParaRPr lang="sr-Cyrl-RS" sz="2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дреди врсте којима припадају сљедеће подвучене ријечи: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куће је жива ограда.    -  </a:t>
            </a:r>
            <a:r>
              <a:rPr lang="sr-Cyrl-R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риједлог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Има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соколово.               -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именица.     </a:t>
            </a:r>
            <a:endParaRPr lang="en-US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87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4397"/>
            <a:ext cx="8596668" cy="699246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Врсте ријечи и врсте именица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032734"/>
            <a:ext cx="9338035" cy="510544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sr-Cyrl-R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Разврстајте сљедеће именице: Авала, грожђе, јагњад, кокошка, листање, љубав, млијеко, Морава, нафта, петорица, седморка, туга, учење, човјек.  </a:t>
            </a:r>
          </a:p>
          <a:p>
            <a:pPr marL="0" indent="0" algn="just">
              <a:buNone/>
            </a:pP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Властите   Заједничке   Збирне   Градивне   Апстрактне   Бројне        Глаголске</a:t>
            </a:r>
          </a:p>
          <a:p>
            <a:pPr marL="0" indent="0" algn="just">
              <a:buNone/>
            </a:pP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Авала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кокошка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грожђе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млијеко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љубав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петорица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учење</a:t>
            </a:r>
          </a:p>
          <a:p>
            <a:pPr marL="0" indent="0" algn="just">
              <a:buNone/>
            </a:pP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Морава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човјек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јагњад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нафта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туга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седморка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листање.</a:t>
            </a:r>
          </a:p>
          <a:p>
            <a:pPr marL="0" indent="0" algn="just">
              <a:buNone/>
            </a:pPr>
            <a:endParaRPr lang="sr-Cyrl-RS" sz="2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Подвуци непромјенљиве ријечи у сљедећем низу: </a:t>
            </a:r>
          </a:p>
          <a:p>
            <a:pPr mar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Школа, сунце,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иако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лијепа,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вјероватно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пети,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нити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такав,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пуно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писати,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ноћас,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тада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дан, шестица, он, </a:t>
            </a:r>
            <a:r>
              <a:rPr lang="sr-Cyrl-R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са.</a:t>
            </a:r>
          </a:p>
          <a:p>
            <a:pPr marL="0" indent="0" algn="just">
              <a:buNone/>
            </a:pPr>
            <a:endParaRPr lang="sr-Cyrl-RS" sz="2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736" y="4173967"/>
            <a:ext cx="2428062" cy="239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74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0456"/>
            <a:ext cx="8596668" cy="462579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 ПРАВОПИСА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21977"/>
            <a:ext cx="8596668" cy="5019386"/>
          </a:xfrm>
        </p:spPr>
        <p:txBody>
          <a:bodyPr>
            <a:normAutofit/>
          </a:bodyPr>
          <a:lstStyle/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апиши ијекавским обликом дате ријечи: 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 –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лијек;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месец –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мјесец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речник –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рјечник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светлост –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свјетлост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 –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доље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хтео –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хтио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део –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дио.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љедећу  реченицу правилно препиши писаним словима ћирилице: јован јовановић змај био је српски љекар и пјесник</a:t>
            </a:r>
          </a:p>
          <a:p>
            <a:pPr marL="0" indent="0" algn="just">
              <a:buNone/>
            </a:pP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Јован Јовановић Змај био је српски љекар и пјесник.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апиши како се зову становници мјеста (облик м.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Билећа –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Билећанин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б) Нови Сад –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Новосађанин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в) Бањалука –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Бањалучанин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г) Котор Варош –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Которварошанин. 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пиши одговарајући интерпункцијски знак гдје је потребно: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грми</a:t>
            </a:r>
            <a:r>
              <a:rPr lang="sr-Cyrl-RS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морамо понијети кишобран</a:t>
            </a:r>
            <a:r>
              <a:rPr lang="sr-Cyrl-RS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иако би нам </a:t>
            </a:r>
            <a:r>
              <a:rPr lang="sr-Cyrl-RS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како рече Драган</a:t>
            </a:r>
            <a:r>
              <a:rPr lang="sr-Cyrl-RS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било лакше да уопште не излазимо из куће.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20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0456"/>
            <a:ext cx="8596668" cy="1151069"/>
          </a:xfrm>
        </p:spPr>
        <p:txBody>
          <a:bodyPr>
            <a:normAutofit/>
          </a:bodyPr>
          <a:lstStyle/>
          <a:p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Напиши реченице поштујући правопис! </a:t>
            </a:r>
            <a:b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Не вјерује у никога. =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вјерује ни у кога.</a:t>
            </a:r>
            <a:b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Не слаже се са ничим. </a:t>
            </a: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слаже се ни са чим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41525"/>
            <a:ext cx="8864699" cy="49700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Сљедеће реченице препиши и исправи грешке!</a:t>
            </a:r>
          </a:p>
          <a:p>
            <a:pPr marL="0" indent="0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Он се са никим не слаже. =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се ни са ким не слаже. </a:t>
            </a:r>
          </a:p>
          <a:p>
            <a:pPr marL="0" indent="0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Дошао је сњим. =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Дошао је с њим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Повео сам са мном и брата. =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Повео сам са собом и брата. </a:t>
            </a:r>
          </a:p>
          <a:p>
            <a:pPr marL="0" indent="0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Наставниче јесте ли ме ви тражили. =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Наставниче, јесте ли ме Ви тражили? </a:t>
            </a:r>
          </a:p>
          <a:p>
            <a:pPr marL="0" indent="0">
              <a:buNone/>
            </a:pPr>
            <a:endParaRPr lang="sr-Cyrl-RS" sz="2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  Напиши правилно имена историјских догађаја:</a:t>
            </a:r>
          </a:p>
          <a:p>
            <a:pPr marL="0" indent="0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косовска битка –             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Косовска битка;</a:t>
            </a:r>
          </a:p>
          <a:p>
            <a:pPr marL="0" indent="0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први свјетски рат –        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Први свјетски рат; </a:t>
            </a:r>
          </a:p>
          <a:p>
            <a:pPr marL="0" indent="0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други српски устанак – 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 српски устанак;</a:t>
            </a:r>
          </a:p>
          <a:p>
            <a:pPr marL="0" indent="0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октобарска револуција –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Октобарска револуција.</a:t>
            </a:r>
            <a:endParaRPr lang="en-US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71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0456"/>
            <a:ext cx="8596668" cy="623944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 КЊИЖЕВНОСТИ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28339"/>
            <a:ext cx="8596668" cy="521302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Упиши називе риме кад се подударају: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први и други, трећи и четврти стих =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парна;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  први и трећи,  други и четврти стих =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укрштена;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први и четврти, други и трећи стих =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обгрљена.</a:t>
            </a:r>
          </a:p>
          <a:p>
            <a:pPr marL="0" indent="0" algn="just">
              <a:buNone/>
            </a:pPr>
            <a:endParaRPr lang="sr-Cyrl-RS" sz="2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 Допуни сљедећу реченицу: Библија се још назива и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Свето писмо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састоји се од два дијела ,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Старог завјета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 завјета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Препознај врсте кратких народнх умотворина: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 Једна ласта не чини прољеће.    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Пословица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Пуна школа ђака, ниоткуда врата.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Загонетка </a:t>
            </a:r>
          </a:p>
          <a:p>
            <a:pPr marL="0" indent="0" algn="just">
              <a:buNone/>
            </a:pPr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Питали пса: „Зашто сваког репом поздрављаш“?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„Зато што немам капе.“                 </a:t>
            </a:r>
            <a:r>
              <a:rPr lang="sr-Cyrl-R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италица </a:t>
            </a:r>
            <a:endParaRPr lang="en-US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6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7426"/>
            <a:ext cx="8596668" cy="1032734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Према поријеклу (постанку) књижевност се дијели на:</a:t>
            </a:r>
            <a:b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усмену (народну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b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писану (умјетничку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0161"/>
            <a:ext cx="9015306" cy="476120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Повежи лик и дјело уписујући одговарајуће слово испред назива дјела: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 Анока                          </a:t>
            </a:r>
            <a:r>
              <a:rPr lang="sr-Cyrl-RS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Горски вијенац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 Миона                        </a:t>
            </a:r>
            <a:r>
              <a:rPr lang="sr-Cyrl-RS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В)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Поход на мјесец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 Дјед Раде                    </a:t>
            </a:r>
            <a:r>
              <a:rPr lang="sr-Cyrl-RS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Прва бразда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 Реља Кнежевић         </a:t>
            </a:r>
            <a:r>
              <a:rPr lang="sr-Cyrl-RS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бунару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 Вук Мићуновић         </a:t>
            </a:r>
            <a:r>
              <a:rPr lang="sr-Cyrl-RS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Кроз мећаву</a:t>
            </a:r>
          </a:p>
          <a:p>
            <a:pPr marL="0" indent="0" algn="just">
              <a:buNone/>
            </a:pP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 Напиши поуку ове басне: У некој бари становале двије жабе. На љето бара пресахне, а оне је оставе и крену тражити другу. Наиђу на дубок бунар па једна жаба, опазивши га рече другој: „Сиђимо, пријо, заједно у овај бунар“. Друга ће на то: „Ако и ова вода пресахне, како ћемо одавде изаћи“?</a:t>
            </a:r>
          </a:p>
          <a:p>
            <a:pPr marL="0" indent="0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Поука: </a:t>
            </a:r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Прије сваке одлуке морамо размишљати о посљедицама; Добро промисли прије него нешто урадиш.</a:t>
            </a:r>
            <a:endParaRPr lang="en-US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02" y="2313622"/>
            <a:ext cx="18097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93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494</TotalTime>
  <Words>1287</Words>
  <Application>Microsoft Office PowerPoint</Application>
  <PresentationFormat>Custom</PresentationFormat>
  <Paragraphs>119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ПОНАВЉАЊЕ  ГРАДИВА</vt:lpstr>
      <vt:lpstr>ИЗ  ИСТОРИЈЕ  ЈЕЗИКА</vt:lpstr>
      <vt:lpstr>А, Б, В,Г, Д, Ђ, Е, Ж, З, И, Ј, К, Л, Љ, М, Н, Њ, О, П, Р, С, Т, Ћ, У, Ф, Х, Ц, Ч, Џ, Ш.</vt:lpstr>
      <vt:lpstr>ИЗ  ГРАМАТИКЕ</vt:lpstr>
      <vt:lpstr>Врсте ријечи и врсте именица</vt:lpstr>
      <vt:lpstr>ИЗ  ПРАВОПИСА</vt:lpstr>
      <vt:lpstr>5. Напиши реченице поштујући правопис!  а) Не вјерује у никога. =  Не вјерује ни у кога. а) Не слаже се са ничим. = Не слаже се ни са чим.</vt:lpstr>
      <vt:lpstr>ИЗ  КЊИЖЕВНОСТИ</vt:lpstr>
      <vt:lpstr>4.  Према поријеклу (постанку) књижевност се дијели на: а)  усмену (народну), б)  писану (умјетничку).</vt:lpstr>
      <vt:lpstr>ЗАДАЦИ  СА  ИСТИМ  ПОЛАЗНИМ  ТЕКСТОМ</vt:lpstr>
      <vt:lpstr>Воћка послије кише,      Добриша Цесарић</vt:lpstr>
      <vt:lpstr>Задатак за домаћи рад: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Назив школе: ЈУ ОШ “Јван Дучић“ Мјесто: Бањалука Име и презиме: Јасминка Гајић Предмет: Српски језик</dc:title>
  <dc:creator>Racunar</dc:creator>
  <cp:lastModifiedBy>DT User</cp:lastModifiedBy>
  <cp:revision>46</cp:revision>
  <dcterms:created xsi:type="dcterms:W3CDTF">2020-04-23T17:27:41Z</dcterms:created>
  <dcterms:modified xsi:type="dcterms:W3CDTF">2020-04-29T17:28:15Z</dcterms:modified>
</cp:coreProperties>
</file>