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60" r:id="rId5"/>
    <p:sldId id="261" r:id="rId6"/>
    <p:sldId id="257" r:id="rId7"/>
    <p:sldId id="258" r:id="rId8"/>
    <p:sldId id="259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E798DC-CF58-43EC-BCCE-95476625A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5670E15-4A2F-44E5-B9B1-622D2ACCA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D354F7-AB93-4003-8F57-048CF78FE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C598-C66F-446F-907A-B01843C9FE2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6CABC0-A9F8-4F79-AED6-22AEABCE4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1B4A2C-65B6-4F28-AC47-3AFD8B27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8182-74C2-4462-A74F-52FE48237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698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9FE296-9469-47CA-8047-1515E8D12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5D432C1-554A-47FD-90C3-093BCC397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70BA02-3670-4F73-896D-F994FEDC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C598-C66F-446F-907A-B01843C9FE2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8AB2E6-97F4-4202-BC83-F41FDB8BF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3EA600-15E5-44A5-BEB8-98EB6CAF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8182-74C2-4462-A74F-52FE48237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461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AFB84D5-86D0-4961-BC26-758A17ED9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12C0782-B10E-41B3-8A58-D81BE58D1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74BB68-5449-4189-9A69-232575984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C598-C66F-446F-907A-B01843C9FE2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85626A-2F97-493A-87A5-74652BAC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2D9910-DD1D-4505-99BC-6D3EB086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8182-74C2-4462-A74F-52FE48237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956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C4EDFC-F4E4-453F-8ACC-DC66EC781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3BB09F-BE14-4904-974B-FAC644641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D5D32E-9714-4C13-8C63-920AFE102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C598-C66F-446F-907A-B01843C9FE2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D5066F-0C78-4271-9AE0-D686F7311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EDC904-4AC1-47C4-9115-9E8D71B6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8182-74C2-4462-A74F-52FE48237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317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C11FBD-E4A6-41CC-B681-08A8B74D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6EE4C8-4D2D-48AB-AA0E-6D96A3C4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E483BC-F201-428D-B38B-AEDE38736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C598-C66F-446F-907A-B01843C9FE2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907730-E2EB-4629-963C-C49983A36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4F1D45-6AA2-4418-AC30-2A3DAD79A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8182-74C2-4462-A74F-52FE48237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547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440E2E-9CC5-4D72-BBE0-92C973813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94CBD0-64AE-4221-91D4-C783AF69E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B6D5B22-00B2-4116-AC1F-CD0D9AEBC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B5E7805-9E24-48DD-BE0B-9F4C70639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C598-C66F-446F-907A-B01843C9FE2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4BDF15-3F5B-4E27-AC8A-EE84903B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AA9F24-4184-4918-8F11-D19A565F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8182-74C2-4462-A74F-52FE48237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868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8AB165-9D59-40B6-B54C-7101ED1CB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AB20EA-BEDF-4719-AE29-70AEE7510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842983-2967-4BE3-82DA-B5926E665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EE31669-80C0-487E-BE50-7061A0150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576C4E-630C-487D-A139-9A722ABE4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DAEF6AE-35B9-4BD8-BE63-9EC3A6380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C598-C66F-446F-907A-B01843C9FE2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9822632-55F1-4F0D-A169-45CD8A79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DCAFD8-A464-4D45-A37B-07C56BD2F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8182-74C2-4462-A74F-52FE48237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18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731597-AF8B-4D22-91E8-4A46701CD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91120CF-E364-467A-AB57-825EE2509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C598-C66F-446F-907A-B01843C9FE2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3D1FA96-EE5D-42ED-B22D-A36F84F39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84FB383-8C22-4975-BC2D-DDDBB04D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8182-74C2-4462-A74F-52FE48237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114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E5ADF25-D3B5-4A75-8D2B-1B27A605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C598-C66F-446F-907A-B01843C9FE2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601573C-EC68-48E8-B059-3E2AD8831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74DE7-4204-4776-BBD1-6247EE12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8182-74C2-4462-A74F-52FE48237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27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475707-4C81-48D1-B463-6C9500F1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E6A345-D53B-4669-BCF3-425B86B12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F23F988-E6E3-4E37-8A58-7F5D93068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938E5E0-1B73-4C15-AEC2-A02F554E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C598-C66F-446F-907A-B01843C9FE2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4D949F-450D-45A5-B7C8-81110B8C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D31463-FD3B-499A-94D4-260725674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8182-74C2-4462-A74F-52FE48237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369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2CBB17-472A-44A3-A2FD-31939B3A6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D1C1252-A9D4-48C7-9C26-DC648F23C0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F69F30-6F58-4506-9EC9-0100709B9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8E66FC-B133-4D09-911B-5B3F7CFCD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C598-C66F-446F-907A-B01843C9FE2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9AB4C0-6E25-451D-B57E-59A5327FB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856BDA-7F77-435D-8F26-70CFCA35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8182-74C2-4462-A74F-52FE48237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191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DD311E-9C5B-493C-9724-B8BCA02E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4C06B8-4252-4B1B-8A05-00F628F10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285611-7733-4244-813B-214A467511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2C598-C66F-446F-907A-B01843C9FE2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7A5DF8-2C87-410C-AD5C-44CD689C3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9B26C5-62A9-4BBD-A09C-1D39C603C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A8182-74C2-4462-A74F-52FE48237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1462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524C2C-13D4-44C5-8D20-8C1DB72A96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BA" sz="6600" b="1" dirty="0">
                <a:cs typeface="Arial" panose="020B0604020202020204" pitchFamily="34" charset="0"/>
              </a:rPr>
              <a:t>М</a:t>
            </a:r>
            <a:r>
              <a:rPr lang="sr-Latn-BA" sz="6600" b="1" dirty="0">
                <a:cs typeface="Arial" panose="020B0604020202020204" pitchFamily="34" charset="0"/>
              </a:rPr>
              <a:t>S WORD</a:t>
            </a:r>
            <a:endParaRPr lang="en-US" sz="6600" b="1" dirty="0"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4C6B420-628A-4896-80B4-775A37473E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BA" sz="4400" b="1" dirty="0">
                <a:latin typeface="+mj-lt"/>
                <a:cs typeface="Arial" panose="020B0604020202020204" pitchFamily="34" charset="0"/>
              </a:rPr>
              <a:t>Штампање документа</a:t>
            </a:r>
            <a:endParaRPr lang="en-US" sz="44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6" name="Picture 2" descr="Microsoft Word Free Download and Activate 2020">
            <a:extLst>
              <a:ext uri="{FF2B5EF4-FFF2-40B4-BE49-F238E27FC236}">
                <a16:creationId xmlns:a16="http://schemas.microsoft.com/office/drawing/2014/main" xmlns="" id="{7B9B70DA-A951-4834-AA3D-82D9CDB29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197" y="214109"/>
            <a:ext cx="3743230" cy="210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9999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0001A-9F74-464A-A753-EE6D95E04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63875"/>
          </a:xfrm>
        </p:spPr>
        <p:txBody>
          <a:bodyPr>
            <a:noAutofit/>
          </a:bodyPr>
          <a:lstStyle/>
          <a:p>
            <a:r>
              <a:rPr lang="sr-Cyrl-BA" dirty="0"/>
              <a:t>Како бисмо научили како се штампа документ прво ћемо поновити оно што сте учили на предходним часовима, дефинисање маргина и прелом странице.</a:t>
            </a:r>
            <a:br>
              <a:rPr lang="sr-Cyrl-BA" dirty="0"/>
            </a:br>
            <a:endParaRPr lang="bs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1EBC0D-79C9-45EC-AF19-C46C7B3F5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4997"/>
            <a:ext cx="10515600" cy="2461965"/>
          </a:xfrm>
        </p:spPr>
        <p:txBody>
          <a:bodyPr/>
          <a:lstStyle/>
          <a:p>
            <a:pPr marL="0" indent="0">
              <a:buNone/>
            </a:pPr>
            <a:r>
              <a:rPr lang="sr-Cyrl-BA" dirty="0"/>
              <a:t>Прије самог штампања документа , требаћете извршити низ припрема, односно подешавање параметара документа за штампање.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1131483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C0C253-5955-455E-8A10-30F6B78DC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2" y="191264"/>
            <a:ext cx="10515600" cy="633165"/>
          </a:xfrm>
        </p:spPr>
        <p:txBody>
          <a:bodyPr>
            <a:noAutofit/>
          </a:bodyPr>
          <a:lstStyle/>
          <a:p>
            <a:r>
              <a:rPr lang="sr-Cyrl-BA" b="1" dirty="0"/>
              <a:t>Маргине</a:t>
            </a:r>
            <a:endParaRPr lang="bs-Latn-BA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074C62-0061-4AA8-A739-FC3056AEC2B0}"/>
              </a:ext>
            </a:extLst>
          </p:cNvPr>
          <p:cNvSpPr txBox="1"/>
          <p:nvPr/>
        </p:nvSpPr>
        <p:spPr>
          <a:xfrm>
            <a:off x="1556737" y="914400"/>
            <a:ext cx="1721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dirty="0">
                <a:solidFill>
                  <a:srgbClr val="C00000"/>
                </a:solidFill>
              </a:rPr>
              <a:t>Горња маргина</a:t>
            </a:r>
            <a:endParaRPr lang="bs-Latn-BA" sz="16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2DF161-ACEB-4EEA-97DE-53FCBB4B428E}"/>
              </a:ext>
            </a:extLst>
          </p:cNvPr>
          <p:cNvSpPr txBox="1"/>
          <p:nvPr/>
        </p:nvSpPr>
        <p:spPr>
          <a:xfrm>
            <a:off x="1690380" y="3833769"/>
            <a:ext cx="1644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dirty="0"/>
              <a:t>Доња маргина</a:t>
            </a:r>
            <a:endParaRPr lang="bs-Latn-BA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9A9728-0415-4F67-83B5-B243730169D6}"/>
              </a:ext>
            </a:extLst>
          </p:cNvPr>
          <p:cNvSpPr txBox="1"/>
          <p:nvPr/>
        </p:nvSpPr>
        <p:spPr>
          <a:xfrm>
            <a:off x="3441232" y="1837189"/>
            <a:ext cx="1069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dirty="0">
                <a:solidFill>
                  <a:schemeClr val="accent1">
                    <a:lumMod val="75000"/>
                  </a:schemeClr>
                </a:solidFill>
              </a:rPr>
              <a:t>Десна маргина</a:t>
            </a:r>
            <a:endParaRPr lang="bs-Latn-BA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7EACD4A-A2AF-4C48-8D50-9E6B5614BFC1}"/>
              </a:ext>
            </a:extLst>
          </p:cNvPr>
          <p:cNvPicPr/>
          <p:nvPr/>
        </p:nvPicPr>
        <p:blipFill rotWithShape="1">
          <a:blip r:embed="rId2" cstate="print"/>
          <a:srcRect t="1929" r="80383" b="39316"/>
          <a:stretch/>
        </p:blipFill>
        <p:spPr bwMode="auto">
          <a:xfrm>
            <a:off x="4493943" y="824429"/>
            <a:ext cx="2276814" cy="3573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F07940B2-BE1D-4321-9123-6E79FD587568}"/>
              </a:ext>
            </a:extLst>
          </p:cNvPr>
          <p:cNvGrpSpPr/>
          <p:nvPr/>
        </p:nvGrpSpPr>
        <p:grpSpPr>
          <a:xfrm>
            <a:off x="510539" y="1837189"/>
            <a:ext cx="2596965" cy="3407909"/>
            <a:chOff x="540745" y="1749202"/>
            <a:chExt cx="2596965" cy="340790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1D04C38-0FD4-4B43-970E-2FB2FA3C506F}"/>
                </a:ext>
              </a:extLst>
            </p:cNvPr>
            <p:cNvSpPr txBox="1"/>
            <p:nvPr/>
          </p:nvSpPr>
          <p:spPr>
            <a:xfrm>
              <a:off x="1416631" y="4849334"/>
              <a:ext cx="1721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bs-Latn-BA" sz="1400" dirty="0">
                <a:solidFill>
                  <a:srgbClr val="C0000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164AA66C-0730-43A7-9AD2-06D81A9746D4}"/>
                </a:ext>
              </a:extLst>
            </p:cNvPr>
            <p:cNvSpPr txBox="1"/>
            <p:nvPr/>
          </p:nvSpPr>
          <p:spPr>
            <a:xfrm>
              <a:off x="540745" y="1749202"/>
              <a:ext cx="1023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sz="1600" dirty="0">
                  <a:solidFill>
                    <a:schemeClr val="accent6">
                      <a:lumMod val="75000"/>
                    </a:schemeClr>
                  </a:solidFill>
                </a:rPr>
                <a:t>Лијева маргина</a:t>
              </a:r>
              <a:endParaRPr lang="bs-Latn-BA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48DA377-4D35-4B08-B715-9B5564050703}"/>
              </a:ext>
            </a:extLst>
          </p:cNvPr>
          <p:cNvPicPr/>
          <p:nvPr/>
        </p:nvPicPr>
        <p:blipFill rotWithShape="1">
          <a:blip r:embed="rId3" cstate="print"/>
          <a:srcRect l="18731" r="43269"/>
          <a:stretch/>
        </p:blipFill>
        <p:spPr bwMode="auto">
          <a:xfrm>
            <a:off x="7469023" y="824428"/>
            <a:ext cx="3306345" cy="51747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4B48BFD-48E6-48A5-95C4-EE7F6B61E710}"/>
              </a:ext>
            </a:extLst>
          </p:cNvPr>
          <p:cNvSpPr txBox="1"/>
          <p:nvPr/>
        </p:nvSpPr>
        <p:spPr>
          <a:xfrm>
            <a:off x="5844330" y="889258"/>
            <a:ext cx="503339" cy="1677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bs-Latn-BA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98B608-8A17-464D-BBE1-357EC08363AC}"/>
              </a:ext>
            </a:extLst>
          </p:cNvPr>
          <p:cNvSpPr txBox="1"/>
          <p:nvPr/>
        </p:nvSpPr>
        <p:spPr>
          <a:xfrm>
            <a:off x="4525250" y="1044430"/>
            <a:ext cx="341803" cy="3942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bs-Latn-B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DD9A84D-A587-457C-B997-F08AAF05B4E2}"/>
              </a:ext>
            </a:extLst>
          </p:cNvPr>
          <p:cNvSpPr txBox="1"/>
          <p:nvPr/>
        </p:nvSpPr>
        <p:spPr>
          <a:xfrm>
            <a:off x="4566395" y="4052316"/>
            <a:ext cx="978728" cy="2344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bs-Latn-BA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25EC69B-56C3-4452-9F69-CCBD800A8CAA}"/>
              </a:ext>
            </a:extLst>
          </p:cNvPr>
          <p:cNvSpPr txBox="1"/>
          <p:nvPr/>
        </p:nvSpPr>
        <p:spPr>
          <a:xfrm>
            <a:off x="8393593" y="1609138"/>
            <a:ext cx="478565" cy="2280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bs-Latn-BA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17DADEF-47B9-472A-8BE2-7AA725AEB09F}"/>
              </a:ext>
            </a:extLst>
          </p:cNvPr>
          <p:cNvSpPr txBox="1"/>
          <p:nvPr/>
        </p:nvSpPr>
        <p:spPr>
          <a:xfrm>
            <a:off x="9588961" y="4122615"/>
            <a:ext cx="401652" cy="1932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bs-Latn-BA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F221578-86A3-441D-8080-EBBF9A9F5BC5}"/>
              </a:ext>
            </a:extLst>
          </p:cNvPr>
          <p:cNvSpPr txBox="1"/>
          <p:nvPr/>
        </p:nvSpPr>
        <p:spPr>
          <a:xfrm>
            <a:off x="520424" y="1871379"/>
            <a:ext cx="852574" cy="5847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bs-Latn-BA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B76D47A-5FDC-412D-B7E9-F2223E323406}"/>
              </a:ext>
            </a:extLst>
          </p:cNvPr>
          <p:cNvSpPr txBox="1"/>
          <p:nvPr/>
        </p:nvSpPr>
        <p:spPr>
          <a:xfrm>
            <a:off x="1529942" y="889258"/>
            <a:ext cx="1478178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bs-Latn-BA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317EBB9-58C7-440F-BAF1-02EC5E97FB57}"/>
              </a:ext>
            </a:extLst>
          </p:cNvPr>
          <p:cNvSpPr txBox="1"/>
          <p:nvPr/>
        </p:nvSpPr>
        <p:spPr>
          <a:xfrm>
            <a:off x="3441232" y="1837189"/>
            <a:ext cx="938960" cy="58477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bs-Latn-BA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06A00AD-F7E4-4AB1-BE81-311B73C261AF}"/>
              </a:ext>
            </a:extLst>
          </p:cNvPr>
          <p:cNvSpPr txBox="1"/>
          <p:nvPr/>
        </p:nvSpPr>
        <p:spPr>
          <a:xfrm>
            <a:off x="1522184" y="3849913"/>
            <a:ext cx="1577562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s-Latn-B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8E1A7F-7E11-4F05-A125-B36851892C3D}"/>
              </a:ext>
            </a:extLst>
          </p:cNvPr>
          <p:cNvSpPr txBox="1"/>
          <p:nvPr/>
        </p:nvSpPr>
        <p:spPr>
          <a:xfrm>
            <a:off x="8523215" y="1963024"/>
            <a:ext cx="1761688" cy="4931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bs-Latn-BA" dirty="0"/>
          </a:p>
        </p:txBody>
      </p:sp>
      <p:pic>
        <p:nvPicPr>
          <p:cNvPr id="27" name="Content Placeholder 3" descr="WORD2010 - Parametri stranice">
            <a:extLst>
              <a:ext uri="{FF2B5EF4-FFF2-40B4-BE49-F238E27FC236}">
                <a16:creationId xmlns:a16="http://schemas.microsoft.com/office/drawing/2014/main" xmlns="" id="{C409FC40-D00C-4FA6-8572-52C8A61FC7D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97" t="18945" r="32942" b="18279"/>
          <a:stretch/>
        </p:blipFill>
        <p:spPr bwMode="auto">
          <a:xfrm>
            <a:off x="1728072" y="1609138"/>
            <a:ext cx="1229609" cy="1925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F3DE712C-BE0F-43DA-A4A0-EC652ED67A0C}"/>
              </a:ext>
            </a:extLst>
          </p:cNvPr>
          <p:cNvGrpSpPr/>
          <p:nvPr/>
        </p:nvGrpSpPr>
        <p:grpSpPr>
          <a:xfrm>
            <a:off x="1556737" y="1403179"/>
            <a:ext cx="1600200" cy="2286000"/>
            <a:chOff x="0" y="0"/>
            <a:chExt cx="1600200" cy="22860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84C380A5-E45A-46DE-BB59-D0507E60D780}"/>
                </a:ext>
              </a:extLst>
            </p:cNvPr>
            <p:cNvSpPr/>
            <p:nvPr/>
          </p:nvSpPr>
          <p:spPr>
            <a:xfrm>
              <a:off x="9525" y="200025"/>
              <a:ext cx="171450" cy="192405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bs-Latn-BA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313EC28A-12EB-4621-9CAF-D417BF52E893}"/>
                </a:ext>
              </a:extLst>
            </p:cNvPr>
            <p:cNvSpPr/>
            <p:nvPr/>
          </p:nvSpPr>
          <p:spPr>
            <a:xfrm>
              <a:off x="9525" y="0"/>
              <a:ext cx="1590675" cy="20002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bs-Latn-BA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AE632115-DB62-4810-AED9-68BB45D12131}"/>
                </a:ext>
              </a:extLst>
            </p:cNvPr>
            <p:cNvSpPr/>
            <p:nvPr/>
          </p:nvSpPr>
          <p:spPr>
            <a:xfrm>
              <a:off x="1409700" y="209550"/>
              <a:ext cx="190500" cy="19050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bs-Latn-BA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3AC611F7-2B67-45FD-8CDB-2F2991530708}"/>
                </a:ext>
              </a:extLst>
            </p:cNvPr>
            <p:cNvSpPr/>
            <p:nvPr/>
          </p:nvSpPr>
          <p:spPr>
            <a:xfrm>
              <a:off x="0" y="2114550"/>
              <a:ext cx="1600200" cy="17145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bs-Latn-BA"/>
            </a:p>
          </p:txBody>
        </p:sp>
      </p:grpSp>
    </p:spTree>
    <p:extLst>
      <p:ext uri="{BB962C8B-B14F-4D97-AF65-F5344CB8AC3E}">
        <p14:creationId xmlns:p14="http://schemas.microsoft.com/office/powerpoint/2010/main" xmlns="" val="297393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  <p:bldP spid="3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65664E-0AD9-4A22-AF9E-BBDE042B1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871"/>
          </a:xfrm>
        </p:spPr>
        <p:txBody>
          <a:bodyPr/>
          <a:lstStyle/>
          <a:p>
            <a:r>
              <a:rPr lang="sr-Cyrl-BA" b="1" dirty="0"/>
              <a:t>Прелом странице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36A494-8120-4A53-AB8F-6221BD477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996"/>
            <a:ext cx="10515600" cy="4942967"/>
          </a:xfrm>
        </p:spPr>
        <p:txBody>
          <a:bodyPr/>
          <a:lstStyle/>
          <a:p>
            <a:pPr marL="0" indent="0">
              <a:buNone/>
            </a:pPr>
            <a:r>
              <a:rPr lang="sr-Cyrl-BA" dirty="0">
                <a:latin typeface="+mj-lt"/>
              </a:rPr>
              <a:t>Да би сте направили прелом странице поставите курсор миша на крај текста</a:t>
            </a:r>
            <a:r>
              <a:rPr lang="sr-Latn-BA" dirty="0">
                <a:latin typeface="+mj-lt"/>
              </a:rPr>
              <a:t> </a:t>
            </a:r>
            <a:r>
              <a:rPr lang="sr-Cyrl-BA" dirty="0">
                <a:latin typeface="+mj-lt"/>
              </a:rPr>
              <a:t>и са картице Уметање (</a:t>
            </a:r>
            <a:r>
              <a:rPr lang="en-US" dirty="0">
                <a:latin typeface="+mj-lt"/>
              </a:rPr>
              <a:t>Insert) </a:t>
            </a:r>
            <a:r>
              <a:rPr lang="sr-Cyrl-BA" dirty="0">
                <a:latin typeface="+mj-lt"/>
              </a:rPr>
              <a:t>унутар групе Странице (</a:t>
            </a:r>
            <a:r>
              <a:rPr lang="en-US" dirty="0">
                <a:latin typeface="+mj-lt"/>
              </a:rPr>
              <a:t>Pages) </a:t>
            </a:r>
            <a:r>
              <a:rPr lang="sr-Cyrl-BA" dirty="0">
                <a:latin typeface="+mj-lt"/>
              </a:rPr>
              <a:t>кликнуте на алат Прелом странице (</a:t>
            </a:r>
            <a:r>
              <a:rPr lang="en-US" dirty="0">
                <a:latin typeface="+mj-lt"/>
              </a:rPr>
              <a:t>Page Break)</a:t>
            </a:r>
            <a:endParaRPr lang="sr-Latn-BA" dirty="0">
              <a:latin typeface="+mj-lt"/>
            </a:endParaRP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>
              <a:latin typeface="+mj-lt"/>
            </a:endParaRPr>
          </a:p>
          <a:p>
            <a:pPr marL="0" indent="0">
              <a:buNone/>
            </a:pPr>
            <a:r>
              <a:rPr lang="sr-Cyrl-BA" dirty="0">
                <a:latin typeface="+mj-lt"/>
              </a:rPr>
              <a:t>Преглед страница документа подешен је на изглед штампаног документа(</a:t>
            </a:r>
            <a:r>
              <a:rPr lang="sr-Latn-BA" dirty="0">
                <a:latin typeface="+mj-lt"/>
              </a:rPr>
              <a:t>Print Layout)</a:t>
            </a:r>
            <a:r>
              <a:rPr lang="sr-Cyrl-BA" dirty="0">
                <a:latin typeface="+mj-lt"/>
              </a:rPr>
              <a:t> тако да нећете видјети прелом странице који убацујете</a:t>
            </a:r>
            <a:r>
              <a:rPr lang="sr-Cyrl-BA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9DAF13-4284-4E75-AEA8-7BC49008A24C}"/>
              </a:ext>
            </a:extLst>
          </p:cNvPr>
          <p:cNvPicPr/>
          <p:nvPr/>
        </p:nvPicPr>
        <p:blipFill rotWithShape="1">
          <a:blip r:embed="rId2" cstate="print"/>
          <a:srcRect r="59730" b="76373"/>
          <a:stretch/>
        </p:blipFill>
        <p:spPr bwMode="auto">
          <a:xfrm>
            <a:off x="1354990" y="2562478"/>
            <a:ext cx="3846184" cy="1489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238718-7ECC-4B3C-A7A2-938B095D83B6}"/>
              </a:ext>
            </a:extLst>
          </p:cNvPr>
          <p:cNvSpPr txBox="1"/>
          <p:nvPr/>
        </p:nvSpPr>
        <p:spPr>
          <a:xfrm>
            <a:off x="2004969" y="2793534"/>
            <a:ext cx="444616" cy="209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bs-Latn-B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DFD6B0-E9E0-4287-9A6E-ED5C4A003BB9}"/>
              </a:ext>
            </a:extLst>
          </p:cNvPr>
          <p:cNvSpPr txBox="1"/>
          <p:nvPr/>
        </p:nvSpPr>
        <p:spPr>
          <a:xfrm>
            <a:off x="1610687" y="3565320"/>
            <a:ext cx="318782" cy="1593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bs-Latn-B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A1293E2-54C6-4076-A949-03DC20D2F047}"/>
              </a:ext>
            </a:extLst>
          </p:cNvPr>
          <p:cNvSpPr txBox="1"/>
          <p:nvPr/>
        </p:nvSpPr>
        <p:spPr>
          <a:xfrm>
            <a:off x="1929469" y="3061982"/>
            <a:ext cx="255696" cy="5033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356800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90153E-E307-4E48-95FC-3A245818C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772"/>
          </a:xfrm>
        </p:spPr>
        <p:txBody>
          <a:bodyPr>
            <a:normAutofit/>
          </a:bodyPr>
          <a:lstStyle/>
          <a:p>
            <a:r>
              <a:rPr lang="sr-Cyrl-BA" b="1" dirty="0"/>
              <a:t>Прелом странице</a:t>
            </a:r>
            <a:endParaRPr lang="bs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934DC5-28A2-46C7-BF92-0DC7CF7F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9567"/>
            <a:ext cx="10515600" cy="5237395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sr-Cyrl-BA" dirty="0"/>
              <a:t>Уколико желите другу врсту прелома странице потребно је изабрати Распоред страница / Прекиди  (</a:t>
            </a:r>
            <a:r>
              <a:rPr lang="en-US" dirty="0"/>
              <a:t>Page Layout/Breaks)</a:t>
            </a:r>
          </a:p>
          <a:p>
            <a:pPr marL="0" indent="0">
              <a:buNone/>
            </a:pPr>
            <a:endParaRPr lang="bs-Latn-BA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691D6C-5F7D-44D6-B0E4-50E1228A844E}"/>
              </a:ext>
            </a:extLst>
          </p:cNvPr>
          <p:cNvPicPr/>
          <p:nvPr/>
        </p:nvPicPr>
        <p:blipFill rotWithShape="1">
          <a:blip r:embed="rId2" cstate="print"/>
          <a:srcRect t="1139" r="76763" b="85470"/>
          <a:stretch/>
        </p:blipFill>
        <p:spPr bwMode="auto">
          <a:xfrm>
            <a:off x="831973" y="2659311"/>
            <a:ext cx="3352669" cy="11744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F82358-3440-4103-AD47-F1CF038F0B2A}"/>
              </a:ext>
            </a:extLst>
          </p:cNvPr>
          <p:cNvSpPr txBox="1"/>
          <p:nvPr/>
        </p:nvSpPr>
        <p:spPr>
          <a:xfrm>
            <a:off x="2625754" y="2827090"/>
            <a:ext cx="478172" cy="218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bs-Latn-B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EC5DA6-2582-4BEC-AE97-60DCE97D0F34}"/>
              </a:ext>
            </a:extLst>
          </p:cNvPr>
          <p:cNvSpPr txBox="1"/>
          <p:nvPr/>
        </p:nvSpPr>
        <p:spPr>
          <a:xfrm>
            <a:off x="2317241" y="3103926"/>
            <a:ext cx="847288" cy="218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bs-Latn-BA" dirty="0"/>
          </a:p>
        </p:txBody>
      </p:sp>
      <p:pic>
        <p:nvPicPr>
          <p:cNvPr id="8" name="Picture 2" descr="Konfigurisanje zaglavlja i podnožja za različiti delovi dokumenta ...">
            <a:extLst>
              <a:ext uri="{FF2B5EF4-FFF2-40B4-BE49-F238E27FC236}">
                <a16:creationId xmlns:a16="http://schemas.microsoft.com/office/drawing/2014/main" xmlns="" id="{11CC1F4A-697F-412E-9876-6BFE74B3A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4788" y="2659311"/>
            <a:ext cx="3045205" cy="386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FE48F2-30FB-4DAE-BAF6-3200E76A87DD}"/>
              </a:ext>
            </a:extLst>
          </p:cNvPr>
          <p:cNvSpPr txBox="1"/>
          <p:nvPr/>
        </p:nvSpPr>
        <p:spPr>
          <a:xfrm>
            <a:off x="5729681" y="3103926"/>
            <a:ext cx="2793534" cy="1451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255460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F9DD3E-2093-4920-8FDF-A1B321D8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676"/>
            <a:ext cx="10515600" cy="831773"/>
          </a:xfrm>
        </p:spPr>
        <p:txBody>
          <a:bodyPr>
            <a:normAutofit/>
          </a:bodyPr>
          <a:lstStyle/>
          <a:p>
            <a:r>
              <a:rPr lang="sr-Cyrl-BA" b="1" dirty="0"/>
              <a:t>Отварање постојећег документа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3FE43-AB35-420C-BD58-132FD778E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0" y="923278"/>
            <a:ext cx="11940466" cy="5832630"/>
          </a:xfrm>
        </p:spPr>
        <p:txBody>
          <a:bodyPr/>
          <a:lstStyle/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r>
              <a:rPr lang="sr-Latn-BA" dirty="0">
                <a:latin typeface="+mj-lt"/>
              </a:rPr>
              <a:t>1.</a:t>
            </a:r>
            <a:r>
              <a:rPr lang="sr-Cyrl-BA" dirty="0">
                <a:latin typeface="+mj-lt"/>
              </a:rPr>
              <a:t>Покренете </a:t>
            </a:r>
            <a:r>
              <a:rPr lang="sr-Latn-BA" dirty="0">
                <a:latin typeface="+mj-lt"/>
              </a:rPr>
              <a:t>MS Word, </a:t>
            </a:r>
            <a:r>
              <a:rPr lang="sr-Cyrl-BA" dirty="0">
                <a:latin typeface="+mj-lt"/>
              </a:rPr>
              <a:t>кликнете на икону           ,а затим  </a:t>
            </a:r>
            <a:endParaRPr lang="sr-Latn-BA" dirty="0">
              <a:latin typeface="+mj-lt"/>
            </a:endParaRPr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r>
              <a:rPr lang="sr-Latn-BA" dirty="0">
                <a:latin typeface="+mj-lt"/>
              </a:rPr>
              <a:t>2.</a:t>
            </a:r>
            <a:r>
              <a:rPr lang="sr-Cyrl-BA" dirty="0">
                <a:latin typeface="+mj-lt"/>
              </a:rPr>
              <a:t>Отвара се дијалошки прозор </a:t>
            </a:r>
            <a:r>
              <a:rPr lang="sr-Latn-BA" dirty="0">
                <a:latin typeface="+mj-lt"/>
              </a:rPr>
              <a:t>Open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ow to Open .RAR Files in Windows 10 – Simple Help">
            <a:extLst>
              <a:ext uri="{FF2B5EF4-FFF2-40B4-BE49-F238E27FC236}">
                <a16:creationId xmlns:a16="http://schemas.microsoft.com/office/drawing/2014/main" xmlns="" id="{4A81A1A9-E598-4DE3-9C5B-A2F8E2911F6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8" t="10101" r="81869" b="80303"/>
          <a:stretch/>
        </p:blipFill>
        <p:spPr bwMode="auto">
          <a:xfrm>
            <a:off x="6646416" y="1522667"/>
            <a:ext cx="685800" cy="289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 descr="How to open a saved document | Digital Unite">
            <a:extLst>
              <a:ext uri="{FF2B5EF4-FFF2-40B4-BE49-F238E27FC236}">
                <a16:creationId xmlns:a16="http://schemas.microsoft.com/office/drawing/2014/main" xmlns="" id="{000A9AB2-B6AF-415A-8CEB-42662A2E63B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77" r="72827" b="64098"/>
          <a:stretch/>
        </p:blipFill>
        <p:spPr bwMode="auto">
          <a:xfrm>
            <a:off x="8805317" y="1038504"/>
            <a:ext cx="1310640" cy="1516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AA3DD8A-8ABD-4BF7-9556-EA77362D5F3B}"/>
              </a:ext>
            </a:extLst>
          </p:cNvPr>
          <p:cNvPicPr/>
          <p:nvPr/>
        </p:nvPicPr>
        <p:blipFill rotWithShape="1">
          <a:blip r:embed="rId4" cstate="print"/>
          <a:srcRect r="50691" b="46131"/>
          <a:stretch/>
        </p:blipFill>
        <p:spPr bwMode="auto">
          <a:xfrm>
            <a:off x="6168008" y="3159563"/>
            <a:ext cx="5072380" cy="3108960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06A8B10-A39F-4223-96E8-1D9230732130}"/>
              </a:ext>
            </a:extLst>
          </p:cNvPr>
          <p:cNvPicPr/>
          <p:nvPr/>
        </p:nvPicPr>
        <p:blipFill rotWithShape="1">
          <a:blip r:embed="rId5" cstate="print"/>
          <a:srcRect t="709" r="50559" b="45422"/>
          <a:stretch/>
        </p:blipFill>
        <p:spPr bwMode="auto">
          <a:xfrm>
            <a:off x="455808" y="3159563"/>
            <a:ext cx="5072380" cy="3108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E56DA1B-AF3E-45F6-853A-931C04CABB63}"/>
              </a:ext>
            </a:extLst>
          </p:cNvPr>
          <p:cNvSpPr txBox="1"/>
          <p:nvPr/>
        </p:nvSpPr>
        <p:spPr>
          <a:xfrm>
            <a:off x="8066337" y="3324180"/>
            <a:ext cx="63786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60F8448-FC43-497F-91BC-AE586AB4CE98}"/>
              </a:ext>
            </a:extLst>
          </p:cNvPr>
          <p:cNvSpPr txBox="1"/>
          <p:nvPr/>
        </p:nvSpPr>
        <p:spPr>
          <a:xfrm>
            <a:off x="9729779" y="6040247"/>
            <a:ext cx="772356" cy="266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479E2A6-6D0D-4A56-90C5-F82F181B2AA3}"/>
              </a:ext>
            </a:extLst>
          </p:cNvPr>
          <p:cNvSpPr txBox="1"/>
          <p:nvPr/>
        </p:nvSpPr>
        <p:spPr>
          <a:xfrm>
            <a:off x="1589104" y="4172505"/>
            <a:ext cx="1003176" cy="1420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6EB14A1-8B68-4BF0-AF31-42C9552A593F}"/>
              </a:ext>
            </a:extLst>
          </p:cNvPr>
          <p:cNvSpPr txBox="1"/>
          <p:nvPr/>
        </p:nvSpPr>
        <p:spPr>
          <a:xfrm>
            <a:off x="7332216" y="3986074"/>
            <a:ext cx="83524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599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8F4AAC-9593-4F12-8825-E2FDBB7D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339"/>
          </a:xfrm>
        </p:spPr>
        <p:txBody>
          <a:bodyPr>
            <a:normAutofit/>
          </a:bodyPr>
          <a:lstStyle/>
          <a:p>
            <a:r>
              <a:rPr lang="sr-Cyrl-BA" b="1" dirty="0"/>
              <a:t>Преглед прије штампање документа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40D0DFE-41A4-483C-8F8F-465E70104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959"/>
            <a:ext cx="10515600" cy="46500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BA" dirty="0">
                <a:latin typeface="+mj-lt"/>
              </a:rPr>
              <a:t>Након отварања жељеног документа, неопходних измјена , потребно је провјерити изглед документа како би отклонили могуће недостатке.</a:t>
            </a:r>
          </a:p>
          <a:p>
            <a:pPr marL="0" indent="0">
              <a:buNone/>
            </a:pPr>
            <a:endParaRPr lang="sr-Cyrl-BA" dirty="0">
              <a:latin typeface="+mj-lt"/>
            </a:endParaRPr>
          </a:p>
          <a:p>
            <a:pPr marL="0" indent="0">
              <a:buNone/>
            </a:pPr>
            <a:endParaRPr lang="sr-Cyrl-BA" dirty="0">
              <a:latin typeface="+mj-lt"/>
            </a:endParaRPr>
          </a:p>
          <a:p>
            <a:pPr marL="0" indent="0">
              <a:buNone/>
            </a:pPr>
            <a:endParaRPr lang="sr-Cyrl-BA" dirty="0">
              <a:latin typeface="+mj-lt"/>
            </a:endParaRPr>
          </a:p>
          <a:p>
            <a:pPr marL="0" indent="0">
              <a:buNone/>
            </a:pPr>
            <a:endParaRPr lang="sr-Cyrl-BA" dirty="0">
              <a:latin typeface="+mj-lt"/>
            </a:endParaRPr>
          </a:p>
          <a:p>
            <a:pPr marL="0" indent="0">
              <a:buNone/>
            </a:pPr>
            <a:endParaRPr lang="sr-Cyrl-BA" dirty="0">
              <a:latin typeface="+mj-lt"/>
            </a:endParaRPr>
          </a:p>
          <a:p>
            <a:pPr marL="0" indent="0">
              <a:buNone/>
            </a:pPr>
            <a:r>
              <a:rPr lang="sr-Cyrl-BA" dirty="0">
                <a:latin typeface="+mj-lt"/>
              </a:rPr>
              <a:t>Распоред штампања (</a:t>
            </a:r>
            <a:r>
              <a:rPr lang="en-US" dirty="0">
                <a:latin typeface="+mj-lt"/>
              </a:rPr>
              <a:t>Print Layout) </a:t>
            </a:r>
            <a:r>
              <a:rPr lang="sr-Cyrl-BA" dirty="0">
                <a:latin typeface="+mj-lt"/>
              </a:rPr>
              <a:t>приказује како ће документ изгледати када буде одштампан.</a:t>
            </a:r>
            <a:endParaRPr lang="en-US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84BE6E-83F0-4956-B2A9-7889882E62E3}"/>
              </a:ext>
            </a:extLst>
          </p:cNvPr>
          <p:cNvPicPr/>
          <p:nvPr/>
        </p:nvPicPr>
        <p:blipFill rotWithShape="1">
          <a:blip r:embed="rId2" cstate="print"/>
          <a:srcRect l="68712" t="88836" r="7082" b="442"/>
          <a:stretch/>
        </p:blipFill>
        <p:spPr bwMode="auto">
          <a:xfrm>
            <a:off x="1059080" y="3084472"/>
            <a:ext cx="3039307" cy="1181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E2FDFD6-C4F5-451C-90BC-565416CEE8E1}"/>
              </a:ext>
            </a:extLst>
          </p:cNvPr>
          <p:cNvPicPr/>
          <p:nvPr/>
        </p:nvPicPr>
        <p:blipFill rotWithShape="1">
          <a:blip r:embed="rId3" cstate="print"/>
          <a:srcRect t="236" r="63451" b="81099"/>
          <a:stretch/>
        </p:blipFill>
        <p:spPr bwMode="auto">
          <a:xfrm>
            <a:off x="5075566" y="3013452"/>
            <a:ext cx="3951558" cy="1181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93D4B54-FBE1-4760-9B91-F25A24F921F7}"/>
              </a:ext>
            </a:extLst>
          </p:cNvPr>
          <p:cNvSpPr txBox="1"/>
          <p:nvPr/>
        </p:nvSpPr>
        <p:spPr>
          <a:xfrm>
            <a:off x="2941521" y="3767217"/>
            <a:ext cx="727969" cy="2985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4AE5D9-84AA-47F0-9171-5088062B2D76}"/>
              </a:ext>
            </a:extLst>
          </p:cNvPr>
          <p:cNvSpPr txBox="1"/>
          <p:nvPr/>
        </p:nvSpPr>
        <p:spPr>
          <a:xfrm>
            <a:off x="5383255" y="3429000"/>
            <a:ext cx="337351" cy="6036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291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91E03C-22B6-4A85-94AA-B8849AD7C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993"/>
          </a:xfrm>
        </p:spPr>
        <p:txBody>
          <a:bodyPr/>
          <a:lstStyle/>
          <a:p>
            <a:r>
              <a:rPr lang="sr-Cyrl-BA" b="1" dirty="0"/>
              <a:t>Штампање документа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D52459-D457-4788-9436-B9B42013E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5118"/>
            <a:ext cx="10515600" cy="4951845"/>
          </a:xfrm>
        </p:spPr>
        <p:txBody>
          <a:bodyPr/>
          <a:lstStyle/>
          <a:p>
            <a:pPr marL="0" indent="0">
              <a:buNone/>
            </a:pPr>
            <a:r>
              <a:rPr lang="sr-Cyrl-BA" dirty="0"/>
              <a:t>Документ се исписује одабиром наредбе Штампај(</a:t>
            </a:r>
            <a:r>
              <a:rPr lang="en-US" dirty="0"/>
              <a:t>Print)</a:t>
            </a:r>
          </a:p>
          <a:p>
            <a:pPr marL="0" indent="0">
              <a:buNone/>
            </a:pPr>
            <a:r>
              <a:rPr lang="en-US" dirty="0" err="1"/>
              <a:t>iy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B6C818-2639-47D0-9A01-2CE74BA6182A}"/>
              </a:ext>
            </a:extLst>
          </p:cNvPr>
          <p:cNvPicPr/>
          <p:nvPr/>
        </p:nvPicPr>
        <p:blipFill rotWithShape="1">
          <a:blip r:embed="rId2" cstate="print"/>
          <a:srcRect r="78868" b="86060"/>
          <a:stretch/>
        </p:blipFill>
        <p:spPr bwMode="auto">
          <a:xfrm>
            <a:off x="838199" y="1757149"/>
            <a:ext cx="2588581" cy="7729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35274F-53B5-4C55-8A0C-EF231A94DD6C}"/>
              </a:ext>
            </a:extLst>
          </p:cNvPr>
          <p:cNvSpPr txBox="1"/>
          <p:nvPr/>
        </p:nvSpPr>
        <p:spPr>
          <a:xfrm>
            <a:off x="838198" y="1979720"/>
            <a:ext cx="466819" cy="213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94D614E-797A-4807-B51C-54FC9E0C34A6}"/>
              </a:ext>
            </a:extLst>
          </p:cNvPr>
          <p:cNvPicPr/>
          <p:nvPr/>
        </p:nvPicPr>
        <p:blipFill rotWithShape="1">
          <a:blip r:embed="rId3" cstate="print"/>
          <a:srcRect r="1709" b="6286"/>
          <a:stretch/>
        </p:blipFill>
        <p:spPr>
          <a:xfrm>
            <a:off x="838198" y="2752708"/>
            <a:ext cx="6636800" cy="36468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BC21DB-B9DC-4323-AD70-3D160745C91F}"/>
              </a:ext>
            </a:extLst>
          </p:cNvPr>
          <p:cNvSpPr txBox="1"/>
          <p:nvPr/>
        </p:nvSpPr>
        <p:spPr>
          <a:xfrm>
            <a:off x="838198" y="4474347"/>
            <a:ext cx="608862" cy="1597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7F6C63-7252-41AB-9EFC-258B158A3BB2}"/>
              </a:ext>
            </a:extLst>
          </p:cNvPr>
          <p:cNvSpPr txBox="1"/>
          <p:nvPr/>
        </p:nvSpPr>
        <p:spPr>
          <a:xfrm>
            <a:off x="2032986" y="3062796"/>
            <a:ext cx="781235" cy="4350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A0CD32A-9FC0-481E-BB68-9DA7E07385BB}"/>
              </a:ext>
            </a:extLst>
          </p:cNvPr>
          <p:cNvSpPr txBox="1"/>
          <p:nvPr/>
        </p:nvSpPr>
        <p:spPr>
          <a:xfrm>
            <a:off x="2246050" y="5841507"/>
            <a:ext cx="656948" cy="1775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0DC1CF2C-F754-45C6-8592-A1A7ECEA07F5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2601157" y="3233934"/>
            <a:ext cx="5299969" cy="11080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6DB9781-74E7-4A9B-A0D0-CCBCD0307E6C}"/>
              </a:ext>
            </a:extLst>
          </p:cNvPr>
          <p:cNvSpPr txBox="1"/>
          <p:nvPr/>
        </p:nvSpPr>
        <p:spPr>
          <a:xfrm>
            <a:off x="7874493" y="2008118"/>
            <a:ext cx="2760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Избор штампача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A879537-A1DA-4079-A662-003C8D8EB975}"/>
              </a:ext>
            </a:extLst>
          </p:cNvPr>
          <p:cNvSpPr txBox="1"/>
          <p:nvPr/>
        </p:nvSpPr>
        <p:spPr>
          <a:xfrm>
            <a:off x="7901126" y="3049268"/>
            <a:ext cx="291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Број страница за штампање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3E9D1A9A-0A9D-44AB-AF26-8D9BC010D5EF}"/>
              </a:ext>
            </a:extLst>
          </p:cNvPr>
          <p:cNvCxnSpPr>
            <a:cxnSpLocks/>
          </p:cNvCxnSpPr>
          <p:nvPr/>
        </p:nvCxnSpPr>
        <p:spPr>
          <a:xfrm flipV="1">
            <a:off x="5877017" y="4487240"/>
            <a:ext cx="1997475" cy="888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99F0130-503C-4828-AE1D-D848BEAA7E07}"/>
              </a:ext>
            </a:extLst>
          </p:cNvPr>
          <p:cNvSpPr txBox="1"/>
          <p:nvPr/>
        </p:nvSpPr>
        <p:spPr>
          <a:xfrm>
            <a:off x="7874493" y="4289681"/>
            <a:ext cx="336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Изглед документа за штампање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4AAF339B-402A-4385-BC0D-339461D2CE66}"/>
              </a:ext>
            </a:extLst>
          </p:cNvPr>
          <p:cNvCxnSpPr/>
          <p:nvPr/>
        </p:nvCxnSpPr>
        <p:spPr>
          <a:xfrm flipV="1">
            <a:off x="2574524" y="2192784"/>
            <a:ext cx="5299969" cy="16423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59427DC-E648-43ED-8214-B1A16BF25D43}"/>
              </a:ext>
            </a:extLst>
          </p:cNvPr>
          <p:cNvSpPr txBox="1"/>
          <p:nvPr/>
        </p:nvSpPr>
        <p:spPr>
          <a:xfrm>
            <a:off x="0" y="4128117"/>
            <a:ext cx="83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Ctrl+P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5309263B-6DFC-43D7-9347-45F824D67DAB}"/>
              </a:ext>
            </a:extLst>
          </p:cNvPr>
          <p:cNvCxnSpPr/>
          <p:nvPr/>
        </p:nvCxnSpPr>
        <p:spPr>
          <a:xfrm>
            <a:off x="594804" y="4474347"/>
            <a:ext cx="168676" cy="1017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8179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E4477E-99F9-44A1-83AC-D8306B3D8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Задатак за самосталан рад:</a:t>
            </a:r>
            <a:endParaRPr lang="bs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079B50-FF67-46B9-8E11-5C07BB4CB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075"/>
            <a:ext cx="10515600" cy="4557888"/>
          </a:xfrm>
        </p:spPr>
        <p:txBody>
          <a:bodyPr/>
          <a:lstStyle/>
          <a:p>
            <a:pPr marL="0" indent="0">
              <a:buNone/>
            </a:pPr>
            <a:r>
              <a:rPr lang="sr-Cyrl-BA" dirty="0"/>
              <a:t>Отворите нови документ и у њему на једном листу копирајте предходне вјежбе 4.6. (Креирање листа 2) и 4.7. (Обликовање текста), тако да након листе са набрајањем поставите прелом странице.Вјежбу снимите </a:t>
            </a:r>
            <a:r>
              <a:rPr lang="sr-Cyrl-BA"/>
              <a:t>као нови </a:t>
            </a:r>
            <a:r>
              <a:rPr lang="sr-Cyrl-BA" dirty="0"/>
              <a:t>документ „</a:t>
            </a:r>
            <a:r>
              <a:rPr lang="en-US" dirty="0" err="1"/>
              <a:t>Vjezba</a:t>
            </a:r>
            <a:r>
              <a:rPr lang="en-US" dirty="0"/>
              <a:t> </a:t>
            </a:r>
            <a:r>
              <a:rPr lang="en-US" dirty="0" err="1"/>
              <a:t>prelom</a:t>
            </a:r>
            <a:r>
              <a:rPr lang="sr-Cyrl-BA" dirty="0"/>
              <a:t>“.</a:t>
            </a:r>
            <a:endParaRPr lang="en-US" dirty="0"/>
          </a:p>
          <a:p>
            <a:pPr marL="0" indent="0">
              <a:buNone/>
            </a:pPr>
            <a:endParaRPr lang="bs-Latn-B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63DCDC-D651-4229-95FC-D18F0B853AE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3965" y="3267381"/>
            <a:ext cx="59436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50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259</Words>
  <Application>Microsoft Office PowerPoint</Application>
  <PresentationFormat>Custom</PresentationFormat>
  <Paragraphs>41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МS WORD</vt:lpstr>
      <vt:lpstr>Како бисмо научили како се штампа документ прво ћемо поновити оно што сте учили на предходним часовима, дефинисање маргина и прелом странице. </vt:lpstr>
      <vt:lpstr>Маргине</vt:lpstr>
      <vt:lpstr>Прелом странице</vt:lpstr>
      <vt:lpstr>Прелом странице</vt:lpstr>
      <vt:lpstr>Отварање постојећег документа</vt:lpstr>
      <vt:lpstr>Преглед прије штампање документа</vt:lpstr>
      <vt:lpstr>Штампање документа</vt:lpstr>
      <vt:lpstr>Задатак за самосталан рад: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МS WORD</dc:title>
  <dc:creator>HP-ProBook-450-G5</dc:creator>
  <cp:lastModifiedBy>Aleksandra Stankovic</cp:lastModifiedBy>
  <cp:revision>59</cp:revision>
  <dcterms:created xsi:type="dcterms:W3CDTF">2020-04-26T15:21:44Z</dcterms:created>
  <dcterms:modified xsi:type="dcterms:W3CDTF">2020-05-04T08:11:54Z</dcterms:modified>
</cp:coreProperties>
</file>