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57" r:id="rId3"/>
    <p:sldId id="268" r:id="rId4"/>
    <p:sldId id="265" r:id="rId5"/>
    <p:sldId id="266" r:id="rId6"/>
    <p:sldId id="267" r:id="rId7"/>
    <p:sldId id="260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322" autoAdjust="0"/>
  </p:normalViewPr>
  <p:slideViewPr>
    <p:cSldViewPr>
      <p:cViewPr>
        <p:scale>
          <a:sx n="89" d="100"/>
          <a:sy n="89" d="100"/>
        </p:scale>
        <p:origin x="-624" y="-7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E318-537E-49CC-8DD2-FAAC0F3551C3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E397-6DAE-4E1C-B353-CFA9C96601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E318-537E-49CC-8DD2-FAAC0F3551C3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E397-6DAE-4E1C-B353-CFA9C9660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E318-537E-49CC-8DD2-FAAC0F3551C3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E397-6DAE-4E1C-B353-CFA9C9660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E318-537E-49CC-8DD2-FAAC0F3551C3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E397-6DAE-4E1C-B353-CFA9C96601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E318-537E-49CC-8DD2-FAAC0F3551C3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E397-6DAE-4E1C-B353-CFA9C9660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E318-537E-49CC-8DD2-FAAC0F3551C3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E397-6DAE-4E1C-B353-CFA9C96601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E318-537E-49CC-8DD2-FAAC0F3551C3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E397-6DAE-4E1C-B353-CFA9C96601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E318-537E-49CC-8DD2-FAAC0F3551C3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E397-6DAE-4E1C-B353-CFA9C9660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E318-537E-49CC-8DD2-FAAC0F3551C3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E397-6DAE-4E1C-B353-CFA9C9660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E318-537E-49CC-8DD2-FAAC0F3551C3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E397-6DAE-4E1C-B353-CFA9C9660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E318-537E-49CC-8DD2-FAAC0F3551C3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E397-6DAE-4E1C-B353-CFA9C96601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8EE318-537E-49CC-8DD2-FAAC0F3551C3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0CE397-6DAE-4E1C-B353-CFA9C9660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rubex\Desktop\škol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97869"/>
            <a:ext cx="5238750" cy="2936081"/>
          </a:xfrm>
          <a:prstGeom prst="rect">
            <a:avLst/>
          </a:prstGeom>
          <a:noFill/>
        </p:spPr>
      </p:pic>
      <p:pic>
        <p:nvPicPr>
          <p:cNvPr id="1026" name="Picture 2" descr="Cloud Top Clip Art Rain Clouds Clipart Free File Transparen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144" b="9656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199" y="-36689"/>
            <a:ext cx="3505200" cy="22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33400" y="7608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BA" b="1" dirty="0">
                <a:latin typeface="Arial" pitchFamily="34" charset="0"/>
                <a:cs typeface="Arial" pitchFamily="34" charset="0"/>
              </a:rPr>
              <a:t>ДРУГИ РАЗРЕД</a:t>
            </a:r>
          </a:p>
          <a:p>
            <a:pPr algn="ctr"/>
            <a:r>
              <a:rPr lang="sr-Cyrl-BA" b="1" dirty="0">
                <a:latin typeface="Arial" pitchFamily="34" charset="0"/>
                <a:cs typeface="Arial" pitchFamily="34" charset="0"/>
              </a:rPr>
              <a:t>СРПСКИ ЈЕЗИК</a:t>
            </a:r>
            <a:endParaRPr lang="sr-Latn-BA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loud Top Clip Art Rain Clouds Clipart Free File Transparent ..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144" b="9656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0116" y="-107888"/>
            <a:ext cx="5191484" cy="22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67200" y="7970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BA" sz="2000" b="1" dirty="0">
                <a:latin typeface="Arial" pitchFamily="34" charset="0"/>
                <a:cs typeface="Arial" pitchFamily="34" charset="0"/>
              </a:rPr>
              <a:t>Текст: ,,Први дан у школи</a:t>
            </a:r>
            <a:r>
              <a:rPr lang="sr-Cyrl-BA" sz="2000" b="1" dirty="0" smtClean="0">
                <a:latin typeface="Arial" pitchFamily="34" charset="0"/>
                <a:cs typeface="Arial" pitchFamily="34" charset="0"/>
              </a:rPr>
              <a:t>”,</a:t>
            </a:r>
          </a:p>
          <a:p>
            <a:pPr algn="ctr"/>
            <a:r>
              <a:rPr lang="sr-Cyrl-BA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BA" sz="2000" b="1" dirty="0">
                <a:latin typeface="Arial" pitchFamily="34" charset="0"/>
                <a:cs typeface="Arial" pitchFamily="34" charset="0"/>
              </a:rPr>
              <a:t>Бранко Ћопић</a:t>
            </a:r>
            <a:endParaRPr lang="sr-Latn-BA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53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ubex\Desktop\slika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85950"/>
            <a:ext cx="2895600" cy="2971801"/>
          </a:xfrm>
          <a:prstGeom prst="rect">
            <a:avLst/>
          </a:prstGeom>
          <a:noFill/>
        </p:spPr>
      </p:pic>
      <p:pic>
        <p:nvPicPr>
          <p:cNvPr id="2051" name="Picture 3" descr="C:\Users\Grubex\Desktop\počela je š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00200"/>
            <a:ext cx="2743200" cy="3086100"/>
          </a:xfrm>
          <a:prstGeom prst="rect">
            <a:avLst/>
          </a:prstGeom>
          <a:noFill/>
        </p:spPr>
      </p:pic>
      <p:sp>
        <p:nvSpPr>
          <p:cNvPr id="14" name="Rounded Rectangular Callout 13"/>
          <p:cNvSpPr/>
          <p:nvPr/>
        </p:nvSpPr>
        <p:spPr>
          <a:xfrm>
            <a:off x="6172200" y="1428750"/>
            <a:ext cx="2819400" cy="514350"/>
          </a:xfrm>
          <a:prstGeom prst="wedgeRoundRectCallout">
            <a:avLst>
              <a:gd name="adj1" fmla="val -54565"/>
              <a:gd name="adj2" fmla="val 12252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Cyrl-BA" sz="2400" b="1" dirty="0" smtClean="0">
                <a:latin typeface="Arial" pitchFamily="34" charset="0"/>
                <a:cs typeface="Arial" pitchFamily="34" charset="0"/>
              </a:rPr>
              <a:t>Или овако?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676400" y="1485900"/>
            <a:ext cx="2819400" cy="514350"/>
          </a:xfrm>
          <a:prstGeom prst="wedgeRoundRectCallout">
            <a:avLst>
              <a:gd name="adj1" fmla="val -54565"/>
              <a:gd name="adj2" fmla="val 12252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Cyrl-BA" sz="2400" b="1" dirty="0" smtClean="0">
                <a:latin typeface="Arial" pitchFamily="34" charset="0"/>
                <a:cs typeface="Arial" pitchFamily="34" charset="0"/>
              </a:rPr>
              <a:t>Овако?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171451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latin typeface="Arial" pitchFamily="34" charset="0"/>
                <a:cs typeface="Arial" pitchFamily="34" charset="0"/>
              </a:rPr>
              <a:t>Како сте се ви осјећали првог дана у школи?</a:t>
            </a:r>
            <a:endParaRPr lang="sr-Latn-BA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8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retko\Desktop\Први дан у школ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5082" y="133350"/>
            <a:ext cx="3337905" cy="488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66606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Текст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„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Први дан у школи</a:t>
            </a:r>
            <a:r>
              <a:rPr lang="sr-Cyrl-BA" sz="2400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налази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се на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54. страни уџбеника ЧИТАНКА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за 2. разред основне школе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Sretko\Desktop\ciril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10723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556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rubex\Desktop\prvi dan u ško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743200"/>
            <a:ext cx="5029200" cy="214312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361950"/>
            <a:ext cx="6400800" cy="2606040"/>
          </a:xfrm>
        </p:spPr>
        <p:txBody>
          <a:bodyPr/>
          <a:lstStyle/>
          <a:p>
            <a:pPr lvl="0" algn="ctr">
              <a:buNone/>
            </a:pPr>
            <a:r>
              <a:rPr lang="sr-Cyrl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ПРВИ ДАН У ШКОЛИ</a:t>
            </a:r>
          </a:p>
          <a:p>
            <a:pPr lvl="0"/>
            <a:r>
              <a:rPr lang="sr-Cyrl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Да ли вам се свидјела ова прича? Зашто?</a:t>
            </a:r>
          </a:p>
          <a:p>
            <a:pPr lvl="0"/>
            <a:r>
              <a:rPr lang="sr-Cyrl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Има ли у причи нешто што вам се није</a:t>
            </a:r>
          </a:p>
          <a:p>
            <a:pPr marL="45720" lvl="0" indent="0">
              <a:buNone/>
            </a:pPr>
            <a:r>
              <a:rPr lang="sr-Cyrl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свидјело? Зашто</a:t>
            </a:r>
            <a:r>
              <a:rPr lang="sr-Cyrl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lvl="0"/>
            <a:r>
              <a:rPr lang="sr-Cyrl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Који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дио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вам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је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био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најсмјешнији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sr-Cyrl-BA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sr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71450"/>
            <a:ext cx="7924800" cy="457200"/>
          </a:xfrm>
        </p:spPr>
        <p:txBody>
          <a:bodyPr/>
          <a:lstStyle/>
          <a:p>
            <a:pPr algn="l">
              <a:buNone/>
            </a:pPr>
            <a:r>
              <a:rPr lang="sr-Cyrl-BA" sz="4400" dirty="0" smtClean="0">
                <a:effectLst/>
                <a:latin typeface="Arial" pitchFamily="34" charset="0"/>
                <a:cs typeface="Arial" pitchFamily="34" charset="0"/>
              </a:rPr>
              <a:t>Мање познате ријечи:</a:t>
            </a:r>
            <a:endParaRPr lang="sr-Latn-BA" sz="4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028700"/>
            <a:ext cx="4495800" cy="3600450"/>
          </a:xfrm>
        </p:spPr>
        <p:txBody>
          <a:bodyPr>
            <a:normAutofit fontScale="92500" lnSpcReduction="20000"/>
          </a:bodyPr>
          <a:lstStyle/>
          <a:p>
            <a:r>
              <a:rPr lang="sr-Cyrl-C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sr-Cyrl-C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лецање ногу </a:t>
            </a:r>
            <a:r>
              <a:rPr lang="sr-Cyrl-C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sr-Cyrl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када ти се због великог страха чини да не можеш стајати на ногама</a:t>
            </a:r>
            <a:endParaRPr lang="sr-Latn-BA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Cyrl-C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sr-Cyrl-C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екнути </a:t>
            </a:r>
            <a:r>
              <a:rPr lang="sr-Cyrl-C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рећи, испустити ријеч, проговорити</a:t>
            </a:r>
          </a:p>
          <a:p>
            <a:r>
              <a:rPr lang="sr-Cyrl-C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sr-Cyrl-C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естрага</a:t>
            </a:r>
            <a:r>
              <a:rPr lang="sr-Cyrl-C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(иди</a:t>
            </a:r>
            <a:r>
              <a:rPr lang="sr-Cyrl-C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– </a:t>
            </a:r>
            <a:r>
              <a:rPr lang="sr-Cyrl-C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иди незнано куд, иди без трага, нестани</a:t>
            </a:r>
            <a:endParaRPr lang="sr-Latn-BA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Cyrl-C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умилно</a:t>
            </a:r>
            <a:r>
              <a:rPr lang="sr-Cyrl-C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умиљато, њежно</a:t>
            </a:r>
            <a:endParaRPr lang="sr-Latn-BA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Cyrl-C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заселак</a:t>
            </a:r>
            <a:r>
              <a:rPr lang="sr-Cyrl-C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ди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sr-Cyrl-C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села</a:t>
            </a:r>
            <a:endParaRPr lang="sr-Latn-BA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Cyrl-C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пророчанство</a:t>
            </a:r>
            <a:r>
              <a:rPr lang="sr-Cyrl-C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предсказање, када неко зна унапријед шта ће се догодити</a:t>
            </a:r>
            <a:endParaRPr lang="sr-Latn-BA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sr-Latn-BA" dirty="0"/>
          </a:p>
        </p:txBody>
      </p:sp>
      <p:pic>
        <p:nvPicPr>
          <p:cNvPr id="4098" name="Picture 2" descr="C:\Users\Grubex\Desktop\uce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028700"/>
            <a:ext cx="30480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548640"/>
            <a:ext cx="8382000" cy="2606040"/>
          </a:xfrm>
        </p:spPr>
        <p:txBody>
          <a:bodyPr/>
          <a:lstStyle/>
          <a:p>
            <a:pPr>
              <a:buNone/>
            </a:pPr>
            <a:r>
              <a:rPr lang="sr-Cyrl-BA" b="1" dirty="0" smtClean="0"/>
              <a:t>    </a:t>
            </a:r>
            <a:r>
              <a:rPr lang="sr-Cyrl-B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Први дан у школи, Бранко Ћопић</a:t>
            </a:r>
          </a:p>
          <a:p>
            <a:endParaRPr lang="sr-Cyrl-BA" dirty="0" smtClean="0">
              <a:latin typeface="Arial" pitchFamily="34" charset="0"/>
              <a:cs typeface="Arial" pitchFamily="34" charset="0"/>
            </a:endParaRPr>
          </a:p>
          <a:p>
            <a:r>
              <a:rPr lang="sr-Cyrl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Ликови: Бранко Ћопић, учитељица, ученици (другови)</a:t>
            </a:r>
          </a:p>
          <a:p>
            <a:r>
              <a:rPr lang="sr-Cyrl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Мјесто радње: школа – учионица</a:t>
            </a:r>
          </a:p>
          <a:p>
            <a:r>
              <a:rPr lang="sr-Cyrl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Вријеме радње: почетак септембра</a:t>
            </a:r>
            <a:endParaRPr lang="sr-Latn-BA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Grubex\Desktop\1.dan u ško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124200"/>
            <a:ext cx="33528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3400" y="1319645"/>
            <a:ext cx="7656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s-Cyrl-BA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bs-Cyrl-BA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bs-Cyrl-BA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bs-Cyrl-BA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bs-Cyrl-BA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1485504"/>
            <a:ext cx="8305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b="1" dirty="0" smtClean="0">
                <a:latin typeface="Arial" pitchFamily="34" charset="0"/>
                <a:cs typeface="Arial" pitchFamily="34" charset="0"/>
              </a:rPr>
              <a:t> </a:t>
            </a:r>
            <a:endParaRPr lang="sr-Latn-BA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sr-Cyrl-BA" sz="2600" b="1" dirty="0" smtClean="0">
                <a:latin typeface="Arial" pitchFamily="34" charset="0"/>
                <a:cs typeface="Arial" pitchFamily="34" charset="0"/>
              </a:rPr>
              <a:t>Текст научите изражајно читати!</a:t>
            </a:r>
          </a:p>
          <a:p>
            <a:endParaRPr lang="sr-Cyrl-BA" sz="2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4383" y="619341"/>
            <a:ext cx="6745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3200" b="1" u="sng" dirty="0" smtClean="0">
                <a:latin typeface="Arial" pitchFamily="34" charset="0"/>
                <a:cs typeface="Arial" pitchFamily="34" charset="0"/>
              </a:rPr>
              <a:t>ЗАДАЦИ ЗА САМОСТАЛАН РАД:</a:t>
            </a:r>
            <a:endParaRPr lang="en-US" sz="32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Grubex\Desktop\ucenik S DVA PRS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895600"/>
            <a:ext cx="2811463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182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495</TotalTime>
  <Words>196</Words>
  <Application>Microsoft Office PowerPoint</Application>
  <PresentationFormat>On-screen Show (16:9)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Slipstream</vt:lpstr>
      <vt:lpstr>Slide 1</vt:lpstr>
      <vt:lpstr>Slide 2</vt:lpstr>
      <vt:lpstr>Slide 3</vt:lpstr>
      <vt:lpstr>Slide 4</vt:lpstr>
      <vt:lpstr>Мање познате ријечи: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"ПРВИ ДАН У ШКОЛИ"</dc:title>
  <dc:creator>HP</dc:creator>
  <cp:lastModifiedBy>MIRJANA</cp:lastModifiedBy>
  <cp:revision>53</cp:revision>
  <dcterms:created xsi:type="dcterms:W3CDTF">2020-03-20T13:56:56Z</dcterms:created>
  <dcterms:modified xsi:type="dcterms:W3CDTF">2020-04-07T14:13:45Z</dcterms:modified>
</cp:coreProperties>
</file>