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8" r:id="rId14"/>
    <p:sldId id="269" r:id="rId15"/>
    <p:sldId id="270" r:id="rId16"/>
    <p:sldId id="271" r:id="rId17"/>
    <p:sldId id="274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r-Latn-R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4F3-44A4-A118-F9A8DB96EEED}"/>
              </c:ext>
            </c:extLst>
          </c:dPt>
          <c:dPt>
            <c:idx val="1"/>
            <c:bubble3D val="0"/>
            <c:explosion val="9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4F3-44A4-A118-F9A8DB96EEED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6CF-4FEE-ADCE-E3CAAD7854B2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6CF-4FEE-ADCE-E3CAAD7854B2}"/>
              </c:ext>
            </c:extLst>
          </c:dPt>
          <c:dLbls>
            <c:dLbl>
              <c:idx val="0"/>
              <c:layout>
                <c:manualLayout>
                  <c:x val="-0.1196371821353979"/>
                  <c:y val="9.14262493860951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chemeClr val="dk1">
                              <a:shade val="9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DE0FD8E-F841-404D-A716-198ABABEE8D6}" type="VALUE">
                      <a:rPr lang="en-US" sz="3200"/>
                      <a:pPr>
                        <a:defRPr>
                          <a:ln>
                            <a:solidFill>
                              <a:schemeClr val="dk1">
                                <a:shade val="9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</a:defRPr>
                      </a:pPr>
                      <a:t>[VREDNOST]</a:t>
                    </a:fld>
                    <a:endParaRPr lang="sr-Cyrl-B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chemeClr val="dk1">
                            <a:shade val="9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036386535515371E-2"/>
                      <c:h val="0.140340938581343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4F3-44A4-A118-F9A8DB96EEED}"/>
                </c:ext>
              </c:extLst>
            </c:dLbl>
            <c:dLbl>
              <c:idx val="1"/>
              <c:layout>
                <c:manualLayout>
                  <c:x val="0.18609504635741228"/>
                  <c:y val="-0.251261358840959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chemeClr val="dk1">
                              <a:shade val="9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B08E3E-1237-4942-98E2-C6F7D853AF4B}" type="VALUE">
                      <a:rPr lang="en-US" sz="2800" dirty="0"/>
                      <a:pPr>
                        <a:defRPr>
                          <a:ln>
                            <a:solidFill>
                              <a:schemeClr val="dk1">
                                <a:shade val="9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</a:defRPr>
                      </a:pPr>
                      <a:t>[VREDNOST]</a:t>
                    </a:fld>
                    <a:endParaRPr lang="sr-Cyrl-B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chemeClr val="dk1">
                            <a:shade val="9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657992400298199E-2"/>
                      <c:h val="0.197916694214126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4F3-44A4-A118-F9A8DB96E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chemeClr val="dk1">
                          <a:shade val="90000"/>
                        </a:schemeClr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2"/>
                <c:pt idx="0">
                  <c:v>1. kvartal</c:v>
                </c:pt>
                <c:pt idx="1">
                  <c:v>2. kvartal</c:v>
                </c:pt>
              </c:strCache>
            </c:strRef>
          </c:cat>
          <c:val>
            <c:numRef>
              <c:f>List1!$B$2:$B$5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3-44A4-A118-F9A8DB96EEE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76677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ska 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10636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nat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184056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5535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a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850354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051671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olone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679856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039967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37829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37067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6821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47385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11696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38808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01250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091330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7206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69DDD-3D31-4B0F-9C67-434E54609F81}" type="datetimeFigureOut">
              <a:rPr lang="sr-Cyrl-BA" smtClean="0"/>
              <a:t>17.5.2020.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D2101-EAF7-465A-A877-8EFE8D0B39C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744050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BEB1C0-774F-4FB0-8CA5-F05DAA91F3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dirty="0" err="1"/>
              <a:t>Екумена</a:t>
            </a:r>
            <a:r>
              <a:rPr lang="sr-Cyrl-BA" dirty="0"/>
              <a:t> и кретање становништва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53FFA5F-82AB-4248-9BC7-2320599B31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19691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264F6A-B3DF-4E8F-BD63-68404116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88758"/>
            <a:ext cx="10353762" cy="970450"/>
          </a:xfrm>
        </p:spPr>
        <p:txBody>
          <a:bodyPr/>
          <a:lstStyle/>
          <a:p>
            <a:r>
              <a:rPr lang="sr-Cyrl-BA" dirty="0"/>
              <a:t>Природно кретање становништва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67A28EA4-BAD1-4D56-8589-2924590E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99624"/>
            <a:ext cx="10508184" cy="4840755"/>
          </a:xfrm>
        </p:spPr>
        <p:txBody>
          <a:bodyPr>
            <a:normAutofit/>
          </a:bodyPr>
          <a:lstStyle/>
          <a:p>
            <a:r>
              <a:rPr lang="sr-Cyrl-BA" sz="2800" b="1" dirty="0"/>
              <a:t>Природно кретање </a:t>
            </a:r>
            <a:r>
              <a:rPr lang="sr-Cyrl-BA" sz="2800" dirty="0"/>
              <a:t>становништва подразумијева промјене у броју становника изазване природним процесима рађања и умирања.</a:t>
            </a:r>
            <a:endParaRPr lang="sr-Latn-BA" sz="2800" dirty="0"/>
          </a:p>
          <a:p>
            <a:pPr marL="0" indent="0">
              <a:buNone/>
            </a:pPr>
            <a:endParaRPr lang="sr-Cyrl-BA" sz="2800" dirty="0"/>
          </a:p>
          <a:p>
            <a:r>
              <a:rPr lang="sr-Cyrl-BA" sz="2800" b="1" dirty="0"/>
              <a:t>Елементи природног кретања</a:t>
            </a:r>
            <a:r>
              <a:rPr lang="sr-Cyrl-BA" sz="2800" dirty="0"/>
              <a:t> становништва су: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BA" sz="2800" dirty="0"/>
              <a:t>             наталитет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BA" sz="2800" dirty="0"/>
              <a:t>             морталитет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BA" sz="2800" dirty="0"/>
              <a:t>             природни прираштај</a:t>
            </a:r>
          </a:p>
          <a:p>
            <a:pPr marL="36900" indent="0">
              <a:buNone/>
            </a:pPr>
            <a:r>
              <a:rPr lang="sr-Cyrl-BA" sz="2800" dirty="0"/>
              <a:t>Изражавају се у </a:t>
            </a:r>
            <a:r>
              <a:rPr lang="sr-Cyrl-BA" sz="2800" b="1" dirty="0"/>
              <a:t>промилима (‰)</a:t>
            </a:r>
          </a:p>
        </p:txBody>
      </p:sp>
    </p:spTree>
    <p:extLst>
      <p:ext uri="{BB962C8B-B14F-4D97-AF65-F5344CB8AC3E}">
        <p14:creationId xmlns:p14="http://schemas.microsoft.com/office/powerpoint/2010/main" val="31690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E9C6ED-EF87-4B1D-B6B9-CF6C7838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88758"/>
            <a:ext cx="10353762" cy="970450"/>
          </a:xfrm>
        </p:spPr>
        <p:txBody>
          <a:bodyPr/>
          <a:lstStyle/>
          <a:p>
            <a:pPr algn="ctr"/>
            <a:r>
              <a:rPr lang="sr-Cyrl-BA" dirty="0"/>
              <a:t>Наталитет 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90C163B-26C7-457A-AF14-51BEB55C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0653"/>
            <a:ext cx="11550316" cy="5558589"/>
          </a:xfrm>
        </p:spPr>
        <p:txBody>
          <a:bodyPr>
            <a:normAutofit/>
          </a:bodyPr>
          <a:lstStyle/>
          <a:p>
            <a:r>
              <a:rPr lang="sr-Cyrl-BA" sz="2800" b="1" dirty="0"/>
              <a:t>Наталитет</a:t>
            </a:r>
            <a:r>
              <a:rPr lang="sr-Cyrl-BA" sz="2800" dirty="0"/>
              <a:t> је број рођених у једној години на сваких 1000 становника.</a:t>
            </a:r>
          </a:p>
          <a:p>
            <a:r>
              <a:rPr lang="sr-Cyrl-BA" sz="2800" dirty="0"/>
              <a:t>Наталитет зависи од: старости и образовања становништва</a:t>
            </a:r>
          </a:p>
          <a:p>
            <a:pPr marL="36900" indent="0">
              <a:buNone/>
            </a:pPr>
            <a:r>
              <a:rPr lang="sr-Cyrl-BA" sz="2800" dirty="0"/>
              <a:t>                                         религије</a:t>
            </a:r>
          </a:p>
          <a:p>
            <a:pPr marL="36900" indent="0">
              <a:buNone/>
            </a:pPr>
            <a:r>
              <a:rPr lang="sr-Cyrl-BA" sz="2800" dirty="0"/>
              <a:t>                                         услова живота</a:t>
            </a:r>
          </a:p>
          <a:p>
            <a:pPr marL="36900" indent="0">
              <a:buNone/>
            </a:pPr>
            <a:r>
              <a:rPr lang="sr-Cyrl-BA" sz="2800" dirty="0"/>
              <a:t>                                         положаја жене у друштву.</a:t>
            </a:r>
          </a:p>
          <a:p>
            <a:pPr marL="36900" indent="0">
              <a:buNone/>
            </a:pPr>
            <a:endParaRPr lang="sr-Cyrl-BA" sz="2800" dirty="0"/>
          </a:p>
          <a:p>
            <a:r>
              <a:rPr lang="sr-Cyrl-BA" sz="2800" b="1" dirty="0"/>
              <a:t>Високу стопу наталитета (</a:t>
            </a:r>
            <a:r>
              <a:rPr lang="sr-Cyrl-BA" sz="2800" b="1" dirty="0" err="1"/>
              <a:t>преко</a:t>
            </a:r>
            <a:r>
              <a:rPr lang="sr-Cyrl-BA" sz="2800" b="1" dirty="0"/>
              <a:t> 25‰) </a:t>
            </a:r>
            <a:r>
              <a:rPr lang="sr-Cyrl-BA" sz="2800" dirty="0"/>
              <a:t>имају неразвијене земље Африке, Азије, Средње и Јужне Америке</a:t>
            </a:r>
          </a:p>
          <a:p>
            <a:r>
              <a:rPr lang="sr-Cyrl-BA" sz="2800" b="1" dirty="0"/>
              <a:t>Ниску стопу наталитет</a:t>
            </a:r>
            <a:r>
              <a:rPr lang="sr-Latn-BA" sz="2800" b="1" dirty="0"/>
              <a:t>a</a:t>
            </a:r>
            <a:r>
              <a:rPr lang="sr-Cyrl-BA" sz="2800" b="1" dirty="0"/>
              <a:t> (испод 15‰) </a:t>
            </a:r>
            <a:r>
              <a:rPr lang="sr-Cyrl-BA" sz="2800" dirty="0"/>
              <a:t>имају развијене земље (запосленост жена и контрола рађања)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84DC3AB-B443-4121-8960-6109E4A46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543" y="1111586"/>
            <a:ext cx="8687629" cy="53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1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8C2E6A4-DBCB-453A-B62D-BB7F160D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20" y="419720"/>
            <a:ext cx="5905500" cy="3686175"/>
          </a:xfrm>
          <a:prstGeom prst="rect">
            <a:avLst/>
          </a:prstGeom>
          <a:ln w="228600" cap="sq" cmpd="thickThin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EDA0AE1-4E8B-4C93-8A26-79321492D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547" y="2859525"/>
            <a:ext cx="5368133" cy="3578755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8690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E9C6ED-EF87-4B1D-B6B9-CF6C7838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88758"/>
            <a:ext cx="10353762" cy="970450"/>
          </a:xfrm>
        </p:spPr>
        <p:txBody>
          <a:bodyPr/>
          <a:lstStyle/>
          <a:p>
            <a:pPr algn="ctr"/>
            <a:r>
              <a:rPr lang="sr-Cyrl-BA" dirty="0"/>
              <a:t>Морталитет  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90C163B-26C7-457A-AF14-51BEB55C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225" y="1259208"/>
            <a:ext cx="11042595" cy="5310034"/>
          </a:xfrm>
        </p:spPr>
        <p:txBody>
          <a:bodyPr>
            <a:normAutofit/>
          </a:bodyPr>
          <a:lstStyle/>
          <a:p>
            <a:r>
              <a:rPr lang="sr-Cyrl-BA" sz="2800" b="1" dirty="0"/>
              <a:t>Морталитет </a:t>
            </a:r>
            <a:r>
              <a:rPr lang="sr-Cyrl-BA" sz="2800" dirty="0"/>
              <a:t>је број умрлих у једној години на сваких 1000 становника.</a:t>
            </a:r>
          </a:p>
          <a:p>
            <a:pPr marL="0" indent="0">
              <a:buNone/>
            </a:pPr>
            <a:endParaRPr lang="sr-Cyrl-BA" sz="2800" dirty="0"/>
          </a:p>
          <a:p>
            <a:r>
              <a:rPr lang="sr-Cyrl-BA" sz="2800" dirty="0"/>
              <a:t>У </a:t>
            </a:r>
            <a:r>
              <a:rPr lang="sr-Cyrl-BA" sz="2800" b="1" dirty="0"/>
              <a:t>неразвијеним</a:t>
            </a:r>
            <a:r>
              <a:rPr lang="sr-Cyrl-BA" sz="2800" dirty="0"/>
              <a:t> земљама је </a:t>
            </a:r>
            <a:r>
              <a:rPr lang="sr-Cyrl-BA" sz="2800" b="1" dirty="0"/>
              <a:t>висок</a:t>
            </a:r>
            <a:r>
              <a:rPr lang="sr-Cyrl-BA" sz="2800" dirty="0"/>
              <a:t> морталитет.</a:t>
            </a:r>
          </a:p>
          <a:p>
            <a:pPr>
              <a:buFontTx/>
              <a:buChar char="-"/>
            </a:pPr>
            <a:r>
              <a:rPr lang="sr-Cyrl-BA" sz="2800" dirty="0"/>
              <a:t>Трајање животног вијека у просјеку од 40 до 45 година.</a:t>
            </a:r>
          </a:p>
          <a:p>
            <a:pPr marL="0" indent="0">
              <a:buNone/>
            </a:pPr>
            <a:endParaRPr lang="sr-Cyrl-BA" sz="2800" dirty="0"/>
          </a:p>
          <a:p>
            <a:r>
              <a:rPr lang="sr-Cyrl-BA" sz="2800" dirty="0"/>
              <a:t>У </a:t>
            </a:r>
            <a:r>
              <a:rPr lang="sr-Cyrl-BA" sz="2800" b="1" dirty="0"/>
              <a:t>развијеним</a:t>
            </a:r>
            <a:r>
              <a:rPr lang="sr-Cyrl-BA" sz="2800" dirty="0"/>
              <a:t> земљама морталитет је </a:t>
            </a:r>
            <a:r>
              <a:rPr lang="sr-Cyrl-BA" sz="2800" b="1" dirty="0"/>
              <a:t>низак</a:t>
            </a:r>
            <a:r>
              <a:rPr lang="sr-Cyrl-BA" sz="2800" dirty="0"/>
              <a:t> (Јапан, Шведска, Њемачка).</a:t>
            </a:r>
          </a:p>
          <a:p>
            <a:pPr marL="0" indent="0">
              <a:buNone/>
            </a:pPr>
            <a:r>
              <a:rPr lang="sr-Cyrl-BA" sz="2800" dirty="0"/>
              <a:t>- Животни вијек око 80 година.</a:t>
            </a:r>
          </a:p>
        </p:txBody>
      </p:sp>
    </p:spTree>
    <p:extLst>
      <p:ext uri="{BB962C8B-B14F-4D97-AF65-F5344CB8AC3E}">
        <p14:creationId xmlns:p14="http://schemas.microsoft.com/office/powerpoint/2010/main" val="355427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E9C6ED-EF87-4B1D-B6B9-CF6C7838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88758"/>
            <a:ext cx="10353762" cy="970450"/>
          </a:xfrm>
        </p:spPr>
        <p:txBody>
          <a:bodyPr/>
          <a:lstStyle/>
          <a:p>
            <a:pPr algn="ctr"/>
            <a:r>
              <a:rPr lang="sr-Cyrl-BA" dirty="0"/>
              <a:t>Природни прираштај 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90C163B-26C7-457A-AF14-51BEB55C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225" y="1259208"/>
            <a:ext cx="11042595" cy="5310034"/>
          </a:xfrm>
        </p:spPr>
        <p:txBody>
          <a:bodyPr>
            <a:normAutofit/>
          </a:bodyPr>
          <a:lstStyle/>
          <a:p>
            <a:r>
              <a:rPr lang="sr-Cyrl-BA" sz="2800" b="1" dirty="0"/>
              <a:t>Природни прираштај </a:t>
            </a:r>
            <a:r>
              <a:rPr lang="sr-Cyrl-BA" sz="2800" dirty="0"/>
              <a:t>је разлика између броја рођених и броја умрлих.</a:t>
            </a:r>
          </a:p>
          <a:p>
            <a:r>
              <a:rPr lang="sr-Cyrl-BA" sz="2800" dirty="0"/>
              <a:t>Неразвијене земље имају висок природни прираштај (Сомалија 39‰)</a:t>
            </a:r>
          </a:p>
          <a:p>
            <a:r>
              <a:rPr lang="sr-Cyrl-BA" sz="2800" dirty="0"/>
              <a:t>Развијене земље имају умјерен или низак природни прираштај (САД 8‰).</a:t>
            </a:r>
          </a:p>
          <a:p>
            <a:r>
              <a:rPr lang="sr-Cyrl-BA" sz="2800" dirty="0"/>
              <a:t>Негативан природни прираштај – </a:t>
            </a:r>
            <a:r>
              <a:rPr lang="sr-Cyrl-BA" sz="2800" b="1" dirty="0"/>
              <a:t>„БИЈЕЛА КУГА“ </a:t>
            </a:r>
            <a:r>
              <a:rPr lang="sr-Cyrl-BA" sz="2800" dirty="0"/>
              <a:t>(Данска, Њемачка, Мађарска)</a:t>
            </a:r>
          </a:p>
          <a:p>
            <a:pPr marL="0" indent="0">
              <a:buNone/>
            </a:pPr>
            <a:endParaRPr lang="sr-Cyrl-BA" sz="2800" dirty="0"/>
          </a:p>
          <a:p>
            <a:r>
              <a:rPr lang="sr-Cyrl-BA" sz="2800" dirty="0"/>
              <a:t>Планирање породице (НР Кина)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7D7035E-0294-44D9-9842-328B29B2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481" y="4495766"/>
            <a:ext cx="3171200" cy="22060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2105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7D28525-14DD-43F9-AF5B-90D67F5F0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69" y="1241794"/>
            <a:ext cx="9707168" cy="516906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1E9C6ED-EF87-4B1D-B6B9-CF6C7838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88758"/>
            <a:ext cx="10353762" cy="970450"/>
          </a:xfrm>
        </p:spPr>
        <p:txBody>
          <a:bodyPr/>
          <a:lstStyle/>
          <a:p>
            <a:pPr algn="ctr"/>
            <a:r>
              <a:rPr lang="sr-Cyrl-BA" dirty="0"/>
              <a:t>Миграције 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90C163B-26C7-457A-AF14-51BEB55C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225" y="1259208"/>
            <a:ext cx="11042595" cy="5310034"/>
          </a:xfrm>
        </p:spPr>
        <p:txBody>
          <a:bodyPr>
            <a:normAutofit/>
          </a:bodyPr>
          <a:lstStyle/>
          <a:p>
            <a:r>
              <a:rPr lang="sr-Cyrl-BA" sz="2800" b="1" dirty="0"/>
              <a:t>Миграција</a:t>
            </a:r>
            <a:r>
              <a:rPr lang="sr-Cyrl-BA" sz="2800" dirty="0"/>
              <a:t> је просторно кретање становништва са циљем сталне или привремене промјене мјеста боравка.</a:t>
            </a:r>
          </a:p>
          <a:p>
            <a:r>
              <a:rPr lang="sr-Cyrl-BA" sz="2800" dirty="0"/>
              <a:t>Миграције у прошлости</a:t>
            </a:r>
          </a:p>
          <a:p>
            <a:pPr marL="0" indent="0">
              <a:buNone/>
            </a:pPr>
            <a:r>
              <a:rPr lang="sr-Cyrl-BA" sz="2800" dirty="0"/>
              <a:t>                                   – повољнији животни услови</a:t>
            </a:r>
          </a:p>
          <a:p>
            <a:pPr marL="36900" indent="0">
              <a:buNone/>
            </a:pPr>
            <a:r>
              <a:rPr lang="sr-Cyrl-BA" sz="2800" dirty="0"/>
              <a:t>                                   – освајачки походи</a:t>
            </a:r>
          </a:p>
          <a:p>
            <a:r>
              <a:rPr lang="sr-Cyrl-BA" sz="2800" dirty="0"/>
              <a:t>Миграције: </a:t>
            </a:r>
          </a:p>
          <a:p>
            <a:pPr marL="36900" indent="0">
              <a:buNone/>
            </a:pPr>
            <a:r>
              <a:rPr lang="sr-Cyrl-BA" sz="2800" b="1" dirty="0"/>
              <a:t>ЕМИГРАЦИЈЕ</a:t>
            </a:r>
          </a:p>
          <a:p>
            <a:pPr marL="36900" indent="0">
              <a:buNone/>
            </a:pPr>
            <a:r>
              <a:rPr lang="sr-Cyrl-BA" sz="2800" b="1" dirty="0"/>
              <a:t>ИМИГРАЦИЈЕ</a:t>
            </a:r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id="{EF0BB0C1-D786-4953-8D04-2B210EA32DB1}"/>
              </a:ext>
            </a:extLst>
          </p:cNvPr>
          <p:cNvSpPr txBox="1"/>
          <p:nvPr/>
        </p:nvSpPr>
        <p:spPr>
          <a:xfrm>
            <a:off x="3236332" y="4489841"/>
            <a:ext cx="87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dirty="0"/>
              <a:t>- исељавање становништва са неког простора</a:t>
            </a:r>
          </a:p>
        </p:txBody>
      </p:sp>
      <p:sp>
        <p:nvSpPr>
          <p:cNvPr id="6" name="Okvir za tekst 5">
            <a:extLst>
              <a:ext uri="{FF2B5EF4-FFF2-40B4-BE49-F238E27FC236}">
                <a16:creationId xmlns:a16="http://schemas.microsoft.com/office/drawing/2014/main" id="{D0871471-6504-44F7-B51F-0FEC3A4190BA}"/>
              </a:ext>
            </a:extLst>
          </p:cNvPr>
          <p:cNvSpPr txBox="1"/>
          <p:nvPr/>
        </p:nvSpPr>
        <p:spPr>
          <a:xfrm>
            <a:off x="3236332" y="5013061"/>
            <a:ext cx="872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dirty="0"/>
              <a:t>- досељавање становништва на неки простор</a:t>
            </a:r>
          </a:p>
        </p:txBody>
      </p:sp>
    </p:spTree>
    <p:extLst>
      <p:ext uri="{BB962C8B-B14F-4D97-AF65-F5344CB8AC3E}">
        <p14:creationId xmlns:p14="http://schemas.microsoft.com/office/powerpoint/2010/main" val="7888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839BAC2-511F-472A-AE49-5F9BC18BF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7" b="99437" l="8125" r="96750">
                        <a14:foregroundMark x1="65125" y1="12758" x2="69000" y2="17448"/>
                        <a14:foregroundMark x1="64750" y1="19512" x2="65125" y2="17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1114" y="1400897"/>
            <a:ext cx="8659922" cy="576967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1E9C6ED-EF87-4B1D-B6B9-CF6C7838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88758"/>
            <a:ext cx="10353762" cy="970450"/>
          </a:xfrm>
        </p:spPr>
        <p:txBody>
          <a:bodyPr/>
          <a:lstStyle/>
          <a:p>
            <a:pPr algn="ctr"/>
            <a:r>
              <a:rPr lang="sr-Cyrl-BA" dirty="0"/>
              <a:t>Врсте миграција 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90C163B-26C7-457A-AF14-51BEB55C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225" y="1259208"/>
            <a:ext cx="11042595" cy="5310034"/>
          </a:xfrm>
        </p:spPr>
        <p:txBody>
          <a:bodyPr>
            <a:normAutofit/>
          </a:bodyPr>
          <a:lstStyle/>
          <a:p>
            <a:r>
              <a:rPr lang="sr-Cyrl-BA" sz="2800" b="1" dirty="0"/>
              <a:t>Узроци</a:t>
            </a:r>
            <a:r>
              <a:rPr lang="sr-Cyrl-BA" sz="2800" dirty="0"/>
              <a:t> </a:t>
            </a:r>
            <a:r>
              <a:rPr lang="sr-Cyrl-BA" sz="2800" dirty="0" err="1"/>
              <a:t>савремених</a:t>
            </a:r>
            <a:r>
              <a:rPr lang="sr-Cyrl-BA" sz="2800" dirty="0"/>
              <a:t> миграција су сиромаштво, природне катастрофе</a:t>
            </a:r>
            <a:r>
              <a:rPr lang="sr-Cyrl-BA" sz="2800"/>
              <a:t>, ратови…</a:t>
            </a:r>
            <a:endParaRPr lang="sr-Cyrl-BA" sz="2800" dirty="0"/>
          </a:p>
          <a:p>
            <a:endParaRPr lang="sr-Cyrl-BA" sz="2800" dirty="0"/>
          </a:p>
          <a:p>
            <a:pPr marL="36900" indent="0">
              <a:buNone/>
            </a:pPr>
            <a:r>
              <a:rPr lang="sr-Cyrl-BA" sz="2800" dirty="0"/>
              <a:t>Подјела</a:t>
            </a:r>
          </a:p>
          <a:p>
            <a:r>
              <a:rPr lang="sr-Cyrl-BA" sz="2800" b="1" dirty="0"/>
              <a:t>Према трајању боравка</a:t>
            </a:r>
            <a:r>
              <a:rPr lang="sr-Cyrl-BA" sz="2800" dirty="0"/>
              <a:t>: сталне и привремене миграције;</a:t>
            </a:r>
          </a:p>
          <a:p>
            <a:pPr marL="0" indent="0">
              <a:buNone/>
            </a:pPr>
            <a:endParaRPr lang="sr-Cyrl-BA" sz="2800" dirty="0"/>
          </a:p>
          <a:p>
            <a:r>
              <a:rPr lang="sr-Cyrl-BA" sz="2800" b="1" dirty="0"/>
              <a:t>Према преласку државне границе</a:t>
            </a:r>
            <a:r>
              <a:rPr lang="sr-Cyrl-BA" sz="2800" dirty="0"/>
              <a:t>: спољашње и унутрашње.</a:t>
            </a:r>
          </a:p>
        </p:txBody>
      </p:sp>
    </p:spTree>
    <p:extLst>
      <p:ext uri="{BB962C8B-B14F-4D97-AF65-F5344CB8AC3E}">
        <p14:creationId xmlns:p14="http://schemas.microsoft.com/office/powerpoint/2010/main" val="17695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4F785D4A-8A07-4CD9-981F-DCE2E00DB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01" y="1101450"/>
            <a:ext cx="10820400" cy="4024125"/>
          </a:xfrm>
        </p:spPr>
        <p:txBody>
          <a:bodyPr/>
          <a:lstStyle/>
          <a:p>
            <a:r>
              <a:rPr lang="sr-Cyrl-BA" sz="2800" dirty="0"/>
              <a:t>Посебна врста миграција: </a:t>
            </a:r>
            <a:endParaRPr lang="sr-Latn-BA" sz="2800" dirty="0"/>
          </a:p>
          <a:p>
            <a:endParaRPr lang="sr-Cyrl-BA" sz="2800" dirty="0"/>
          </a:p>
          <a:p>
            <a:pPr marL="0" indent="0">
              <a:buNone/>
            </a:pPr>
            <a:r>
              <a:rPr lang="sr-Cyrl-BA" sz="2800" b="1" dirty="0"/>
              <a:t>                       радне </a:t>
            </a:r>
            <a:r>
              <a:rPr lang="sr-Cyrl-BA" sz="2800" dirty="0"/>
              <a:t>(дневне)</a:t>
            </a:r>
          </a:p>
          <a:p>
            <a:pPr marL="36900" indent="0">
              <a:buNone/>
            </a:pPr>
            <a:r>
              <a:rPr lang="sr-Latn-BA" sz="2800" b="1" dirty="0"/>
              <a:t>                       </a:t>
            </a:r>
            <a:r>
              <a:rPr lang="sr-Cyrl-BA" sz="2800" b="1" dirty="0"/>
              <a:t>сезонске </a:t>
            </a:r>
            <a:r>
              <a:rPr lang="sr-Cyrl-BA" sz="2800" dirty="0"/>
              <a:t>(љетовања, зимовања, сезонски </a:t>
            </a:r>
          </a:p>
          <a:p>
            <a:pPr marL="36900" indent="0">
              <a:buNone/>
            </a:pPr>
            <a:r>
              <a:rPr lang="sr-Cyrl-BA" sz="2800" dirty="0"/>
              <a:t>                                           послови, сточари – номади)</a:t>
            </a:r>
          </a:p>
          <a:p>
            <a:endParaRPr lang="sr-Cyrl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16C26D-6C41-4C04-8CBB-2AB1FCBF3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192" y="3702569"/>
            <a:ext cx="3983809" cy="299053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F065914-3ABB-48F0-B4CD-B313577C2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97" y="3744487"/>
            <a:ext cx="4437713" cy="290670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266DC5C-C3D3-4F95-80F6-82DBFCC28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7" b="12295"/>
          <a:stretch/>
        </p:blipFill>
        <p:spPr>
          <a:xfrm>
            <a:off x="7797921" y="206117"/>
            <a:ext cx="4277905" cy="240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7D515B-80E0-4F2E-BE5D-E0F84EFF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016" y="543444"/>
            <a:ext cx="8610600" cy="1293028"/>
          </a:xfrm>
        </p:spPr>
        <p:txBody>
          <a:bodyPr/>
          <a:lstStyle/>
          <a:p>
            <a:pPr algn="ctr"/>
            <a:r>
              <a:rPr lang="sr-Cyrl-BA" dirty="0"/>
              <a:t>Самосталан рад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B3D6648F-1DD8-4503-B898-0D3C8E4E8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5" y="1548013"/>
            <a:ext cx="11502794" cy="4058751"/>
          </a:xfrm>
        </p:spPr>
        <p:txBody>
          <a:bodyPr>
            <a:normAutofit/>
          </a:bodyPr>
          <a:lstStyle/>
          <a:p>
            <a:r>
              <a:rPr lang="sr-Cyrl-BA" sz="3200" dirty="0"/>
              <a:t>Истражи и  упореди званичне пописе становништва из 1991. и 2013. године у свом граду (општини).  Изведи закључак, како се мијењао број становника и шта је на то утицало.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FA6BB94-5520-4B2B-B2C0-39C347FB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77" r="99219">
                        <a14:foregroundMark x1="87109" y1="20495" x2="87109" y2="20495"/>
                        <a14:foregroundMark x1="84180" y1="31095" x2="84180" y2="31095"/>
                        <a14:foregroundMark x1="84961" y1="29329" x2="84961" y2="29329"/>
                        <a14:foregroundMark x1="78320" y1="23322" x2="78320" y2="23322"/>
                        <a14:foregroundMark x1="88867" y1="11307" x2="88867" y2="11307"/>
                        <a14:foregroundMark x1="87891" y1="40636" x2="87891" y2="40636"/>
                        <a14:foregroundMark x1="82813" y1="36042" x2="82813" y2="36042"/>
                        <a14:foregroundMark x1="37500" y1="3180" x2="37500" y2="3180"/>
                        <a14:foregroundMark x1="45703" y1="5654" x2="45703" y2="5654"/>
                        <a14:foregroundMark x1="33594" y1="58657" x2="33594" y2="58657"/>
                        <a14:foregroundMark x1="96289" y1="92580" x2="79688" y2="64311"/>
                        <a14:foregroundMark x1="86523" y1="77385" x2="45313" y2="93640"/>
                        <a14:foregroundMark x1="96289" y1="66078" x2="2344" y2="22261"/>
                        <a14:foregroundMark x1="52539" y1="92933" x2="20117" y2="42403"/>
                        <a14:foregroundMark x1="51563" y1="91873" x2="1953" y2="92580"/>
                        <a14:foregroundMark x1="44727" y1="91166" x2="16211" y2="46643"/>
                        <a14:foregroundMark x1="47656" y1="53004" x2="47656" y2="53004"/>
                        <a14:foregroundMark x1="47461" y1="54417" x2="51563" y2="63251"/>
                        <a14:foregroundMark x1="50586" y1="59011" x2="60156" y2="72792"/>
                        <a14:foregroundMark x1="43164" y1="41343" x2="63867" y2="745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77389"/>
            <a:ext cx="5935240" cy="32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49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92405F3-6C80-4DD8-A210-70094D6DA6DE}"/>
              </a:ext>
            </a:extLst>
          </p:cNvPr>
          <p:cNvSpPr/>
          <p:nvPr/>
        </p:nvSpPr>
        <p:spPr>
          <a:xfrm>
            <a:off x="4376057" y="557655"/>
            <a:ext cx="3439885" cy="187597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/>
              <a:t>ДРУШТВЕНА ГЕОГРАФИЈА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AC359F-98AA-44D2-AA22-7630FDC88789}"/>
              </a:ext>
            </a:extLst>
          </p:cNvPr>
          <p:cNvSpPr/>
          <p:nvPr/>
        </p:nvSpPr>
        <p:spPr>
          <a:xfrm>
            <a:off x="8397276" y="3621316"/>
            <a:ext cx="3439885" cy="187597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/>
              <a:t>ПРИВРЕДНЕ (ЉУДСКЕ) ДЈЕЛАТНОСТИ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5B69F1-1E81-430D-BBA5-5AA0DD6FAC19}"/>
              </a:ext>
            </a:extLst>
          </p:cNvPr>
          <p:cNvSpPr/>
          <p:nvPr/>
        </p:nvSpPr>
        <p:spPr>
          <a:xfrm>
            <a:off x="4376056" y="3621316"/>
            <a:ext cx="3439885" cy="187597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/>
              <a:t>НАСЕЉА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5A6538-A067-49EC-83CC-D589BE7D0DF5}"/>
              </a:ext>
            </a:extLst>
          </p:cNvPr>
          <p:cNvSpPr/>
          <p:nvPr/>
        </p:nvSpPr>
        <p:spPr>
          <a:xfrm>
            <a:off x="354836" y="3621316"/>
            <a:ext cx="3439885" cy="187597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/>
              <a:t>СТАНОВНИШТВО</a:t>
            </a:r>
          </a:p>
        </p:txBody>
      </p:sp>
      <p:cxnSp>
        <p:nvCxnSpPr>
          <p:cNvPr id="10" name="Prava linija spajanja sa strelicom 9">
            <a:extLst>
              <a:ext uri="{FF2B5EF4-FFF2-40B4-BE49-F238E27FC236}">
                <a16:creationId xmlns:a16="http://schemas.microsoft.com/office/drawing/2014/main" id="{D287E08A-7E52-4F08-A779-50CAD580507F}"/>
              </a:ext>
            </a:extLst>
          </p:cNvPr>
          <p:cNvCxnSpPr>
            <a:stCxn id="5" idx="3"/>
            <a:endCxn id="8" idx="7"/>
          </p:cNvCxnSpPr>
          <p:nvPr/>
        </p:nvCxnSpPr>
        <p:spPr>
          <a:xfrm flipH="1">
            <a:off x="3290962" y="2158896"/>
            <a:ext cx="1588854" cy="1737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rava linija spajanja sa strelicom 11">
            <a:extLst>
              <a:ext uri="{FF2B5EF4-FFF2-40B4-BE49-F238E27FC236}">
                <a16:creationId xmlns:a16="http://schemas.microsoft.com/office/drawing/2014/main" id="{468189F2-76CE-4C73-9EB1-6A9EB7C776BC}"/>
              </a:ext>
            </a:extLst>
          </p:cNvPr>
          <p:cNvCxnSpPr>
            <a:stCxn id="5" idx="4"/>
            <a:endCxn id="7" idx="0"/>
          </p:cNvCxnSpPr>
          <p:nvPr/>
        </p:nvCxnSpPr>
        <p:spPr>
          <a:xfrm flipH="1">
            <a:off x="6095999" y="2433626"/>
            <a:ext cx="1" cy="118769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rava linija spajanja sa strelicom 15">
            <a:extLst>
              <a:ext uri="{FF2B5EF4-FFF2-40B4-BE49-F238E27FC236}">
                <a16:creationId xmlns:a16="http://schemas.microsoft.com/office/drawing/2014/main" id="{8DBF4485-A420-4BE7-B5F6-C39E164A3D49}"/>
              </a:ext>
            </a:extLst>
          </p:cNvPr>
          <p:cNvCxnSpPr>
            <a:stCxn id="5" idx="5"/>
            <a:endCxn id="6" idx="1"/>
          </p:cNvCxnSpPr>
          <p:nvPr/>
        </p:nvCxnSpPr>
        <p:spPr>
          <a:xfrm>
            <a:off x="7312183" y="2158896"/>
            <a:ext cx="1588852" cy="1737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689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DB0AA4-06EB-4805-A44B-EAFFD70BF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93" y="693630"/>
            <a:ext cx="10353762" cy="970450"/>
          </a:xfrm>
        </p:spPr>
        <p:txBody>
          <a:bodyPr>
            <a:normAutofit fontScale="90000"/>
          </a:bodyPr>
          <a:lstStyle/>
          <a:p>
            <a:pPr algn="l"/>
            <a:r>
              <a:rPr lang="sr-Cyrl-BA" cap="none" dirty="0"/>
              <a:t>Земљина површина састоји се од водених и копнених површина.</a:t>
            </a:r>
          </a:p>
        </p:txBody>
      </p:sp>
      <p:graphicFrame>
        <p:nvGraphicFramePr>
          <p:cNvPr id="6" name="Čuvar mesta za sadržaj 5">
            <a:extLst>
              <a:ext uri="{FF2B5EF4-FFF2-40B4-BE49-F238E27FC236}">
                <a16:creationId xmlns:a16="http://schemas.microsoft.com/office/drawing/2014/main" id="{6ADF3362-6C0C-484F-99B1-6E143F71C9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610150"/>
              </p:ext>
            </p:extLst>
          </p:nvPr>
        </p:nvGraphicFramePr>
        <p:xfrm>
          <a:off x="913794" y="2572799"/>
          <a:ext cx="10175119" cy="4482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ravougaonik 3">
            <a:extLst>
              <a:ext uri="{FF2B5EF4-FFF2-40B4-BE49-F238E27FC236}">
                <a16:creationId xmlns:a16="http://schemas.microsoft.com/office/drawing/2014/main" id="{658B5086-9E34-4ADB-AA4F-55CFF86B59C3}"/>
              </a:ext>
            </a:extLst>
          </p:cNvPr>
          <p:cNvSpPr/>
          <p:nvPr/>
        </p:nvSpPr>
        <p:spPr>
          <a:xfrm>
            <a:off x="9038623" y="2087574"/>
            <a:ext cx="2518348" cy="9704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dirty="0">
                <a:solidFill>
                  <a:schemeClr val="bg1"/>
                </a:solidFill>
              </a:rPr>
              <a:t>КОПНО</a:t>
            </a:r>
          </a:p>
          <a:p>
            <a:pPr algn="ctr"/>
            <a:r>
              <a:rPr lang="sr-Cyrl-BA" dirty="0">
                <a:solidFill>
                  <a:schemeClr val="bg1"/>
                </a:solidFill>
              </a:rPr>
              <a:t>149 милиона км²</a:t>
            </a:r>
            <a:endParaRPr lang="sr-Cyrl-BA" sz="3200" dirty="0">
              <a:solidFill>
                <a:schemeClr val="bg1"/>
              </a:solidFill>
            </a:endParaRPr>
          </a:p>
        </p:txBody>
      </p:sp>
      <p:sp>
        <p:nvSpPr>
          <p:cNvPr id="7" name="Pravougaonik 6">
            <a:extLst>
              <a:ext uri="{FF2B5EF4-FFF2-40B4-BE49-F238E27FC236}">
                <a16:creationId xmlns:a16="http://schemas.microsoft.com/office/drawing/2014/main" id="{37FA5EC0-877A-4CBB-8A84-0A64F59093F7}"/>
              </a:ext>
            </a:extLst>
          </p:cNvPr>
          <p:cNvSpPr/>
          <p:nvPr/>
        </p:nvSpPr>
        <p:spPr>
          <a:xfrm>
            <a:off x="430300" y="2087574"/>
            <a:ext cx="2518348" cy="9704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dirty="0">
                <a:solidFill>
                  <a:schemeClr val="bg1"/>
                </a:solidFill>
              </a:rPr>
              <a:t>ВОДА</a:t>
            </a:r>
          </a:p>
          <a:p>
            <a:pPr algn="ctr"/>
            <a:r>
              <a:rPr lang="sr-Cyrl-BA" dirty="0">
                <a:solidFill>
                  <a:schemeClr val="bg1"/>
                </a:solidFill>
              </a:rPr>
              <a:t>361 милиона км²</a:t>
            </a:r>
          </a:p>
        </p:txBody>
      </p:sp>
    </p:spTree>
    <p:extLst>
      <p:ext uri="{BB962C8B-B14F-4D97-AF65-F5344CB8AC3E}">
        <p14:creationId xmlns:p14="http://schemas.microsoft.com/office/powerpoint/2010/main" val="296460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3DD63B-E3CC-4031-A04B-BE20DC9E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96350"/>
            <a:ext cx="10353762" cy="970450"/>
          </a:xfrm>
        </p:spPr>
        <p:txBody>
          <a:bodyPr/>
          <a:lstStyle/>
          <a:p>
            <a:pPr algn="ctr"/>
            <a:r>
              <a:rPr lang="sr-Cyrl-BA" dirty="0" err="1"/>
              <a:t>Екумена</a:t>
            </a:r>
            <a:r>
              <a:rPr lang="sr-Cyrl-BA" dirty="0"/>
              <a:t> 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182B92DD-A969-44E2-9BE2-32435C53E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066800"/>
            <a:ext cx="10700689" cy="4427621"/>
          </a:xfrm>
        </p:spPr>
        <p:txBody>
          <a:bodyPr/>
          <a:lstStyle/>
          <a:p>
            <a:r>
              <a:rPr lang="sr-Cyrl-BA" sz="2800" dirty="0"/>
              <a:t>Сви дијелови Земљине површине немају повољне природне услове за живот </a:t>
            </a:r>
            <a:r>
              <a:rPr lang="sr-Cyrl-BA" sz="2800" dirty="0" err="1"/>
              <a:t>људи</a:t>
            </a:r>
            <a:r>
              <a:rPr lang="sr-Cyrl-BA" sz="2800" dirty="0"/>
              <a:t>.</a:t>
            </a:r>
          </a:p>
          <a:p>
            <a:r>
              <a:rPr lang="sr-Cyrl-BA" sz="2800" dirty="0"/>
              <a:t>Стално насељени дио Земљине површине назива се </a:t>
            </a:r>
            <a:r>
              <a:rPr lang="sr-Cyrl-BA" sz="2800" b="1" dirty="0" err="1"/>
              <a:t>екумена</a:t>
            </a:r>
            <a:r>
              <a:rPr lang="sr-Cyrl-BA" sz="2800" dirty="0"/>
              <a:t>.</a:t>
            </a:r>
          </a:p>
          <a:p>
            <a:r>
              <a:rPr lang="sr-Cyrl-BA" sz="2800" dirty="0"/>
              <a:t>Постојбином </a:t>
            </a:r>
            <a:r>
              <a:rPr lang="sr-Cyrl-BA" sz="2800" dirty="0" err="1"/>
              <a:t>екумене</a:t>
            </a:r>
            <a:r>
              <a:rPr lang="sr-Cyrl-BA" sz="2800" dirty="0"/>
              <a:t> сматра се област источне Африке, јужне и југоисточне Азије (први трагови човјека).</a:t>
            </a:r>
          </a:p>
          <a:p>
            <a:r>
              <a:rPr lang="sr-Cyrl-BA" sz="2800" dirty="0"/>
              <a:t>Ширење </a:t>
            </a:r>
            <a:r>
              <a:rPr lang="sr-Cyrl-BA" sz="2800" dirty="0" err="1"/>
              <a:t>екумене</a:t>
            </a:r>
            <a:r>
              <a:rPr lang="sr-Cyrl-BA" sz="2800" dirty="0"/>
              <a:t> на друге континенте</a:t>
            </a:r>
          </a:p>
          <a:p>
            <a:endParaRPr lang="sr-Cyrl-BA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3C34723-D29D-4BE2-8B9A-D0495421E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1" y="4919662"/>
            <a:ext cx="3102258" cy="17430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8279C2D-A740-499C-AC19-2E7BF2A51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12" y="4907083"/>
            <a:ext cx="2619375" cy="17430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ED5C9D4-E89B-4E67-8E83-B05830B0B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40" y="4879716"/>
            <a:ext cx="2400165" cy="17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237C13-D6A6-4F14-9496-AB80AF469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64750"/>
            <a:ext cx="10353762" cy="970450"/>
          </a:xfrm>
        </p:spPr>
        <p:txBody>
          <a:bodyPr/>
          <a:lstStyle/>
          <a:p>
            <a:pPr algn="ctr"/>
            <a:r>
              <a:rPr lang="sr-Cyrl-BA" dirty="0" err="1"/>
              <a:t>Анекумена</a:t>
            </a:r>
            <a:r>
              <a:rPr lang="sr-Cyrl-BA" dirty="0"/>
              <a:t> 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BD84D76-ED31-4305-9037-9E29A479B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099719"/>
            <a:ext cx="10353762" cy="970450"/>
          </a:xfrm>
        </p:spPr>
        <p:txBody>
          <a:bodyPr/>
          <a:lstStyle/>
          <a:p>
            <a:r>
              <a:rPr lang="sr-Cyrl-BA" sz="2800" b="1" dirty="0" err="1"/>
              <a:t>Анекумена</a:t>
            </a:r>
            <a:r>
              <a:rPr lang="sr-Cyrl-BA" sz="2800" dirty="0"/>
              <a:t> је ненасељени дио Земљине површине</a:t>
            </a:r>
            <a:r>
              <a:rPr lang="sr-Cyrl-BA" dirty="0"/>
              <a:t>.</a:t>
            </a:r>
          </a:p>
          <a:p>
            <a:endParaRPr lang="sr-Cyrl-BA" dirty="0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28EBB22A-31A9-4B37-9E8C-6FEA549903C1}"/>
              </a:ext>
            </a:extLst>
          </p:cNvPr>
          <p:cNvGrpSpPr/>
          <p:nvPr/>
        </p:nvGrpSpPr>
        <p:grpSpPr>
          <a:xfrm>
            <a:off x="417094" y="1762057"/>
            <a:ext cx="2908410" cy="2594261"/>
            <a:chOff x="417094" y="1762057"/>
            <a:chExt cx="2908410" cy="2594261"/>
          </a:xfrm>
        </p:grpSpPr>
        <p:pic>
          <p:nvPicPr>
            <p:cNvPr id="5" name="Slika 4">
              <a:extLst>
                <a:ext uri="{FF2B5EF4-FFF2-40B4-BE49-F238E27FC236}">
                  <a16:creationId xmlns:a16="http://schemas.microsoft.com/office/drawing/2014/main" id="{DA593B1F-9C79-4095-B718-D9B17D15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094" y="1762057"/>
              <a:ext cx="2908410" cy="218130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2" name="Okvir za tekst 11">
              <a:extLst>
                <a:ext uri="{FF2B5EF4-FFF2-40B4-BE49-F238E27FC236}">
                  <a16:creationId xmlns:a16="http://schemas.microsoft.com/office/drawing/2014/main" id="{5C035938-1109-44FD-BBFA-7E3242D08BE3}"/>
                </a:ext>
              </a:extLst>
            </p:cNvPr>
            <p:cNvSpPr txBox="1"/>
            <p:nvPr/>
          </p:nvSpPr>
          <p:spPr>
            <a:xfrm>
              <a:off x="1027102" y="3833098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2800" dirty="0"/>
                <a:t>пустиње</a:t>
              </a: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9296B60-EAC0-40DB-B117-FA0E0270ACA4}"/>
              </a:ext>
            </a:extLst>
          </p:cNvPr>
          <p:cNvGrpSpPr/>
          <p:nvPr/>
        </p:nvGrpSpPr>
        <p:grpSpPr>
          <a:xfrm>
            <a:off x="4354083" y="1751007"/>
            <a:ext cx="3537355" cy="2679468"/>
            <a:chOff x="4354083" y="1751007"/>
            <a:chExt cx="3537355" cy="2679468"/>
          </a:xfrm>
        </p:grpSpPr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C711E6D4-75B6-4295-A115-92375D8B1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91"/>
            <a:stretch/>
          </p:blipFill>
          <p:spPr>
            <a:xfrm>
              <a:off x="4354083" y="1751007"/>
              <a:ext cx="3473186" cy="218766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3" name="Okvir za tekst 12">
              <a:extLst>
                <a:ext uri="{FF2B5EF4-FFF2-40B4-BE49-F238E27FC236}">
                  <a16:creationId xmlns:a16="http://schemas.microsoft.com/office/drawing/2014/main" id="{299EC745-BB50-450F-A745-D52EBB43B5AC}"/>
                </a:ext>
              </a:extLst>
            </p:cNvPr>
            <p:cNvSpPr txBox="1"/>
            <p:nvPr/>
          </p:nvSpPr>
          <p:spPr>
            <a:xfrm>
              <a:off x="4418252" y="3907255"/>
              <a:ext cx="34731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2800" dirty="0"/>
                <a:t>поларне области</a:t>
              </a:r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C57901F3-BF59-4F5C-9721-F0239C5F6D02}"/>
              </a:ext>
            </a:extLst>
          </p:cNvPr>
          <p:cNvGrpSpPr/>
          <p:nvPr/>
        </p:nvGrpSpPr>
        <p:grpSpPr>
          <a:xfrm>
            <a:off x="8994832" y="1762057"/>
            <a:ext cx="2908410" cy="2626345"/>
            <a:chOff x="8994832" y="1762057"/>
            <a:chExt cx="2908410" cy="2626345"/>
          </a:xfrm>
        </p:grpSpPr>
        <p:pic>
          <p:nvPicPr>
            <p:cNvPr id="8" name="Slika 7">
              <a:extLst>
                <a:ext uri="{FF2B5EF4-FFF2-40B4-BE49-F238E27FC236}">
                  <a16:creationId xmlns:a16="http://schemas.microsoft.com/office/drawing/2014/main" id="{BDD27AFD-7EF4-449C-838F-2F5A2B69A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4832" y="1762057"/>
              <a:ext cx="2908410" cy="217661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6" name="Okvir za tekst 15">
              <a:extLst>
                <a:ext uri="{FF2B5EF4-FFF2-40B4-BE49-F238E27FC236}">
                  <a16:creationId xmlns:a16="http://schemas.microsoft.com/office/drawing/2014/main" id="{2BB69ACF-9AD4-4A8F-AAD1-6E616C1CEC7F}"/>
                </a:ext>
              </a:extLst>
            </p:cNvPr>
            <p:cNvSpPr txBox="1"/>
            <p:nvPr/>
          </p:nvSpPr>
          <p:spPr>
            <a:xfrm>
              <a:off x="9671787" y="3865182"/>
              <a:ext cx="21031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2800" dirty="0"/>
                <a:t>прашуме</a:t>
              </a: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854E9E8A-0006-4B8F-86E1-52B701E26E33}"/>
              </a:ext>
            </a:extLst>
          </p:cNvPr>
          <p:cNvGrpSpPr/>
          <p:nvPr/>
        </p:nvGrpSpPr>
        <p:grpSpPr>
          <a:xfrm>
            <a:off x="1757841" y="4369403"/>
            <a:ext cx="3135326" cy="2516257"/>
            <a:chOff x="1757841" y="4369403"/>
            <a:chExt cx="3135326" cy="2516257"/>
          </a:xfrm>
        </p:grpSpPr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463977DD-050E-4919-AF76-6CB805632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841" y="4369403"/>
              <a:ext cx="3135326" cy="209021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8" name="Okvir za tekst 17">
              <a:extLst>
                <a:ext uri="{FF2B5EF4-FFF2-40B4-BE49-F238E27FC236}">
                  <a16:creationId xmlns:a16="http://schemas.microsoft.com/office/drawing/2014/main" id="{7090C21E-D3A7-4FA2-B1EB-255B03E1A766}"/>
                </a:ext>
              </a:extLst>
            </p:cNvPr>
            <p:cNvSpPr txBox="1"/>
            <p:nvPr/>
          </p:nvSpPr>
          <p:spPr>
            <a:xfrm>
              <a:off x="2614946" y="6362440"/>
              <a:ext cx="2085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2800" dirty="0"/>
                <a:t>мочваре</a:t>
              </a: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72BBF2B4-EA09-436A-9C53-4F09CA126416}"/>
              </a:ext>
            </a:extLst>
          </p:cNvPr>
          <p:cNvGrpSpPr/>
          <p:nvPr/>
        </p:nvGrpSpPr>
        <p:grpSpPr>
          <a:xfrm>
            <a:off x="6737685" y="4369403"/>
            <a:ext cx="3247621" cy="2488597"/>
            <a:chOff x="6737685" y="4369403"/>
            <a:chExt cx="3247621" cy="2488597"/>
          </a:xfrm>
        </p:grpSpPr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A937C2D8-B357-4C47-8956-2D77CEDC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7685" y="4369403"/>
              <a:ext cx="3003455" cy="2028215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0" name="Okvir za tekst 19">
              <a:extLst>
                <a:ext uri="{FF2B5EF4-FFF2-40B4-BE49-F238E27FC236}">
                  <a16:creationId xmlns:a16="http://schemas.microsoft.com/office/drawing/2014/main" id="{4911131C-BCC8-460C-8C4D-33B1FE0BE27B}"/>
                </a:ext>
              </a:extLst>
            </p:cNvPr>
            <p:cNvSpPr txBox="1"/>
            <p:nvPr/>
          </p:nvSpPr>
          <p:spPr>
            <a:xfrm>
              <a:off x="6849980" y="6334780"/>
              <a:ext cx="3135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2800" dirty="0"/>
                <a:t>високе планине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34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26F0BB-B094-4EE9-8DDC-2055974E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36885"/>
            <a:ext cx="10353762" cy="970450"/>
          </a:xfrm>
        </p:spPr>
        <p:txBody>
          <a:bodyPr/>
          <a:lstStyle/>
          <a:p>
            <a:pPr algn="ctr"/>
            <a:r>
              <a:rPr lang="sr-Cyrl-BA" dirty="0"/>
              <a:t>Границе </a:t>
            </a:r>
            <a:r>
              <a:rPr lang="sr-Cyrl-BA" dirty="0" err="1"/>
              <a:t>екумене</a:t>
            </a:r>
            <a:endParaRPr lang="sr-Cyrl-BA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0586058B-1A84-4EAE-A601-6850BB57E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57666"/>
            <a:ext cx="11678653" cy="4668349"/>
          </a:xfrm>
        </p:spPr>
        <p:txBody>
          <a:bodyPr>
            <a:noAutofit/>
          </a:bodyPr>
          <a:lstStyle/>
          <a:p>
            <a:r>
              <a:rPr lang="sr-Cyrl-BA" sz="2800" b="1" dirty="0"/>
              <a:t>Границе </a:t>
            </a:r>
            <a:r>
              <a:rPr lang="sr-Cyrl-BA" sz="2800" b="1" dirty="0" err="1"/>
              <a:t>екумене</a:t>
            </a:r>
            <a:r>
              <a:rPr lang="sr-Cyrl-BA" sz="2800" b="1" dirty="0"/>
              <a:t> </a:t>
            </a:r>
            <a:r>
              <a:rPr lang="sr-Cyrl-BA" sz="2800" dirty="0"/>
              <a:t>зависе од природних услова за живот </a:t>
            </a:r>
            <a:r>
              <a:rPr lang="sr-Cyrl-BA" sz="2800" dirty="0" err="1"/>
              <a:t>људи</a:t>
            </a:r>
            <a:r>
              <a:rPr lang="sr-Cyrl-BA" sz="2800" dirty="0"/>
              <a:t> (вода, свјетлост и топлота).</a:t>
            </a:r>
          </a:p>
          <a:p>
            <a:pPr marL="0" indent="0">
              <a:buNone/>
            </a:pPr>
            <a:endParaRPr lang="sr-Cyrl-BA" sz="2800" dirty="0"/>
          </a:p>
          <a:p>
            <a:pPr marL="494100" indent="-457200">
              <a:buFontTx/>
              <a:buChar char="-"/>
            </a:pPr>
            <a:r>
              <a:rPr lang="sr-Cyrl-BA" sz="2800" b="1" dirty="0"/>
              <a:t>граница хладноће </a:t>
            </a:r>
            <a:r>
              <a:rPr lang="sr-Cyrl-BA" sz="2800" dirty="0"/>
              <a:t>-</a:t>
            </a:r>
          </a:p>
          <a:p>
            <a:pPr marL="36900" indent="0">
              <a:buNone/>
            </a:pPr>
            <a:r>
              <a:rPr lang="sr-Cyrl-BA" sz="2800" dirty="0"/>
              <a:t>- Сјеверни ледени океан - 78˚ с. г. ш.</a:t>
            </a:r>
          </a:p>
          <a:p>
            <a:pPr marL="494100" indent="-457200">
              <a:buFontTx/>
              <a:buChar char="-"/>
            </a:pPr>
            <a:r>
              <a:rPr lang="sr-Cyrl-BA" sz="2800" dirty="0"/>
              <a:t>крајњи југ Јужне Америке  </a:t>
            </a:r>
          </a:p>
          <a:p>
            <a:pPr marL="36900" indent="0">
              <a:buNone/>
            </a:pPr>
            <a:endParaRPr lang="sr-Cyrl-BA" sz="2800" dirty="0"/>
          </a:p>
          <a:p>
            <a:pPr marL="36900" indent="0">
              <a:buNone/>
            </a:pPr>
            <a:r>
              <a:rPr lang="sr-Cyrl-BA" sz="2800" dirty="0"/>
              <a:t>- </a:t>
            </a:r>
            <a:r>
              <a:rPr lang="sr-Cyrl-BA" sz="2800" b="1" dirty="0"/>
              <a:t>граница суше </a:t>
            </a:r>
            <a:r>
              <a:rPr lang="sr-Cyrl-BA" sz="2800" dirty="0"/>
              <a:t>– пустињски </a:t>
            </a:r>
            <a:r>
              <a:rPr lang="sr-Cyrl-BA" sz="2800" dirty="0" err="1"/>
              <a:t>предјели</a:t>
            </a:r>
            <a:endParaRPr lang="sr-Cyrl-BA" sz="2800" dirty="0"/>
          </a:p>
          <a:p>
            <a:pPr marL="36900" indent="0">
              <a:buNone/>
            </a:pPr>
            <a:r>
              <a:rPr lang="sr-Cyrl-BA" sz="2800" dirty="0"/>
              <a:t>- </a:t>
            </a:r>
            <a:r>
              <a:rPr lang="sr-Cyrl-BA" sz="2800" b="1" dirty="0"/>
              <a:t>висинска граница </a:t>
            </a:r>
            <a:r>
              <a:rPr lang="sr-Cyrl-BA" sz="2800" dirty="0"/>
              <a:t>– планински </a:t>
            </a:r>
            <a:r>
              <a:rPr lang="sr-Cyrl-BA" sz="2800" dirty="0" err="1"/>
              <a:t>предјели</a:t>
            </a:r>
            <a:endParaRPr lang="sr-Cyrl-BA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AB57CD-6FD0-47FF-8472-E129A9EDA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072" y="2530041"/>
            <a:ext cx="3843381" cy="2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68A55365-EBEB-4338-9C46-3A4813624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17" y="609501"/>
            <a:ext cx="11000165" cy="4058751"/>
          </a:xfrm>
        </p:spPr>
        <p:txBody>
          <a:bodyPr>
            <a:normAutofit/>
          </a:bodyPr>
          <a:lstStyle/>
          <a:p>
            <a:r>
              <a:rPr lang="sr-Cyrl-BA" sz="2800" b="1" dirty="0"/>
              <a:t>Горња граница насељености </a:t>
            </a:r>
          </a:p>
          <a:p>
            <a:pPr marL="36900" indent="0">
              <a:buNone/>
            </a:pPr>
            <a:r>
              <a:rPr lang="sr-Cyrl-BA" sz="2800" dirty="0"/>
              <a:t>- Сјеверна Европа – 50 м надморске висине</a:t>
            </a:r>
          </a:p>
          <a:p>
            <a:pPr marL="36900" indent="0">
              <a:buNone/>
            </a:pPr>
            <a:r>
              <a:rPr lang="sr-Cyrl-BA" sz="2800" dirty="0"/>
              <a:t>- сушни, умјерени и тропски </a:t>
            </a:r>
            <a:r>
              <a:rPr lang="sr-Cyrl-BA" sz="2800" dirty="0" err="1"/>
              <a:t>предјели</a:t>
            </a:r>
            <a:r>
              <a:rPr lang="sr-Cyrl-BA" sz="2800" dirty="0"/>
              <a:t> – 5 000 м надморске висине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62250A72-254A-4E93-B26A-A360C9FDE2CD}"/>
              </a:ext>
            </a:extLst>
          </p:cNvPr>
          <p:cNvGrpSpPr/>
          <p:nvPr/>
        </p:nvGrpSpPr>
        <p:grpSpPr>
          <a:xfrm>
            <a:off x="746354" y="2736975"/>
            <a:ext cx="4681989" cy="3696190"/>
            <a:chOff x="746354" y="2736975"/>
            <a:chExt cx="4681989" cy="3696190"/>
          </a:xfrm>
        </p:grpSpPr>
        <p:pic>
          <p:nvPicPr>
            <p:cNvPr id="2" name="Slika 1">
              <a:extLst>
                <a:ext uri="{FF2B5EF4-FFF2-40B4-BE49-F238E27FC236}">
                  <a16:creationId xmlns:a16="http://schemas.microsoft.com/office/drawing/2014/main" id="{F6E762F9-C7A4-4475-95E2-CD4FDB5E0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354" y="2736975"/>
              <a:ext cx="4681989" cy="311933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5" name="Okvir za tekst 4">
              <a:extLst>
                <a:ext uri="{FF2B5EF4-FFF2-40B4-BE49-F238E27FC236}">
                  <a16:creationId xmlns:a16="http://schemas.microsoft.com/office/drawing/2014/main" id="{533F2E31-DE00-45F4-8BDD-01DE69C18C2B}"/>
                </a:ext>
              </a:extLst>
            </p:cNvPr>
            <p:cNvSpPr txBox="1"/>
            <p:nvPr/>
          </p:nvSpPr>
          <p:spPr>
            <a:xfrm>
              <a:off x="1106148" y="6063833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dirty="0"/>
                <a:t>Серо де Паско – Перу (4 360</a:t>
              </a:r>
              <a:r>
                <a:rPr lang="sr-Latn-BA" dirty="0"/>
                <a:t> </a:t>
              </a:r>
              <a:r>
                <a:rPr lang="sr-Cyrl-BA" dirty="0"/>
                <a:t>м</a:t>
              </a:r>
              <a:r>
                <a:rPr lang="sr-Latn-BA" dirty="0"/>
                <a:t>)</a:t>
              </a:r>
              <a:endParaRPr lang="sr-Cyrl-BA" dirty="0"/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B7B57246-A9F8-4001-9086-F12D7F96A7F9}"/>
              </a:ext>
            </a:extLst>
          </p:cNvPr>
          <p:cNvGrpSpPr/>
          <p:nvPr/>
        </p:nvGrpSpPr>
        <p:grpSpPr>
          <a:xfrm>
            <a:off x="6999813" y="2736975"/>
            <a:ext cx="4445833" cy="3696190"/>
            <a:chOff x="6999813" y="2736975"/>
            <a:chExt cx="4445833" cy="3696190"/>
          </a:xfrm>
        </p:grpSpPr>
        <p:pic>
          <p:nvPicPr>
            <p:cNvPr id="4" name="Slika 3">
              <a:extLst>
                <a:ext uri="{FF2B5EF4-FFF2-40B4-BE49-F238E27FC236}">
                  <a16:creationId xmlns:a16="http://schemas.microsoft.com/office/drawing/2014/main" id="{3875128C-8AC6-4F2D-A9FA-9127B5AF6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9813" y="2736975"/>
              <a:ext cx="4445833" cy="305017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6" name="Okvir za tekst 5">
              <a:extLst>
                <a:ext uri="{FF2B5EF4-FFF2-40B4-BE49-F238E27FC236}">
                  <a16:creationId xmlns:a16="http://schemas.microsoft.com/office/drawing/2014/main" id="{2F9F4A03-9505-4366-88FD-61BA7EA87C4B}"/>
                </a:ext>
              </a:extLst>
            </p:cNvPr>
            <p:cNvSpPr txBox="1"/>
            <p:nvPr/>
          </p:nvSpPr>
          <p:spPr>
            <a:xfrm>
              <a:off x="7241529" y="6063833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dirty="0"/>
                <a:t>Жабљак – Црна Гора (1 450</a:t>
              </a:r>
              <a:r>
                <a:rPr lang="sr-Latn-BA" dirty="0"/>
                <a:t> </a:t>
              </a:r>
              <a:r>
                <a:rPr lang="sr-Cyrl-BA" dirty="0"/>
                <a:t>м</a:t>
              </a:r>
              <a:r>
                <a:rPr lang="sr-Latn-BA" dirty="0"/>
                <a:t>)</a:t>
              </a:r>
              <a:endParaRPr lang="sr-Cyrl-BA" dirty="0"/>
            </a:p>
          </p:txBody>
        </p:sp>
      </p:grpSp>
    </p:spTree>
    <p:extLst>
      <p:ext uri="{BB962C8B-B14F-4D97-AF65-F5344CB8AC3E}">
        <p14:creationId xmlns:p14="http://schemas.microsoft.com/office/powerpoint/2010/main" val="5636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D27360-ED9C-4339-AF8E-10455130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350"/>
            <a:ext cx="10353762" cy="970450"/>
          </a:xfrm>
        </p:spPr>
        <p:txBody>
          <a:bodyPr/>
          <a:lstStyle/>
          <a:p>
            <a:pPr algn="ctr"/>
            <a:r>
              <a:rPr lang="sr-Cyrl-BA" dirty="0"/>
              <a:t>Густина насељености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88A5B0C5-C335-4355-B252-086914F40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066800"/>
            <a:ext cx="10353762" cy="4058751"/>
          </a:xfrm>
        </p:spPr>
        <p:txBody>
          <a:bodyPr>
            <a:normAutofit/>
          </a:bodyPr>
          <a:lstStyle/>
          <a:p>
            <a:r>
              <a:rPr lang="sr-Cyrl-BA" sz="2800" b="1" dirty="0"/>
              <a:t>Густина насељености </a:t>
            </a:r>
            <a:r>
              <a:rPr lang="sr-Cyrl-BA" sz="2800" dirty="0"/>
              <a:t>показује колико становника живи на 1 км</a:t>
            </a:r>
            <a:r>
              <a:rPr lang="sr-Latn-BA" sz="2800" dirty="0"/>
              <a:t>² </a:t>
            </a:r>
            <a:r>
              <a:rPr lang="sr-Cyrl-BA" sz="2800" dirty="0"/>
              <a:t>Земљине површине.</a:t>
            </a:r>
          </a:p>
          <a:p>
            <a:pPr marL="36900" indent="0">
              <a:buNone/>
            </a:pPr>
            <a:endParaRPr lang="sr-Cyrl-BA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24BA8E-1D46-4441-9196-C93F6F7BA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49" y="2037250"/>
            <a:ext cx="8656027" cy="444241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E0798F-C40F-42D5-ADCF-66CF40AA9D4F}"/>
              </a:ext>
            </a:extLst>
          </p:cNvPr>
          <p:cNvSpPr/>
          <p:nvPr/>
        </p:nvSpPr>
        <p:spPr>
          <a:xfrm>
            <a:off x="8069177" y="2971801"/>
            <a:ext cx="673772" cy="533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14113F-4C66-4B3D-B701-6C17B4ACF3E1}"/>
              </a:ext>
            </a:extLst>
          </p:cNvPr>
          <p:cNvSpPr/>
          <p:nvPr/>
        </p:nvSpPr>
        <p:spPr>
          <a:xfrm>
            <a:off x="7005471" y="3342774"/>
            <a:ext cx="805131" cy="533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A659CC-15E2-4426-B576-9D9294B42C67}"/>
              </a:ext>
            </a:extLst>
          </p:cNvPr>
          <p:cNvSpPr/>
          <p:nvPr/>
        </p:nvSpPr>
        <p:spPr>
          <a:xfrm rot="19788916">
            <a:off x="3568482" y="3085153"/>
            <a:ext cx="506024" cy="32273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A6A25D-0642-4F3A-94CB-E4BBA33F1C04}"/>
              </a:ext>
            </a:extLst>
          </p:cNvPr>
          <p:cNvSpPr/>
          <p:nvPr/>
        </p:nvSpPr>
        <p:spPr>
          <a:xfrm>
            <a:off x="5301916" y="2681036"/>
            <a:ext cx="457046" cy="34891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99493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10E2710D-832C-4B31-9417-FCADFCD56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331" y="790025"/>
            <a:ext cx="11436627" cy="6701638"/>
          </a:xfrm>
        </p:spPr>
        <p:txBody>
          <a:bodyPr>
            <a:normAutofit/>
          </a:bodyPr>
          <a:lstStyle/>
          <a:p>
            <a:endParaRPr lang="sr-Cyrl-BA" sz="2800" dirty="0"/>
          </a:p>
          <a:p>
            <a:r>
              <a:rPr lang="sr-Cyrl-BA" sz="2800" b="1" dirty="0"/>
              <a:t>Становништво</a:t>
            </a:r>
            <a:r>
              <a:rPr lang="sr-Cyrl-BA" sz="2800" dirty="0"/>
              <a:t> – цјелокупна људска популација</a:t>
            </a:r>
          </a:p>
          <a:p>
            <a:r>
              <a:rPr lang="sr-Cyrl-BA" sz="2800" dirty="0"/>
              <a:t>Број становника на Земљи се непрекидно мијења (природни и друштвени услови)</a:t>
            </a:r>
          </a:p>
          <a:p>
            <a:r>
              <a:rPr lang="sr-Cyrl-BA" sz="2800" b="1" dirty="0"/>
              <a:t>Попис становништва </a:t>
            </a:r>
            <a:r>
              <a:rPr lang="sr-Cyrl-BA" sz="2800" dirty="0"/>
              <a:t>– бројно стање и састав становништва (сваких 10 година)</a:t>
            </a:r>
          </a:p>
          <a:p>
            <a:endParaRPr lang="sr-Cyrl-BA" sz="2800" dirty="0"/>
          </a:p>
          <a:p>
            <a:r>
              <a:rPr lang="sr-Cyrl-BA" sz="2800" dirty="0"/>
              <a:t>Промјена броја становника (кретање)</a:t>
            </a:r>
          </a:p>
          <a:p>
            <a:pPr marL="0" indent="0">
              <a:buNone/>
            </a:pPr>
            <a:r>
              <a:rPr lang="sr-Cyrl-BA" sz="2800" dirty="0"/>
              <a:t>           – природно</a:t>
            </a:r>
          </a:p>
          <a:p>
            <a:pPr marL="36900" indent="0">
              <a:buNone/>
            </a:pPr>
            <a:r>
              <a:rPr lang="sr-Cyrl-BA" sz="2800" dirty="0"/>
              <a:t>           – просторно (механичко)кретање</a:t>
            </a:r>
          </a:p>
          <a:p>
            <a:pPr marL="36900" indent="0">
              <a:buNone/>
            </a:pPr>
            <a:endParaRPr lang="sr-Cyrl-BA" sz="2800" dirty="0"/>
          </a:p>
          <a:p>
            <a:endParaRPr lang="sr-Cyrl-BA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2D2BE5C-1884-41F2-BD80-43C4E9B21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07" y="1100344"/>
            <a:ext cx="7270474" cy="545285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1892A4A-32E1-4CE2-B54A-3F76D8C8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04800"/>
            <a:ext cx="10353762" cy="970450"/>
          </a:xfrm>
        </p:spPr>
        <p:txBody>
          <a:bodyPr/>
          <a:lstStyle/>
          <a:p>
            <a:pPr algn="ctr"/>
            <a:r>
              <a:rPr lang="sr-Cyrl-BA" dirty="0"/>
              <a:t>Становништво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135FD75-EDE8-46F3-B28C-ED04F0619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2" r="4810"/>
          <a:stretch/>
        </p:blipFill>
        <p:spPr>
          <a:xfrm rot="16200000">
            <a:off x="8541631" y="2905637"/>
            <a:ext cx="2676027" cy="42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denzacija">
  <a:themeElements>
    <a:clrScheme name="Kondenzacij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zacij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acij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TM04033937[[fn=Kondenzacija]]</Template>
  <TotalTime>0</TotalTime>
  <Words>594</Words>
  <Application>Microsoft Office PowerPoint</Application>
  <PresentationFormat>Široki ekran</PresentationFormat>
  <Paragraphs>105</Paragraphs>
  <Slides>18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</vt:lpstr>
      <vt:lpstr>Kondenzacija</vt:lpstr>
      <vt:lpstr>Екумена и кретање становништва</vt:lpstr>
      <vt:lpstr>PowerPoint prezentacija</vt:lpstr>
      <vt:lpstr>Земљина површина састоји се од водених и копнених површина.</vt:lpstr>
      <vt:lpstr>Екумена </vt:lpstr>
      <vt:lpstr>Анекумена </vt:lpstr>
      <vt:lpstr>Границе екумене</vt:lpstr>
      <vt:lpstr>PowerPoint prezentacija</vt:lpstr>
      <vt:lpstr>Густина насељености</vt:lpstr>
      <vt:lpstr>Становништво</vt:lpstr>
      <vt:lpstr>Природно кретање становништва</vt:lpstr>
      <vt:lpstr>Наталитет </vt:lpstr>
      <vt:lpstr>PowerPoint prezentacija</vt:lpstr>
      <vt:lpstr>Морталитет  </vt:lpstr>
      <vt:lpstr>Природни прираштај </vt:lpstr>
      <vt:lpstr>Миграције </vt:lpstr>
      <vt:lpstr>Врсте миграција </vt:lpstr>
      <vt:lpstr>PowerPoint prezentacija</vt:lpstr>
      <vt:lpstr>Самосталан рад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Екумена и кретање становништва</dc:title>
  <dc:creator>Nastavnik</dc:creator>
  <cp:lastModifiedBy>Nastavnik</cp:lastModifiedBy>
  <cp:revision>36</cp:revision>
  <dcterms:created xsi:type="dcterms:W3CDTF">2020-05-14T11:20:47Z</dcterms:created>
  <dcterms:modified xsi:type="dcterms:W3CDTF">2020-05-17T11:40:27Z</dcterms:modified>
</cp:coreProperties>
</file>