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9" r:id="rId4"/>
    <p:sldId id="268" r:id="rId5"/>
    <p:sldId id="267" r:id="rId6"/>
    <p:sldId id="263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29" autoAdjust="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97678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73844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52633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0672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1765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64991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4288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178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1691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546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54068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B0B98-8239-40BE-8569-686D587888E2}" type="datetimeFigureOut">
              <a:rPr lang="sr-Latn-RS" smtClean="0"/>
              <a:pPr/>
              <a:t>30.4.2020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D8AC-A6D8-4310-927E-778CF14D5AE1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2476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908720"/>
            <a:ext cx="3888431" cy="576064"/>
          </a:xfrm>
        </p:spPr>
        <p:txBody>
          <a:bodyPr>
            <a:no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+mn-lt"/>
              </a:rPr>
              <a:t>Познавање природе</a:t>
            </a:r>
            <a:endParaRPr lang="sr-Latn-R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A37D3912-2D94-46F7-A014-F0F734D18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703" y="2636912"/>
            <a:ext cx="5712179" cy="1831622"/>
          </a:xfrm>
        </p:spPr>
        <p:txBody>
          <a:bodyPr/>
          <a:lstStyle/>
          <a:p>
            <a:r>
              <a:rPr lang="sr-Cyrl-RS" sz="4800" b="1" dirty="0">
                <a:solidFill>
                  <a:schemeClr val="bg1"/>
                </a:solidFill>
              </a:rPr>
              <a:t>ОРГАНИ ЗА ВАРЕЊЕ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обрада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9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stem organa za varen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0651" y="-66509"/>
            <a:ext cx="9134754" cy="685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1704" y="270921"/>
            <a:ext cx="5832648" cy="576064"/>
          </a:xfrm>
          <a:solidFill>
            <a:srgbClr val="003300"/>
          </a:solidFill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3200" dirty="0">
                <a:solidFill>
                  <a:schemeClr val="bg1"/>
                </a:solidFill>
              </a:rPr>
              <a:t>Систем органа за варење чине:</a:t>
            </a:r>
            <a:r>
              <a:rPr lang="sr-Latn-RS" sz="3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Latn-RS" sz="3200" dirty="0">
                <a:solidFill>
                  <a:schemeClr val="tx2">
                    <a:lumMod val="75000"/>
                  </a:schemeClr>
                </a:solidFill>
              </a:rPr>
            </a:br>
            <a:endParaRPr lang="sr-Latn-R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9543" y="1526947"/>
            <a:ext cx="1564700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   уста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6864" y="3495638"/>
            <a:ext cx="1944216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желудац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9543" y="4309594"/>
            <a:ext cx="2880320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танко цријево</a:t>
            </a:r>
          </a:p>
        </p:txBody>
      </p:sp>
      <p:sp>
        <p:nvSpPr>
          <p:cNvPr id="2" name="Rectangle 1"/>
          <p:cNvSpPr/>
          <p:nvPr/>
        </p:nvSpPr>
        <p:spPr>
          <a:xfrm>
            <a:off x="9624392" y="-53522"/>
            <a:ext cx="1141866" cy="6858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Rectangle 4"/>
          <p:cNvSpPr/>
          <p:nvPr/>
        </p:nvSpPr>
        <p:spPr>
          <a:xfrm>
            <a:off x="2207568" y="2564904"/>
            <a:ext cx="2003971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2366864" y="2126537"/>
            <a:ext cx="1944216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ждријело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459" y="2681682"/>
            <a:ext cx="1440160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једњак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7568" y="5274310"/>
            <a:ext cx="2003971" cy="674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2412940" y="4981923"/>
            <a:ext cx="3042066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дебело цријево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0423" y="5566698"/>
            <a:ext cx="2664296" cy="584775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анални отвор</a:t>
            </a:r>
          </a:p>
        </p:txBody>
      </p:sp>
    </p:spTree>
    <p:extLst>
      <p:ext uri="{BB962C8B-B14F-4D97-AF65-F5344CB8AC3E}">
        <p14:creationId xmlns:p14="http://schemas.microsoft.com/office/powerpoint/2010/main" xmlns="" val="12007544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987" y="14699"/>
            <a:ext cx="10515600" cy="1325563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bg1"/>
                </a:solidFill>
              </a:rPr>
              <a:t>ПУТ ХРАНЕ КРОЗ ТИЈЕЛО</a:t>
            </a:r>
            <a:endParaRPr lang="sr-Cyrl-BA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USTA PUNA ZUB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262"/>
            <a:ext cx="6394024" cy="425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16080" y="1700808"/>
            <a:ext cx="5040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Варење почиње у </a:t>
            </a:r>
            <a:r>
              <a:rPr lang="sr-Cyrl-BA" sz="2800" u="sng" dirty="0" smtClean="0">
                <a:solidFill>
                  <a:schemeClr val="bg1"/>
                </a:solidFill>
              </a:rPr>
              <a:t>устима</a:t>
            </a:r>
            <a:r>
              <a:rPr lang="sr-Cyrl-BA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sr-Cyrl-BA" sz="2800" dirty="0" smtClean="0">
                <a:solidFill>
                  <a:schemeClr val="bg1"/>
                </a:solidFill>
              </a:rPr>
              <a:t>У усној дупљи налазе се </a:t>
            </a:r>
            <a:r>
              <a:rPr lang="sr-Cyrl-BA" sz="2800" u="sng" dirty="0" smtClean="0">
                <a:solidFill>
                  <a:schemeClr val="bg1"/>
                </a:solidFill>
              </a:rPr>
              <a:t>зуби</a:t>
            </a:r>
            <a:r>
              <a:rPr lang="sr-Cyrl-BA" sz="2800" dirty="0" smtClean="0">
                <a:solidFill>
                  <a:schemeClr val="bg1"/>
                </a:solidFill>
              </a:rPr>
              <a:t> који ситне и дробе храну.</a:t>
            </a:r>
          </a:p>
          <a:p>
            <a:r>
              <a:rPr lang="sr-Cyrl-BA" sz="2800" u="sng" dirty="0" smtClean="0">
                <a:solidFill>
                  <a:schemeClr val="bg1"/>
                </a:solidFill>
              </a:rPr>
              <a:t>Језик</a:t>
            </a:r>
            <a:r>
              <a:rPr lang="sr-Cyrl-BA" sz="2800" dirty="0" smtClean="0">
                <a:solidFill>
                  <a:schemeClr val="bg1"/>
                </a:solidFill>
              </a:rPr>
              <a:t> мијеша храну у устима.</a:t>
            </a:r>
          </a:p>
          <a:p>
            <a:r>
              <a:rPr lang="sr-Cyrl-BA" sz="2800" dirty="0" smtClean="0">
                <a:solidFill>
                  <a:schemeClr val="bg1"/>
                </a:solidFill>
              </a:rPr>
              <a:t>Храна се натапа пљувачком  и тако се образује залогај који гутамо.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6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Резултат слика за систем органа за варењ">
            <a:extLst>
              <a:ext uri="{FF2B5EF4-FFF2-40B4-BE49-F238E27FC236}">
                <a16:creationId xmlns:a16="http://schemas.microsoft.com/office/drawing/2014/main" xmlns="" id="{44E1C4D2-C21C-4F23-A2C1-550E338FDDB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400" y="889694"/>
            <a:ext cx="5369359" cy="581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064" y="1556792"/>
            <a:ext cx="50405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3200" dirty="0">
                <a:solidFill>
                  <a:schemeClr val="bg1"/>
                </a:solidFill>
              </a:rPr>
              <a:t>Храна пролази кроз </a:t>
            </a:r>
            <a:r>
              <a:rPr lang="sr-Cyrl-RS" sz="3200" u="sng" dirty="0">
                <a:solidFill>
                  <a:schemeClr val="bg1"/>
                </a:solidFill>
              </a:rPr>
              <a:t>једњак</a:t>
            </a:r>
            <a:r>
              <a:rPr lang="sr-Cyrl-RS" sz="3200" dirty="0">
                <a:solidFill>
                  <a:schemeClr val="bg1"/>
                </a:solidFill>
              </a:rPr>
              <a:t> и долази до </a:t>
            </a:r>
            <a:r>
              <a:rPr lang="sr-Cyrl-RS" sz="3200" u="sng" dirty="0">
                <a:solidFill>
                  <a:schemeClr val="bg1"/>
                </a:solidFill>
              </a:rPr>
              <a:t>желудца</a:t>
            </a:r>
            <a:r>
              <a:rPr lang="sr-Cyrl-RS" sz="32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sr-Cyrl-RS" sz="3200" dirty="0">
                <a:solidFill>
                  <a:schemeClr val="bg1"/>
                </a:solidFill>
              </a:rPr>
              <a:t>Желудац је мишићни орган који вари храну уз помоћ желудачне киселине и претвара је у кашу.</a:t>
            </a:r>
            <a:r>
              <a:rPr lang="sr-Latn-RS" sz="3200" dirty="0">
                <a:solidFill>
                  <a:schemeClr val="bg1"/>
                </a:solidFill>
              </a:rPr>
              <a:t> </a:t>
            </a:r>
            <a:endParaRPr lang="sr-Cyrl-RS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3712" y="304919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ПУТ ХРАНЕ КРОЗ ТИЈЕЛО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3712" y="1124744"/>
            <a:ext cx="1080120" cy="567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Oval 5"/>
          <p:cNvSpPr/>
          <p:nvPr/>
        </p:nvSpPr>
        <p:spPr>
          <a:xfrm rot="2333038">
            <a:off x="3345036" y="2723675"/>
            <a:ext cx="932869" cy="301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3811470" y="4413285"/>
            <a:ext cx="1060394" cy="2420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r-Cyrl-BA"/>
          </a:p>
        </p:txBody>
      </p:sp>
      <p:sp>
        <p:nvSpPr>
          <p:cNvPr id="8" name="Oval 7"/>
          <p:cNvSpPr/>
          <p:nvPr/>
        </p:nvSpPr>
        <p:spPr>
          <a:xfrm>
            <a:off x="1558182" y="5661248"/>
            <a:ext cx="361354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358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Резултат слика за систем органа за варењ">
            <a:extLst>
              <a:ext uri="{FF2B5EF4-FFF2-40B4-BE49-F238E27FC236}">
                <a16:creationId xmlns:a16="http://schemas.microsoft.com/office/drawing/2014/main" xmlns="" id="{44E1C4D2-C21C-4F23-A2C1-550E338FDDB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344" y="1124744"/>
            <a:ext cx="5087325" cy="565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7968" y="686831"/>
            <a:ext cx="5688632" cy="53344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3200" u="sng" dirty="0">
                <a:solidFill>
                  <a:schemeClr val="bg1"/>
                </a:solidFill>
              </a:rPr>
              <a:t>Танко цријево</a:t>
            </a:r>
            <a:r>
              <a:rPr lang="sr-Cyrl-RS" sz="3200" dirty="0">
                <a:solidFill>
                  <a:schemeClr val="bg1"/>
                </a:solidFill>
              </a:rPr>
              <a:t> сварену храну односно хранљиве материје преко танког зида шаље у крвоток тј. до органа.</a:t>
            </a:r>
            <a:r>
              <a:rPr lang="sr-Latn-RS" sz="3200" dirty="0">
                <a:solidFill>
                  <a:schemeClr val="bg1"/>
                </a:solidFill>
              </a:rPr>
              <a:t> </a:t>
            </a:r>
            <a:endParaRPr lang="sr-Cyrl-R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3200" dirty="0">
                <a:solidFill>
                  <a:schemeClr val="bg1"/>
                </a:solidFill>
              </a:rPr>
              <a:t>У </a:t>
            </a:r>
            <a:r>
              <a:rPr lang="sr-Cyrl-RS" sz="3200" u="sng" dirty="0">
                <a:solidFill>
                  <a:schemeClr val="bg1"/>
                </a:solidFill>
              </a:rPr>
              <a:t>дебелом цријеву</a:t>
            </a:r>
            <a:r>
              <a:rPr lang="sr-Cyrl-RS" sz="3200" dirty="0">
                <a:solidFill>
                  <a:schemeClr val="bg1"/>
                </a:solidFill>
              </a:rPr>
              <a:t> несварена храна се избацује преко аналног отвора.</a:t>
            </a:r>
            <a:endParaRPr lang="sr-Cyrl-BA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215680" y="394443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ПУТ ХРАНЕ КРОЗ ТИЈЕЛО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3632" y="1412776"/>
            <a:ext cx="86409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Oval 5"/>
          <p:cNvSpPr/>
          <p:nvPr/>
        </p:nvSpPr>
        <p:spPr>
          <a:xfrm rot="1543335">
            <a:off x="2662378" y="2825252"/>
            <a:ext cx="845400" cy="2979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Oval 7"/>
          <p:cNvSpPr/>
          <p:nvPr/>
        </p:nvSpPr>
        <p:spPr>
          <a:xfrm>
            <a:off x="3085078" y="4293096"/>
            <a:ext cx="1066706" cy="24864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Oval 8"/>
          <p:cNvSpPr/>
          <p:nvPr/>
        </p:nvSpPr>
        <p:spPr>
          <a:xfrm rot="374648">
            <a:off x="983432" y="5805264"/>
            <a:ext cx="360040" cy="9022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2619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720" y="404671"/>
            <a:ext cx="5616624" cy="883225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200" b="1" dirty="0">
                <a:solidFill>
                  <a:schemeClr val="bg1"/>
                </a:solidFill>
              </a:rPr>
              <a:t>УЛОГА  ОРГАНА  ЗА ВАРЕЊЕ</a:t>
            </a:r>
            <a:endParaRPr lang="sr-Latn-R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368" y="1772816"/>
            <a:ext cx="4392488" cy="3807311"/>
          </a:xfrm>
        </p:spPr>
        <p:txBody>
          <a:bodyPr>
            <a:no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Врше пробаву и упијање хранљивих материја.</a:t>
            </a:r>
            <a:r>
              <a:rPr lang="sr-Latn-RS" sz="3200" dirty="0">
                <a:solidFill>
                  <a:schemeClr val="bg1"/>
                </a:solidFill>
              </a:rPr>
              <a:t> </a:t>
            </a:r>
            <a:endParaRPr lang="sr-Cyrl-RS" sz="3200" dirty="0">
              <a:solidFill>
                <a:schemeClr val="bg1"/>
              </a:solidFill>
            </a:endParaRPr>
          </a:p>
          <a:p>
            <a:r>
              <a:rPr lang="sr-Cyrl-RS" sz="3200" dirty="0">
                <a:solidFill>
                  <a:schemeClr val="bg1"/>
                </a:solidFill>
              </a:rPr>
              <a:t>Хранљиве материје омогућују раст и развој организма и њихову обнову.</a:t>
            </a:r>
            <a:endParaRPr lang="sr-Latn-RS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Резултат слика за систем органа за варењ">
            <a:extLst>
              <a:ext uri="{FF2B5EF4-FFF2-40B4-BE49-F238E27FC236}">
                <a16:creationId xmlns:a16="http://schemas.microsoft.com/office/drawing/2014/main" xmlns="" id="{D8DB22DD-EB98-4040-9D56-A0C4C852F18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412777"/>
            <a:ext cx="6003557" cy="544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76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869C6-0B7C-44CB-8C28-35B902DF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-30415"/>
            <a:ext cx="8441727" cy="1173415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            БОЛЕСТИ ОРГАНА ЗА ВАРЕЊЕ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6EECDA-3749-4DAB-A4CC-017D4F5F0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215" y="1551021"/>
            <a:ext cx="4191322" cy="4351338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Каријес;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Болови у стомаку;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Повраћање;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Пролив;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Мучнина;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Цријевни паразити...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Резултат слика за болести органа за варење">
            <a:extLst>
              <a:ext uri="{FF2B5EF4-FFF2-40B4-BE49-F238E27FC236}">
                <a16:creationId xmlns:a16="http://schemas.microsoft.com/office/drawing/2014/main" xmlns="" id="{7CCED63B-5471-480F-B2C6-0966B155AB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83987">
            <a:off x="5846251" y="2051803"/>
            <a:ext cx="5853572" cy="39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Резултат слика за каријес">
            <a:extLst>
              <a:ext uri="{FF2B5EF4-FFF2-40B4-BE49-F238E27FC236}">
                <a16:creationId xmlns:a16="http://schemas.microsoft.com/office/drawing/2014/main" xmlns="" id="{7F18475F-2412-437E-98DC-A0153415FF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029"/>
          <a:stretch/>
        </p:blipFill>
        <p:spPr bwMode="auto">
          <a:xfrm rot="654869">
            <a:off x="6369086" y="1026919"/>
            <a:ext cx="381642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07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7" y="260648"/>
            <a:ext cx="7488831" cy="682146"/>
          </a:xfrm>
        </p:spPr>
        <p:txBody>
          <a:bodyPr>
            <a:noAutofit/>
          </a:bodyPr>
          <a:lstStyle/>
          <a:p>
            <a:r>
              <a:rPr lang="sr-Cyrl-RS" sz="3200" b="1" dirty="0">
                <a:solidFill>
                  <a:schemeClr val="bg1"/>
                </a:solidFill>
                <a:latin typeface="+mn-lt"/>
              </a:rPr>
              <a:t>ЗАШТИТА И ЊЕГА ОРГАНА ЗА ВАРЕЊЕ</a:t>
            </a:r>
            <a:endParaRPr lang="sr-Latn-R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074" name="Picture 2" descr="Kuba libre koktel - Kuvarancij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772025">
            <a:off x="1269723" y="1901611"/>
            <a:ext cx="3895819" cy="44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60073">
            <a:off x="4964673" y="1232777"/>
            <a:ext cx="3332047" cy="3080551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167851">
            <a:off x="8026423" y="3142980"/>
            <a:ext cx="3070161" cy="3087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91753">
            <a:off x="7893459" y="994711"/>
            <a:ext cx="3480938" cy="3016810"/>
          </a:xfrm>
          <a:prstGeom prst="rect">
            <a:avLst/>
          </a:prstGeom>
        </p:spPr>
      </p:pic>
      <p:pic>
        <p:nvPicPr>
          <p:cNvPr id="3076" name="Picture 4" descr="Quintal do Debetti | Commend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231456">
            <a:off x="416607" y="960411"/>
            <a:ext cx="2748397" cy="270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9022" y="3604482"/>
            <a:ext cx="2447177" cy="325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4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9456" y="188640"/>
            <a:ext cx="103691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u="sng" dirty="0">
                <a:solidFill>
                  <a:schemeClr val="bg1"/>
                </a:solidFill>
              </a:rPr>
              <a:t>Задатак за самосталан рад: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>
                <a:solidFill>
                  <a:schemeClr val="bg1"/>
                </a:solidFill>
              </a:rPr>
              <a:t>О органима за варење можете прочитати у </a:t>
            </a:r>
            <a:r>
              <a:rPr lang="sr-Cyrl-BA" sz="3200" dirty="0" smtClean="0">
                <a:solidFill>
                  <a:schemeClr val="bg1"/>
                </a:solidFill>
              </a:rPr>
              <a:t>уџбенику </a:t>
            </a:r>
            <a:r>
              <a:rPr lang="sr-Cyrl-BA" sz="3200" dirty="0">
                <a:solidFill>
                  <a:schemeClr val="bg1"/>
                </a:solidFill>
              </a:rPr>
              <a:t>Познавање природе за 5. разред на 117. и 118. страни, а затим одговорите на питања: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sr-Cyrl-BA" sz="3200" dirty="0">
                <a:solidFill>
                  <a:schemeClr val="bg1"/>
                </a:solidFill>
              </a:rPr>
              <a:t>Наброј органе за варење и објасни њихову функцију!</a:t>
            </a:r>
          </a:p>
          <a:p>
            <a:pPr marL="514350" indent="-514350">
              <a:buAutoNum type="arabicPeriod"/>
            </a:pPr>
            <a:r>
              <a:rPr lang="sr-Cyrl-BA" sz="3200" dirty="0">
                <a:solidFill>
                  <a:schemeClr val="bg1"/>
                </a:solidFill>
              </a:rPr>
              <a:t>Којих мјера се требамо придржавати да би сачували здравље органа за варење?</a:t>
            </a:r>
          </a:p>
          <a:p>
            <a:pPr marL="514350" indent="-514350">
              <a:buAutoNum type="arabicPeriod"/>
            </a:pPr>
            <a:r>
              <a:rPr lang="sr-Cyrl-BA" sz="3200" dirty="0">
                <a:solidFill>
                  <a:schemeClr val="bg1"/>
                </a:solidFill>
              </a:rPr>
              <a:t>Зашто здравље зуба има утицај на цијели организам?</a:t>
            </a:r>
          </a:p>
          <a:p>
            <a:pPr marL="514350" indent="-514350">
              <a:buAutoNum type="arabicPeriod"/>
            </a:pPr>
            <a:r>
              <a:rPr lang="sr-Cyrl-BA" sz="3200" dirty="0">
                <a:solidFill>
                  <a:schemeClr val="bg1"/>
                </a:solidFill>
              </a:rPr>
              <a:t>Нацртај приказ органа за варење и обиљежи их.</a:t>
            </a:r>
          </a:p>
        </p:txBody>
      </p:sp>
    </p:spTree>
    <p:extLst>
      <p:ext uri="{BB962C8B-B14F-4D97-AF65-F5344CB8AC3E}">
        <p14:creationId xmlns:p14="http://schemas.microsoft.com/office/powerpoint/2010/main" xmlns="" val="18761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246</Words>
  <Application>Microsoft Office PowerPoint</Application>
  <PresentationFormat>Custom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Познавање природе</vt:lpstr>
      <vt:lpstr>Slide 2</vt:lpstr>
      <vt:lpstr>ПУТ ХРАНЕ КРОЗ ТИЈЕЛО</vt:lpstr>
      <vt:lpstr>Slide 4</vt:lpstr>
      <vt:lpstr>Slide 5</vt:lpstr>
      <vt:lpstr>УЛОГА  ОРГАНА  ЗА ВАРЕЊЕ</vt:lpstr>
      <vt:lpstr>            БОЛЕСТИ ОРГАНА ЗА ВАРЕЊЕ</vt:lpstr>
      <vt:lpstr>ЗАШТИТА И ЊЕГА ОРГАНА ЗА ВАРЕЊЕ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PREDMET: Poznavanje prirode</dc:title>
  <dc:creator>Korisnik</dc:creator>
  <cp:lastModifiedBy>user</cp:lastModifiedBy>
  <cp:revision>76</cp:revision>
  <dcterms:created xsi:type="dcterms:W3CDTF">2019-12-05T18:57:17Z</dcterms:created>
  <dcterms:modified xsi:type="dcterms:W3CDTF">2020-04-30T17:51:09Z</dcterms:modified>
</cp:coreProperties>
</file>