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6750D1-1AF0-495A-BC9C-31A038B6E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2BE8C50-F32D-4128-B0BE-BF802A57A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ACD19A-300A-4567-A43D-6242141F3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5BDF-81FE-48BB-A61C-D6724C24236B}" type="datetimeFigureOut">
              <a:rPr lang="bs-Latn-BA" smtClean="0"/>
              <a:pPr/>
              <a:t>19.5.2020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4930CD-88AA-498B-979B-A214C797D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06951E-9A83-4EE9-A883-1905992F7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DD124-742D-4BE8-BAA2-1268BFDFD48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="" xmlns:p14="http://schemas.microsoft.com/office/powerpoint/2010/main" val="29295519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F88168-D03F-462F-947F-225570A90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C6651BE-83C4-4CC7-802F-8FECDC3164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A6F9AD-157D-4971-A97B-DFCE9AB9C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5BDF-81FE-48BB-A61C-D6724C24236B}" type="datetimeFigureOut">
              <a:rPr lang="bs-Latn-BA" smtClean="0"/>
              <a:pPr/>
              <a:t>19.5.2020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36BE9C-0AE5-4468-ACF1-42A24A1F5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ADA063-CBD1-4FBB-9856-030AA6568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DD124-742D-4BE8-BAA2-1268BFDFD48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="" xmlns:p14="http://schemas.microsoft.com/office/powerpoint/2010/main" val="32823056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BAC416D-FF95-4A9E-BD80-09DE1F4B0C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33CFA0D-EE6E-4701-8560-025E4F894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92CFA2-6979-4292-B7A7-095D22FDE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5BDF-81FE-48BB-A61C-D6724C24236B}" type="datetimeFigureOut">
              <a:rPr lang="bs-Latn-BA" smtClean="0"/>
              <a:pPr/>
              <a:t>19.5.2020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BA77D51-8B85-4E61-8709-E25AF657F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7FC45E9-65D3-490E-A134-5744DACFE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DD124-742D-4BE8-BAA2-1268BFDFD48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="" xmlns:p14="http://schemas.microsoft.com/office/powerpoint/2010/main" val="16751451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EAB990-4FF2-4170-9847-084F64005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A88493-56DB-4DD9-9375-C5E60242A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CF1694-56AF-4919-8BC2-E159E5CD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5BDF-81FE-48BB-A61C-D6724C24236B}" type="datetimeFigureOut">
              <a:rPr lang="bs-Latn-BA" smtClean="0"/>
              <a:pPr/>
              <a:t>19.5.2020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5BC721B-AF42-471F-832D-006E42B14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36253C-2BC4-46AE-AD40-EAA97729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DD124-742D-4BE8-BAA2-1268BFDFD48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="" xmlns:p14="http://schemas.microsoft.com/office/powerpoint/2010/main" val="2619081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853F98-877F-42C7-B801-8AB6737CC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79DA850-D5D9-49CA-BC8F-8649291B8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E6F8E9-EA1A-4C00-97B2-604375F94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5BDF-81FE-48BB-A61C-D6724C24236B}" type="datetimeFigureOut">
              <a:rPr lang="bs-Latn-BA" smtClean="0"/>
              <a:pPr/>
              <a:t>19.5.2020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30E944-A65E-4361-AA8C-B155DA5FB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34319F0-39F0-4A0A-85B7-2A7F65526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DD124-742D-4BE8-BAA2-1268BFDFD48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="" xmlns:p14="http://schemas.microsoft.com/office/powerpoint/2010/main" val="31351691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E19E1D-FB87-4DF4-9E0A-0873443FE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1C0FE4-641E-4524-9BD5-86A5977A83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D6D34D9-444E-412C-A5E6-7EEDCD9D3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499831F-E427-4526-B032-5124769DB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5BDF-81FE-48BB-A61C-D6724C24236B}" type="datetimeFigureOut">
              <a:rPr lang="bs-Latn-BA" smtClean="0"/>
              <a:pPr/>
              <a:t>19.5.2020</a:t>
            </a:fld>
            <a:endParaRPr lang="bs-Latn-B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A6B85E8-0C73-4CDF-9DD3-55FC26818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DC52810-0477-4FBF-80CD-1015CADD8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DD124-742D-4BE8-BAA2-1268BFDFD48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="" xmlns:p14="http://schemas.microsoft.com/office/powerpoint/2010/main" val="321216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D3E4EB-BDBF-43D6-ADF0-F4F5BAFB8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35CC217-E166-41D2-80AA-1E3E64F53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C812CCA-6D56-48E3-8B81-7975482DB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C234130-CB6F-4867-A252-379AE02287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FAAA2E9-7864-4CFE-B8EC-5FA06AACFD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13A2EAF-8C50-418C-8812-B2B639259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5BDF-81FE-48BB-A61C-D6724C24236B}" type="datetimeFigureOut">
              <a:rPr lang="bs-Latn-BA" smtClean="0"/>
              <a:pPr/>
              <a:t>19.5.2020</a:t>
            </a:fld>
            <a:endParaRPr lang="bs-Latn-BA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867E74C-87B0-4104-923E-190753A80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45ED6C0-30A3-4CC2-B04C-12F508F7A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DD124-742D-4BE8-BAA2-1268BFDFD48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="" xmlns:p14="http://schemas.microsoft.com/office/powerpoint/2010/main" val="2705434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AF52B3-74D6-49A0-9B38-4A7F093E0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A863AFD-4A5A-433D-B404-777CF7873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5BDF-81FE-48BB-A61C-D6724C24236B}" type="datetimeFigureOut">
              <a:rPr lang="bs-Latn-BA" smtClean="0"/>
              <a:pPr/>
              <a:t>19.5.2020</a:t>
            </a:fld>
            <a:endParaRPr lang="bs-Latn-BA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C0EC257-1B7C-4662-A9AF-FAC8A64EF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2C01CCF-F0C9-4EC8-9CFD-3D653C948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DD124-742D-4BE8-BAA2-1268BFDFD48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="" xmlns:p14="http://schemas.microsoft.com/office/powerpoint/2010/main" val="33287331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261057F-8F1A-438D-AE2B-F7B0689B1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5BDF-81FE-48BB-A61C-D6724C24236B}" type="datetimeFigureOut">
              <a:rPr lang="bs-Latn-BA" smtClean="0"/>
              <a:pPr/>
              <a:t>19.5.2020</a:t>
            </a:fld>
            <a:endParaRPr lang="bs-Latn-BA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7DB4FA-C719-4DF4-BF6C-642C41097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E936634-F764-4F87-BC44-7DF65C8EA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DD124-742D-4BE8-BAA2-1268BFDFD48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="" xmlns:p14="http://schemas.microsoft.com/office/powerpoint/2010/main" val="7851222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81B51A-F430-4808-A529-537745158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DF1F11-6BB8-459B-BBD4-96BF988F6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0CE93E6-3832-4250-8135-8F64FA211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E45A010-87BC-471D-A862-095E32EE8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5BDF-81FE-48BB-A61C-D6724C24236B}" type="datetimeFigureOut">
              <a:rPr lang="bs-Latn-BA" smtClean="0"/>
              <a:pPr/>
              <a:t>19.5.2020</a:t>
            </a:fld>
            <a:endParaRPr lang="bs-Latn-B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8F1BB31-E2AB-4415-8088-1FF320777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2FD3C95-5E6B-4BFE-BADE-C7BE57AE6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DD124-742D-4BE8-BAA2-1268BFDFD48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="" xmlns:p14="http://schemas.microsoft.com/office/powerpoint/2010/main" val="1529299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EA043C-59E4-4AB6-B63C-9F8495D57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693747C-443A-491C-9800-B59981262A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5EB1FC2-04ED-4BDD-A6A9-07B4DE8FE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0959CD0-7FE8-4EEE-9F82-5CE0DA1F1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5BDF-81FE-48BB-A61C-D6724C24236B}" type="datetimeFigureOut">
              <a:rPr lang="bs-Latn-BA" smtClean="0"/>
              <a:pPr/>
              <a:t>19.5.2020</a:t>
            </a:fld>
            <a:endParaRPr lang="bs-Latn-B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4A7A736-8492-4543-B87E-D86C37288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3D0D8B0-EDDC-4A45-82A2-D46DDEE2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DD124-742D-4BE8-BAA2-1268BFDFD48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="" xmlns:p14="http://schemas.microsoft.com/office/powerpoint/2010/main" val="17869617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DFF955F-605C-4D70-8847-409AC86AC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782782-7CC3-4427-9A59-44A6981E9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72DA36-FF61-4551-84C6-04AA8064C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25BDF-81FE-48BB-A61C-D6724C24236B}" type="datetimeFigureOut">
              <a:rPr lang="bs-Latn-BA" smtClean="0"/>
              <a:pPr/>
              <a:t>19.5.2020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875F79-7FE3-4B73-8837-6E392A5BA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6F28DF-AC46-44FF-973C-767EB2034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DD124-742D-4BE8-BAA2-1268BFDFD48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="" xmlns:p14="http://schemas.microsoft.com/office/powerpoint/2010/main" val="364342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BE625B-89F5-4BA8-86AD-134A3D54EE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B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ПРАВОПИС</a:t>
            </a:r>
            <a:endParaRPr lang="bs-Latn-BA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B826094-92D9-4699-9347-2D71EB6858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BA" sz="4400" dirty="0"/>
              <a:t>СРПСКИ ЈЕЗИК ЗА 3.РАЗРЕД</a:t>
            </a:r>
            <a:endParaRPr lang="bs-Latn-BA" sz="4400" dirty="0"/>
          </a:p>
        </p:txBody>
      </p:sp>
    </p:spTree>
    <p:extLst>
      <p:ext uri="{BB962C8B-B14F-4D97-AF65-F5344CB8AC3E}">
        <p14:creationId xmlns="" xmlns:p14="http://schemas.microsoft.com/office/powerpoint/2010/main" val="2532620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8517CF-9B73-4D48-A0DD-9BFEAA6D3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ЗАДАЦИ </a:t>
            </a: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САМОСТАЛАН РАД:</a:t>
            </a:r>
            <a:endParaRPr lang="bs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7FDB98-257B-49A2-85A9-B53FF5FF6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Напишите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једну потврдну реченицу, а затим је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као одричну.</a:t>
            </a:r>
          </a:p>
          <a:p>
            <a:pPr>
              <a:buFont typeface="Wingdings" panose="05000000000000000000" pitchFamily="2" charset="2"/>
              <a:buChar char="q"/>
            </a:pP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Напишите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једну изјавну реченицу, а затим је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као упитну.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Које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животиње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видите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слици?</a:t>
            </a:r>
          </a:p>
          <a:p>
            <a:pPr marL="0" indent="0">
              <a:buNone/>
            </a:pPr>
            <a:endParaRPr lang="sr-Cyrl-BA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bs-Latn-BA" dirty="0"/>
          </a:p>
        </p:txBody>
      </p:sp>
      <p:pic>
        <p:nvPicPr>
          <p:cNvPr id="4" name="Picture 3" descr="3da51b28b541afd34b61f3158828a6d1.jpg">
            <a:extLst>
              <a:ext uri="{FF2B5EF4-FFF2-40B4-BE49-F238E27FC236}">
                <a16:creationId xmlns="" xmlns:a16="http://schemas.microsoft.com/office/drawing/2014/main" id="{9E735D26-7ACE-4558-902B-FA6A7BD18C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1604" y="3592945"/>
            <a:ext cx="4099003" cy="25840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27682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CEA1CE-239D-493D-BF2A-471456D2C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2496"/>
          </a:xfrm>
        </p:spPr>
        <p:txBody>
          <a:bodyPr>
            <a:normAutofit/>
          </a:bodyPr>
          <a:lstStyle/>
          <a:p>
            <a:pPr algn="ctr"/>
            <a:r>
              <a:rPr lang="sr-Cyrl-B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Реченице по значењу</a:t>
            </a:r>
            <a:endParaRPr lang="bs-Latn-B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5E996C-B454-426D-BDD6-596296ED4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8624"/>
            <a:ext cx="10515600" cy="544425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bs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Зорица чита.                  Хоћеш ли ићи у парк?         Пази, пашћеш!</a:t>
            </a:r>
          </a:p>
          <a:p>
            <a:pPr marL="0" indent="0">
              <a:buNone/>
            </a:pP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r-Cyrl-B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Реченице по облику</a:t>
            </a:r>
          </a:p>
          <a:p>
            <a:pPr marL="0" indent="0" algn="ctr">
              <a:buNone/>
            </a:pPr>
            <a:endParaRPr lang="sr-Cyrl-B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Ја волим сладолед.                                  Ја не волим сладолед.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D08BBCE1-A5D8-46EE-B4BC-3AFADF67DC52}"/>
              </a:ext>
            </a:extLst>
          </p:cNvPr>
          <p:cNvGrpSpPr/>
          <p:nvPr/>
        </p:nvGrpSpPr>
        <p:grpSpPr>
          <a:xfrm>
            <a:off x="4620989" y="1203106"/>
            <a:ext cx="2680314" cy="931178"/>
            <a:chOff x="4626173" y="1048624"/>
            <a:chExt cx="2680314" cy="931178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829341C-3A51-4657-9CBB-D5A1A1C53A4C}"/>
                </a:ext>
              </a:extLst>
            </p:cNvPr>
            <p:cNvSpPr txBox="1"/>
            <p:nvPr/>
          </p:nvSpPr>
          <p:spPr>
            <a:xfrm>
              <a:off x="4626173" y="1048624"/>
              <a:ext cx="1707516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Cyrl-BA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УПИТНЕ</a:t>
              </a:r>
              <a:endParaRPr lang="bs-Latn-BA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B3FAC106-192F-4A71-B1A4-2BC4E52D0369}"/>
                </a:ext>
              </a:extLst>
            </p:cNvPr>
            <p:cNvPicPr/>
            <p:nvPr/>
          </p:nvPicPr>
          <p:blipFill rotWithShape="1">
            <a:blip r:embed="rId2" cstate="print"/>
            <a:srcRect r="68109"/>
            <a:stretch/>
          </p:blipFill>
          <p:spPr bwMode="auto">
            <a:xfrm>
              <a:off x="6668856" y="1048624"/>
              <a:ext cx="637631" cy="93117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5AEFDED2-CD7A-437D-BFC4-F39CDBB55B02}"/>
              </a:ext>
            </a:extLst>
          </p:cNvPr>
          <p:cNvGrpSpPr/>
          <p:nvPr/>
        </p:nvGrpSpPr>
        <p:grpSpPr>
          <a:xfrm>
            <a:off x="8405614" y="1202494"/>
            <a:ext cx="2788838" cy="931178"/>
            <a:chOff x="8488218" y="1048624"/>
            <a:chExt cx="2788838" cy="931178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3ACB9681-D9D9-417B-A692-CF324942FE28}"/>
                </a:ext>
              </a:extLst>
            </p:cNvPr>
            <p:cNvSpPr txBox="1"/>
            <p:nvPr/>
          </p:nvSpPr>
          <p:spPr>
            <a:xfrm>
              <a:off x="8488218" y="1048624"/>
              <a:ext cx="1843875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Cyrl-BA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УЗВИЧНЕ</a:t>
              </a:r>
              <a:endParaRPr lang="bs-Latn-BA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 descr="Rečenice - rečenični znaci (1.r.) - Učilica NET">
              <a:extLst>
                <a:ext uri="{FF2B5EF4-FFF2-40B4-BE49-F238E27FC236}">
                  <a16:creationId xmlns="" xmlns:a16="http://schemas.microsoft.com/office/drawing/2014/main" id="{D8480780-57F4-4D79-8185-4299D197A069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3494" r="29808"/>
            <a:stretch/>
          </p:blipFill>
          <p:spPr bwMode="auto">
            <a:xfrm>
              <a:off x="10639425" y="1048625"/>
              <a:ext cx="637631" cy="93117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F44FFC58-4740-4FC3-8B67-1601F6C9D9D7}"/>
              </a:ext>
            </a:extLst>
          </p:cNvPr>
          <p:cNvGrpSpPr/>
          <p:nvPr/>
        </p:nvGrpSpPr>
        <p:grpSpPr>
          <a:xfrm>
            <a:off x="838200" y="1234296"/>
            <a:ext cx="2766266" cy="931178"/>
            <a:chOff x="838200" y="1036623"/>
            <a:chExt cx="2766266" cy="931178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02600E70-5768-47E7-84EA-6AB576002FDD}"/>
                </a:ext>
              </a:extLst>
            </p:cNvPr>
            <p:cNvPicPr/>
            <p:nvPr/>
          </p:nvPicPr>
          <p:blipFill rotWithShape="1">
            <a:blip r:embed="rId4" cstate="print"/>
            <a:srcRect l="70673"/>
            <a:stretch/>
          </p:blipFill>
          <p:spPr bwMode="auto">
            <a:xfrm>
              <a:off x="2966836" y="1036623"/>
              <a:ext cx="637630" cy="93117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EAF2DF3C-8EBC-4DC1-9F6F-FF946FE3946B}"/>
                </a:ext>
              </a:extLst>
            </p:cNvPr>
            <p:cNvSpPr txBox="1"/>
            <p:nvPr/>
          </p:nvSpPr>
          <p:spPr>
            <a:xfrm>
              <a:off x="838200" y="1048624"/>
              <a:ext cx="1821873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Cyrl-BA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ИЗЈАВНЕ</a:t>
              </a:r>
              <a:endParaRPr lang="bs-Latn-BA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7BEE9855-340F-43D0-AF61-4FBB71CEE003}"/>
              </a:ext>
            </a:extLst>
          </p:cNvPr>
          <p:cNvGrpSpPr/>
          <p:nvPr/>
        </p:nvGrpSpPr>
        <p:grpSpPr>
          <a:xfrm>
            <a:off x="1699491" y="3897745"/>
            <a:ext cx="3449752" cy="932873"/>
            <a:chOff x="1699491" y="3897745"/>
            <a:chExt cx="3449752" cy="932873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E6771BEE-5CDF-40F9-B3AA-0C447F7CC419}"/>
                </a:ext>
              </a:extLst>
            </p:cNvPr>
            <p:cNvSpPr txBox="1"/>
            <p:nvPr/>
          </p:nvSpPr>
          <p:spPr>
            <a:xfrm>
              <a:off x="1699491" y="4064000"/>
              <a:ext cx="2198254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Cyrl-BA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ПОТВРДНЕ</a:t>
              </a:r>
              <a:endParaRPr lang="bs-Latn-BA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5">
              <a:extLst>
                <a:ext uri="{FF2B5EF4-FFF2-40B4-BE49-F238E27FC236}">
                  <a16:creationId xmlns="" xmlns:a16="http://schemas.microsoft.com/office/drawing/2014/main" id="{496227F3-C595-4959-92B8-3B7385793BBE}"/>
                </a:ext>
              </a:extLst>
            </p:cNvPr>
            <p:cNvSpPr txBox="1"/>
            <p:nvPr/>
          </p:nvSpPr>
          <p:spPr>
            <a:xfrm>
              <a:off x="4368828" y="3897745"/>
              <a:ext cx="780415" cy="932873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InflateTop">
                <a:avLst/>
              </a:prstTxWarp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tabLst>
                  <a:tab pos="1362075" algn="l"/>
                </a:tabLst>
              </a:pPr>
              <a:r>
                <a:rPr lang="sr-Cyrl-BA" sz="3600" b="1" spc="50" dirty="0">
                  <a:ln w="19050" cap="flat" cmpd="sng" algn="ctr">
                    <a:solidFill>
                      <a:srgbClr val="FF0000"/>
                    </a:solidFill>
                    <a:prstDash val="solid"/>
                    <a:round/>
                  </a:ln>
                  <a:solidFill>
                    <a:srgbClr val="FFFF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ДА</a:t>
              </a:r>
              <a:endParaRPr lang="bs-Latn-BA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3F40624B-71F9-4166-AD9B-1B965822A950}"/>
              </a:ext>
            </a:extLst>
          </p:cNvPr>
          <p:cNvGrpSpPr/>
          <p:nvPr/>
        </p:nvGrpSpPr>
        <p:grpSpPr>
          <a:xfrm>
            <a:off x="7306487" y="3897745"/>
            <a:ext cx="3332938" cy="931176"/>
            <a:chOff x="7306487" y="3897745"/>
            <a:chExt cx="3332938" cy="931176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4DE76583-9A53-4957-9B7F-4E7BE6392017}"/>
                </a:ext>
              </a:extLst>
            </p:cNvPr>
            <p:cNvSpPr txBox="1"/>
            <p:nvPr/>
          </p:nvSpPr>
          <p:spPr>
            <a:xfrm>
              <a:off x="7306487" y="4064000"/>
              <a:ext cx="2198254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Cyrl-BA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ОДРИЧНЕ</a:t>
              </a:r>
              <a:endParaRPr lang="bs-Latn-BA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6">
              <a:extLst>
                <a:ext uri="{FF2B5EF4-FFF2-40B4-BE49-F238E27FC236}">
                  <a16:creationId xmlns="" xmlns:a16="http://schemas.microsoft.com/office/drawing/2014/main" id="{CDB9C757-FA20-48B1-B1D9-ECA801B7F476}"/>
                </a:ext>
              </a:extLst>
            </p:cNvPr>
            <p:cNvSpPr txBox="1"/>
            <p:nvPr/>
          </p:nvSpPr>
          <p:spPr>
            <a:xfrm>
              <a:off x="9932035" y="3897745"/>
              <a:ext cx="707390" cy="931176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InflateTop">
                <a:avLst/>
              </a:prstTxWarp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sr-Cyrl-BA" sz="3600" b="1" spc="50" dirty="0">
                  <a:ln w="19050" cap="flat" cmpd="sng" algn="ctr">
                    <a:solidFill>
                      <a:srgbClr val="FF0000"/>
                    </a:solidFill>
                    <a:prstDash val="solid"/>
                    <a:round/>
                  </a:ln>
                  <a:solidFill>
                    <a:srgbClr val="FFFF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НЕ</a:t>
              </a:r>
              <a:endParaRPr lang="bs-Latn-BA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772B4AB1-D8EA-4BD7-9A76-422A20485A95}"/>
              </a:ext>
            </a:extLst>
          </p:cNvPr>
          <p:cNvCxnSpPr/>
          <p:nvPr/>
        </p:nvCxnSpPr>
        <p:spPr>
          <a:xfrm flipH="1">
            <a:off x="2318327" y="738909"/>
            <a:ext cx="1773382" cy="4635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1F78736A-23B1-4647-9399-259311DF8DAB}"/>
              </a:ext>
            </a:extLst>
          </p:cNvPr>
          <p:cNvCxnSpPr/>
          <p:nvPr/>
        </p:nvCxnSpPr>
        <p:spPr>
          <a:xfrm>
            <a:off x="8042371" y="741331"/>
            <a:ext cx="1129338" cy="3539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ED8AC88B-1FA3-446D-83E1-3B88B7335055}"/>
              </a:ext>
            </a:extLst>
          </p:cNvPr>
          <p:cNvCxnSpPr>
            <a:cxnSpLocks/>
          </p:cNvCxnSpPr>
          <p:nvPr/>
        </p:nvCxnSpPr>
        <p:spPr>
          <a:xfrm>
            <a:off x="5800436" y="812800"/>
            <a:ext cx="0" cy="3896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8FEA6937-04E7-4184-B3BA-0D33E0CF5026}"/>
              </a:ext>
            </a:extLst>
          </p:cNvPr>
          <p:cNvCxnSpPr>
            <a:cxnSpLocks/>
          </p:cNvCxnSpPr>
          <p:nvPr/>
        </p:nvCxnSpPr>
        <p:spPr>
          <a:xfrm flipH="1">
            <a:off x="3205019" y="3496977"/>
            <a:ext cx="1025236" cy="4746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DAD5997F-D47F-4B53-BE7D-5C6AAA304702}"/>
              </a:ext>
            </a:extLst>
          </p:cNvPr>
          <p:cNvCxnSpPr/>
          <p:nvPr/>
        </p:nvCxnSpPr>
        <p:spPr>
          <a:xfrm>
            <a:off x="7897091" y="3496977"/>
            <a:ext cx="979054" cy="4931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221186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4DF615-ECF4-422D-AC3D-953AC85C5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3165"/>
          </a:xfrm>
        </p:spPr>
        <p:txBody>
          <a:bodyPr>
            <a:noAutofit/>
          </a:bodyPr>
          <a:lstStyle/>
          <a:p>
            <a:pPr algn="ctr"/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Писање ријечце  „НЕ“ и „ЛИ“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s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="" xmlns:a16="http://schemas.microsoft.com/office/drawing/2014/main" id="{BAF22434-6948-4224-B54E-6D7148EF73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47212" y="988291"/>
            <a:ext cx="1761897" cy="7437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2C939C-F2BE-412C-8DB9-8B3CF9FAF048}"/>
              </a:ext>
            </a:extLst>
          </p:cNvPr>
          <p:cNvSpPr txBox="1"/>
          <p:nvPr/>
        </p:nvSpPr>
        <p:spPr>
          <a:xfrm>
            <a:off x="1370776" y="1322985"/>
            <a:ext cx="3805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sr-Cyrl-BA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волиш чоколаду?</a:t>
            </a:r>
            <a:endParaRPr lang="bs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50558558-CFEC-4F99-8C80-D7532AC39DAB}"/>
              </a:ext>
            </a:extLst>
          </p:cNvPr>
          <p:cNvGrpSpPr/>
          <p:nvPr/>
        </p:nvGrpSpPr>
        <p:grpSpPr>
          <a:xfrm>
            <a:off x="1370776" y="1846206"/>
            <a:ext cx="8690820" cy="850812"/>
            <a:chOff x="1370776" y="2190584"/>
            <a:chExt cx="8690820" cy="944962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C8E047A-36FF-4D52-9619-93B3468BD23C}"/>
                </a:ext>
              </a:extLst>
            </p:cNvPr>
            <p:cNvSpPr txBox="1"/>
            <p:nvPr/>
          </p:nvSpPr>
          <p:spPr>
            <a:xfrm>
              <a:off x="1370776" y="2401455"/>
              <a:ext cx="4082473" cy="581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BA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Знаш </a:t>
              </a:r>
              <a:r>
                <a:rPr lang="sr-Cyrl-BA" sz="28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ли</a:t>
              </a:r>
              <a:r>
                <a:rPr lang="sr-Cyrl-BA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правити колаче?</a:t>
              </a:r>
              <a:endParaRPr lang="bs-Latn-BA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F5654315-90B4-4A5F-99D1-7108B4CCC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4128" y="2190584"/>
              <a:ext cx="1987468" cy="94496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29129C7-DD03-47B5-9739-6B0F3E220E2B}"/>
              </a:ext>
            </a:extLst>
          </p:cNvPr>
          <p:cNvSpPr txBox="1"/>
          <p:nvPr/>
        </p:nvSpPr>
        <p:spPr>
          <a:xfrm>
            <a:off x="838200" y="2920361"/>
            <a:ext cx="110097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Ријечца </a:t>
            </a:r>
            <a:r>
              <a:rPr lang="sr-Cyrl-BA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у упитним реченицама увијек пише одвојено од глагола иза кога стоји.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EAB843F-8011-4BED-A688-FE5A99A0B3E8}"/>
              </a:ext>
            </a:extLst>
          </p:cNvPr>
          <p:cNvSpPr txBox="1"/>
          <p:nvPr/>
        </p:nvSpPr>
        <p:spPr>
          <a:xfrm>
            <a:off x="1370776" y="4177617"/>
            <a:ext cx="4895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волим 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да причам.</a:t>
            </a:r>
            <a:endParaRPr lang="bs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0AE0791-DEED-4FF4-92DB-DB6A61CB694F}"/>
              </a:ext>
            </a:extLst>
          </p:cNvPr>
          <p:cNvSpPr txBox="1"/>
          <p:nvPr/>
        </p:nvSpPr>
        <p:spPr>
          <a:xfrm>
            <a:off x="1272970" y="4801152"/>
            <a:ext cx="4993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идем 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биоскоп.</a:t>
            </a:r>
            <a:endParaRPr lang="bs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8F47BEF-61E3-4063-8A3A-489EF71EFE4B}"/>
              </a:ext>
            </a:extLst>
          </p:cNvPr>
          <p:cNvSpPr txBox="1"/>
          <p:nvPr/>
        </p:nvSpPr>
        <p:spPr>
          <a:xfrm>
            <a:off x="838200" y="5496107"/>
            <a:ext cx="10196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Ријечца </a:t>
            </a:r>
            <a:r>
              <a:rPr lang="sr-Cyrl-B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пише одвојено од глагола уз који стоји.</a:t>
            </a:r>
          </a:p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Осим у четири ријечи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НЕЋУ, НЕМАМ, НИСАМ 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НЕМОЈ.</a:t>
            </a:r>
          </a:p>
        </p:txBody>
      </p:sp>
    </p:spTree>
    <p:extLst>
      <p:ext uri="{BB962C8B-B14F-4D97-AF65-F5344CB8AC3E}">
        <p14:creationId xmlns="" xmlns:p14="http://schemas.microsoft.com/office/powerpoint/2010/main" val="21111700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741EA4-8E92-4745-A9D7-F8D807FE6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r-Cyrl-B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Двије тачке и запета у набрајању</a:t>
            </a:r>
            <a:endParaRPr lang="bs-Latn-B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71C7FA2-3E5D-4226-8C90-D7E3DACE1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073"/>
            <a:ext cx="10515600" cy="53318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мору живе</a:t>
            </a:r>
            <a:r>
              <a:rPr lang="sr-Cyrl-B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делфини</a:t>
            </a:r>
            <a:r>
              <a:rPr lang="sr-Cyrl-B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китови</a:t>
            </a:r>
            <a:r>
              <a:rPr lang="sr-Cyrl-B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морски пси</a:t>
            </a:r>
            <a:r>
              <a:rPr lang="sr-Cyrl-B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јежеви</a:t>
            </a:r>
            <a:r>
              <a:rPr lang="sr-Cyrl-B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шкољке</a:t>
            </a:r>
            <a:r>
              <a:rPr lang="sr-Cyrl-B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спужве </a:t>
            </a:r>
            <a:r>
              <a:rPr lang="sr-Cyrl-B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други становници.</a:t>
            </a:r>
          </a:p>
          <a:p>
            <a:pPr marL="0" indent="0">
              <a:buNone/>
            </a:pP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Двије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тачке (:) и запета (,) су правописни знакови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Пишемо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када нешто набрајамо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Ако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реченици посебно истакнемо да ћемо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нешто</a:t>
            </a:r>
          </a:p>
          <a:p>
            <a:pPr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набрајати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предмете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бића или неке ријечи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испред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тих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ријечи</a:t>
            </a:r>
          </a:p>
          <a:p>
            <a:pPr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стављамо двије тачке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:).</a:t>
            </a:r>
          </a:p>
          <a:p>
            <a:pPr>
              <a:buNone/>
            </a:pP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Ако у реченици набрајамо више ријечи измеђи њих ставља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се</a:t>
            </a:r>
          </a:p>
          <a:p>
            <a:pPr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запета, а између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задње двије ријечи ставља се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„и”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без запете.</a:t>
            </a:r>
          </a:p>
          <a:p>
            <a:pPr marL="0" indent="0">
              <a:buNone/>
            </a:pPr>
            <a:endParaRPr lang="bs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F086E00-D57E-4B96-9759-BFD1739C59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971" r="4165"/>
          <a:stretch/>
        </p:blipFill>
        <p:spPr>
          <a:xfrm>
            <a:off x="10050461" y="2207491"/>
            <a:ext cx="1753611" cy="1932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4962318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79376F-E5E7-4E5A-BB38-9068F385A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Стави 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одговарајући знак на крају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реченице.</a:t>
            </a:r>
            <a:endParaRPr lang="bs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563EC4-7C10-4B97-8AE9-92BEE68C2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Данас смо сви весели </a:t>
            </a:r>
          </a:p>
          <a:p>
            <a:pPr marL="0" indent="0">
              <a:buNone/>
            </a:pP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трчи</a:t>
            </a:r>
          </a:p>
          <a:p>
            <a:pPr marL="0" indent="0">
              <a:buNone/>
            </a:pP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ли идеш на рођендан</a:t>
            </a:r>
            <a:endParaRPr lang="bs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C06EC49-97E0-4F52-8D89-FFBB70B45960}"/>
              </a:ext>
            </a:extLst>
          </p:cNvPr>
          <p:cNvSpPr txBox="1"/>
          <p:nvPr/>
        </p:nvSpPr>
        <p:spPr>
          <a:xfrm>
            <a:off x="4144162" y="1758514"/>
            <a:ext cx="275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0320FB7-9176-404C-9908-275AF75B7A65}"/>
              </a:ext>
            </a:extLst>
          </p:cNvPr>
          <p:cNvSpPr txBox="1"/>
          <p:nvPr/>
        </p:nvSpPr>
        <p:spPr>
          <a:xfrm>
            <a:off x="2092850" y="2659558"/>
            <a:ext cx="439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bs-Latn-BA" sz="4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3ECD1C9-B78C-4AB1-A476-E229E45EB102}"/>
              </a:ext>
            </a:extLst>
          </p:cNvPr>
          <p:cNvSpPr txBox="1"/>
          <p:nvPr/>
        </p:nvSpPr>
        <p:spPr>
          <a:xfrm>
            <a:off x="4564839" y="3616573"/>
            <a:ext cx="369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bs-Latn-BA" sz="4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F093DBE-FFCA-4AE7-9364-6C63F3AB54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8514"/>
          <a:stretch/>
        </p:blipFill>
        <p:spPr>
          <a:xfrm>
            <a:off x="8327381" y="2143234"/>
            <a:ext cx="3026419" cy="42717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1657151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F01D22-0E5F-4332-82F3-C522DA4FD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Заокружи 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број испред тачно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написаних реченица.</a:t>
            </a:r>
            <a:endParaRPr lang="bs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8DDA8F7-2130-47AB-B34A-6BCDA0904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 не тренира тенис.</a:t>
            </a:r>
          </a:p>
          <a:p>
            <a:pPr marL="514350" indent="-514350">
              <a:buFont typeface="+mj-lt"/>
              <a:buAutoNum type="arabicPeriod"/>
            </a:pP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Зец неволи купус.</a:t>
            </a:r>
          </a:p>
          <a:p>
            <a:pPr marL="514350" indent="-514350">
              <a:buFont typeface="+mj-lt"/>
              <a:buAutoNum type="arabicPeriod"/>
            </a:pP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Нећу доћи код тебе.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C7138BC3-4EFC-48B9-836F-7B8E2C684655}"/>
              </a:ext>
            </a:extLst>
          </p:cNvPr>
          <p:cNvSpPr/>
          <p:nvPr/>
        </p:nvSpPr>
        <p:spPr>
          <a:xfrm>
            <a:off x="838200" y="1825625"/>
            <a:ext cx="394982" cy="4645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>
              <a:noFill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F7742112-802F-4991-9E40-3B55DD8C13B7}"/>
              </a:ext>
            </a:extLst>
          </p:cNvPr>
          <p:cNvSpPr/>
          <p:nvPr/>
        </p:nvSpPr>
        <p:spPr>
          <a:xfrm>
            <a:off x="838200" y="3903722"/>
            <a:ext cx="394982" cy="4645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A9D72A6-AC4E-46AD-8306-9287AED4F1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6436" y="3214255"/>
            <a:ext cx="4692073" cy="28399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606398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1CCE9F-D6C0-44E9-A535-2E08E9CE3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Изјавне 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реченице напиши као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упитне.</a:t>
            </a:r>
            <a:endParaRPr lang="bs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CA81DD-D76D-49AB-B9F7-0A2829112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Марко трчи.    </a:t>
            </a:r>
          </a:p>
          <a:p>
            <a:pPr marL="514350" indent="-514350">
              <a:buFont typeface="+mj-lt"/>
              <a:buAutoNum type="arabicPeriod"/>
            </a:pP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Бака ће направити колач.</a:t>
            </a:r>
          </a:p>
          <a:p>
            <a:pPr marL="514350" indent="-514350">
              <a:buFont typeface="+mj-lt"/>
              <a:buAutoNum type="arabicPeriod"/>
            </a:pP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Ја сам прочитала књигу.                            </a:t>
            </a:r>
            <a:endParaRPr lang="bs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1E7FDC1-35D8-42CF-9FEB-A7CBA9D71719}"/>
              </a:ext>
            </a:extLst>
          </p:cNvPr>
          <p:cNvSpPr txBox="1"/>
          <p:nvPr/>
        </p:nvSpPr>
        <p:spPr>
          <a:xfrm>
            <a:off x="5888181" y="1838036"/>
            <a:ext cx="4202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sr-Cyrl-B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Марко трчи?</a:t>
            </a:r>
            <a:endParaRPr lang="bs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D922476-492C-4C52-AA53-525716DA4625}"/>
              </a:ext>
            </a:extLst>
          </p:cNvPr>
          <p:cNvSpPr txBox="1"/>
          <p:nvPr/>
        </p:nvSpPr>
        <p:spPr>
          <a:xfrm>
            <a:off x="5911273" y="2813711"/>
            <a:ext cx="5442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sr-Cyrl-B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ће бака направити колач?</a:t>
            </a:r>
            <a:endParaRPr lang="bs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BC8DC91-0F30-4E2E-B735-EA012321DDBE}"/>
              </a:ext>
            </a:extLst>
          </p:cNvPr>
          <p:cNvSpPr txBox="1"/>
          <p:nvPr/>
        </p:nvSpPr>
        <p:spPr>
          <a:xfrm>
            <a:off x="5911273" y="3806144"/>
            <a:ext cx="4710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Јеси </a:t>
            </a:r>
            <a:r>
              <a:rPr lang="sr-Cyrl-B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прочитала књигу?</a:t>
            </a:r>
            <a:endParaRPr lang="bs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44475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9AAE41-64C8-49FD-8B60-FCC714EFA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Заокружи 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испред тачно написане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реченице.</a:t>
            </a:r>
            <a:endParaRPr lang="bs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C317371-F588-4447-941E-9EE6F1CCA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sr-Cyrl-BA" dirty="0">
                <a:latin typeface="Times New Roman" pitchFamily="18" charset="0"/>
                <a:cs typeface="Times New Roman" pitchFamily="18" charset="0"/>
              </a:rPr>
              <a:t>Моје омиљено воће је: јабука, крушка, банана.</a:t>
            </a:r>
          </a:p>
          <a:p>
            <a:pPr marL="514350" indent="-514350">
              <a:buFont typeface="+mj-lt"/>
              <a:buAutoNum type="alphaLcParenR"/>
            </a:pPr>
            <a:endParaRPr lang="sr-Cyrl-BA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BA" dirty="0">
                <a:latin typeface="Times New Roman" pitchFamily="18" charset="0"/>
                <a:cs typeface="Times New Roman" pitchFamily="18" charset="0"/>
              </a:rPr>
              <a:t>б)   Моје омиљено воће је јабука, крушка и банана.</a:t>
            </a:r>
          </a:p>
          <a:p>
            <a:pPr marL="0" indent="0">
              <a:buNone/>
            </a:pPr>
            <a:endParaRPr lang="sr-Cyrl-BA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BA" dirty="0">
                <a:latin typeface="Times New Roman" pitchFamily="18" charset="0"/>
                <a:cs typeface="Times New Roman" pitchFamily="18" charset="0"/>
              </a:rPr>
              <a:t>в)   Моје омиљено воће је: јабука, крушка и банана.</a:t>
            </a:r>
          </a:p>
          <a:p>
            <a:pPr marL="514350" indent="-514350">
              <a:buFont typeface="+mj-lt"/>
              <a:buAutoNum type="alphaLcParenR"/>
            </a:pPr>
            <a:endParaRPr lang="sr-Cyrl-BA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lphaLcParenR"/>
            </a:pPr>
            <a:endParaRPr lang="bs-Latn-B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A884E493-63C7-4F08-84ED-6221CB6D2336}"/>
              </a:ext>
            </a:extLst>
          </p:cNvPr>
          <p:cNvSpPr/>
          <p:nvPr/>
        </p:nvSpPr>
        <p:spPr>
          <a:xfrm>
            <a:off x="757382" y="3833092"/>
            <a:ext cx="498763" cy="5726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FE83649-8FCA-4A93-BB3D-CF52CE44CE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6532"/>
          <a:stretch/>
        </p:blipFill>
        <p:spPr>
          <a:xfrm>
            <a:off x="9464437" y="4307610"/>
            <a:ext cx="2184566" cy="20042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2869649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86D3A8-0D7A-465A-954D-A5397F759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Обоји 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плочице на којима је правилно написана ријеч. </a:t>
            </a:r>
            <a:endParaRPr lang="bs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0643C2-0A27-4A8A-B974-17961A73A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bs-Latn-BA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6BB2148-E9D1-4C19-BB15-E9D590432048}"/>
              </a:ext>
            </a:extLst>
          </p:cNvPr>
          <p:cNvSpPr txBox="1"/>
          <p:nvPr/>
        </p:nvSpPr>
        <p:spPr>
          <a:xfrm>
            <a:off x="3959800" y="3513039"/>
            <a:ext cx="151938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ЋУ</a:t>
            </a:r>
            <a:endParaRPr lang="bs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CEADFA2-05AF-4A60-9C2E-84020711CF9B}"/>
              </a:ext>
            </a:extLst>
          </p:cNvPr>
          <p:cNvSpPr txBox="1"/>
          <p:nvPr/>
        </p:nvSpPr>
        <p:spPr>
          <a:xfrm>
            <a:off x="1080656" y="2292473"/>
            <a:ext cx="197658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МОЈ</a:t>
            </a:r>
            <a:endParaRPr lang="bs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95B6117-081B-40FD-9226-9656327BA520}"/>
              </a:ext>
            </a:extLst>
          </p:cNvPr>
          <p:cNvSpPr txBox="1"/>
          <p:nvPr/>
        </p:nvSpPr>
        <p:spPr>
          <a:xfrm>
            <a:off x="3978273" y="2297479"/>
            <a:ext cx="150090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НЕЋУ</a:t>
            </a:r>
            <a:endParaRPr lang="bs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F9A50CD-47B2-4DC4-B727-6F7CE498BBBE}"/>
              </a:ext>
            </a:extLst>
          </p:cNvPr>
          <p:cNvSpPr txBox="1"/>
          <p:nvPr/>
        </p:nvSpPr>
        <p:spPr>
          <a:xfrm>
            <a:off x="6826825" y="2292473"/>
            <a:ext cx="172258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МАМ</a:t>
            </a:r>
            <a:endParaRPr lang="bs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4B7F446-6404-4C1F-A44B-FB4CBC840725}"/>
              </a:ext>
            </a:extLst>
          </p:cNvPr>
          <p:cNvSpPr txBox="1"/>
          <p:nvPr/>
        </p:nvSpPr>
        <p:spPr>
          <a:xfrm>
            <a:off x="9610435" y="2292473"/>
            <a:ext cx="150090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НИСАМ</a:t>
            </a:r>
            <a:endParaRPr lang="bs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1CAF28E-88EC-4299-A02A-7224DB52CABE}"/>
              </a:ext>
            </a:extLst>
          </p:cNvPr>
          <p:cNvSpPr txBox="1"/>
          <p:nvPr/>
        </p:nvSpPr>
        <p:spPr>
          <a:xfrm>
            <a:off x="1168400" y="3514082"/>
            <a:ext cx="172258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НЕМОЈ</a:t>
            </a:r>
            <a:endParaRPr lang="bs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A303130-18D0-45D9-A033-B0F7AFF4D30C}"/>
              </a:ext>
            </a:extLst>
          </p:cNvPr>
          <p:cNvSpPr txBox="1"/>
          <p:nvPr/>
        </p:nvSpPr>
        <p:spPr>
          <a:xfrm>
            <a:off x="6826825" y="3513039"/>
            <a:ext cx="159789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НЕМАМ</a:t>
            </a:r>
            <a:endParaRPr lang="bs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4B77C1C-686A-4D60-9C85-8C74D599F16F}"/>
              </a:ext>
            </a:extLst>
          </p:cNvPr>
          <p:cNvSpPr txBox="1"/>
          <p:nvPr/>
        </p:nvSpPr>
        <p:spPr>
          <a:xfrm>
            <a:off x="9513452" y="3478074"/>
            <a:ext cx="159789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 САМ</a:t>
            </a:r>
            <a:endParaRPr lang="bs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1790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390</Words>
  <Application>Microsoft Office PowerPoint</Application>
  <PresentationFormat>Custom</PresentationFormat>
  <Paragraphs>85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ПРАВОПИС</vt:lpstr>
      <vt:lpstr>Реченице по значењу</vt:lpstr>
      <vt:lpstr>  Писање ријечце  „НЕ“ и „ЛИ“  </vt:lpstr>
      <vt:lpstr>Двије тачке и запета у набрајању</vt:lpstr>
      <vt:lpstr>1. Стави одговарајући знак на крају реченице.</vt:lpstr>
      <vt:lpstr>2. Заокружи број испред тачно написаних реченица.</vt:lpstr>
      <vt:lpstr>3. Изјавне реченице напиши као упитне.</vt:lpstr>
      <vt:lpstr>4. Заокружи слово испред тачно написане реченице.</vt:lpstr>
      <vt:lpstr>5. Обоји плочице на којима је правилно написана ријеч. </vt:lpstr>
      <vt:lpstr>ЗАДАЦИ ЗА САМОСТАЛАН РАД: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ПРАВОПИС</dc:title>
  <dc:creator>Jelena</dc:creator>
  <cp:lastModifiedBy>PC</cp:lastModifiedBy>
  <cp:revision>37</cp:revision>
  <dcterms:created xsi:type="dcterms:W3CDTF">2020-05-15T11:02:58Z</dcterms:created>
  <dcterms:modified xsi:type="dcterms:W3CDTF">2020-05-19T17:51:23Z</dcterms:modified>
</cp:coreProperties>
</file>