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111"/>
    <a:srgbClr val="0F5844"/>
    <a:srgbClr val="DC1B1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02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83431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10692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4616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92929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03157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02317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08155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92198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80553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85586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189109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D2A8-AB36-4807-B9F8-C5C40F3C7A9E}" type="datetimeFigureOut">
              <a:rPr lang="bs-Latn-BA" smtClean="0"/>
              <a:pPr/>
              <a:t>25.5.2020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11A8-ADE7-4540-BB8A-6C90FA48044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123732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endParaRPr lang="bs-Latn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519423" y="2057118"/>
            <a:ext cx="3652777" cy="32903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15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>
                <a:solidFill>
                  <a:schemeClr val="bg1"/>
                </a:solidFill>
              </a:rPr>
              <a:t>itnaolna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kapr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>
                <a:solidFill>
                  <a:schemeClr val="bg1"/>
                </a:solidFill>
              </a:rPr>
              <a:t>epka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>
                <a:solidFill>
                  <a:schemeClr val="bg1"/>
                </a:solidFill>
              </a:rPr>
              <a:t>ietnty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>
                <a:solidFill>
                  <a:schemeClr val="bg1"/>
                </a:solidFill>
              </a:rPr>
              <a:t>oewadm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>
                <a:solidFill>
                  <a:schemeClr val="bg1"/>
                </a:solidFill>
              </a:rPr>
              <a:t>ucyentr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577314" y="2057118"/>
            <a:ext cx="3423213" cy="32903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________________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bs-Latn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bs-Latn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bs-Latn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bs-Latn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914400" y="1498558"/>
            <a:ext cx="10515600" cy="3842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UNJUMBLE THE LETTERS TO FIND WORDS</a:t>
            </a:r>
          </a:p>
        </p:txBody>
      </p:sp>
      <p:pic>
        <p:nvPicPr>
          <p:cNvPr id="1026" name="Picture 2" descr="mountain clipart mountain pe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343" y="5347503"/>
            <a:ext cx="1691642" cy="10688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82767" y="2300901"/>
            <a:ext cx="2106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1111"/>
                </a:solidFill>
              </a:rPr>
              <a:t>national</a:t>
            </a:r>
            <a:r>
              <a:rPr lang="en-US" sz="2800" dirty="0" smtClean="0">
                <a:solidFill>
                  <a:srgbClr val="DC1B19"/>
                </a:solidFill>
              </a:rPr>
              <a:t> </a:t>
            </a:r>
            <a:r>
              <a:rPr lang="en-US" sz="2800" dirty="0" smtClean="0">
                <a:solidFill>
                  <a:srgbClr val="FF1111"/>
                </a:solidFill>
              </a:rPr>
              <a:t>park</a:t>
            </a:r>
            <a:endParaRPr lang="bs-Latn-BA" sz="2800" dirty="0">
              <a:solidFill>
                <a:srgbClr val="FF111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7155" y="2838339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1111"/>
                </a:solidFill>
              </a:rPr>
              <a:t>peak</a:t>
            </a:r>
            <a:endParaRPr lang="bs-Latn-BA" sz="2800" dirty="0">
              <a:solidFill>
                <a:srgbClr val="FF111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4283" y="3353550"/>
            <a:ext cx="1032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1111"/>
                </a:solidFill>
              </a:rPr>
              <a:t>entity</a:t>
            </a:r>
            <a:endParaRPr lang="bs-Latn-BA" sz="2800" dirty="0">
              <a:solidFill>
                <a:srgbClr val="FF111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8820" y="3876770"/>
            <a:ext cx="1454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1111"/>
                </a:solidFill>
              </a:rPr>
              <a:t>meadow</a:t>
            </a:r>
            <a:endParaRPr lang="bs-Latn-BA" sz="2800" dirty="0">
              <a:solidFill>
                <a:srgbClr val="FF111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86661" y="4381156"/>
            <a:ext cx="129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1111"/>
                </a:solidFill>
              </a:rPr>
              <a:t>century</a:t>
            </a:r>
            <a:endParaRPr lang="bs-Latn-BA" sz="2800" dirty="0">
              <a:solidFill>
                <a:srgbClr val="FF1111"/>
              </a:solidFill>
            </a:endParaRPr>
          </a:p>
        </p:txBody>
      </p:sp>
      <p:pic>
        <p:nvPicPr>
          <p:cNvPr id="1030" name="Picture 6" descr="https://upload.wikimedia.org/wikipedia/commons/thumb/5/50/Republika_Srpska_simple.svg/250px-Republika_Srpska_simp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774" y="5220123"/>
            <a:ext cx="1373329" cy="13074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70051" y="5151544"/>
            <a:ext cx="2162099" cy="1444567"/>
          </a:xfrm>
          <a:prstGeom prst="rect">
            <a:avLst/>
          </a:prstGeom>
        </p:spPr>
      </p:pic>
      <p:pic>
        <p:nvPicPr>
          <p:cNvPr id="1032" name="Picture 8" descr="https://webstockreview.net/images/clipart-mountain-mountain-slope-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12" y="4963534"/>
            <a:ext cx="1552884" cy="15528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289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bs-Latn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49396" y="2026567"/>
            <a:ext cx="8713545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My family is going to visit the </a:t>
            </a:r>
            <a:r>
              <a:rPr lang="en-US" dirty="0" err="1" smtClean="0">
                <a:solidFill>
                  <a:schemeClr val="bg1"/>
                </a:solidFill>
              </a:rPr>
              <a:t>Sutjeska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rgbClr val="FF1111"/>
                </a:solidFill>
              </a:rPr>
              <a:t>national park</a:t>
            </a:r>
            <a:r>
              <a:rPr lang="en-US" dirty="0" smtClean="0">
                <a:solidFill>
                  <a:srgbClr val="FF111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next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Maglić</a:t>
            </a:r>
            <a:r>
              <a:rPr lang="en-US" dirty="0" smtClean="0">
                <a:solidFill>
                  <a:schemeClr val="bg1"/>
                </a:solidFill>
              </a:rPr>
              <a:t> is the highest </a:t>
            </a:r>
            <a:r>
              <a:rPr lang="en-US" u="sng" dirty="0" smtClean="0">
                <a:solidFill>
                  <a:srgbClr val="FF1111"/>
                </a:solidFill>
              </a:rPr>
              <a:t>peak</a:t>
            </a:r>
            <a:r>
              <a:rPr lang="en-US" dirty="0" smtClean="0">
                <a:solidFill>
                  <a:schemeClr val="bg1"/>
                </a:solidFill>
              </a:rPr>
              <a:t> in this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 Republic of </a:t>
            </a:r>
            <a:r>
              <a:rPr lang="en-US" dirty="0" err="1" smtClean="0">
                <a:solidFill>
                  <a:schemeClr val="bg1"/>
                </a:solidFill>
              </a:rPr>
              <a:t>Srpska</a:t>
            </a:r>
            <a:r>
              <a:rPr lang="en-US" dirty="0" smtClean="0">
                <a:solidFill>
                  <a:schemeClr val="bg1"/>
                </a:solidFill>
              </a:rPr>
              <a:t> is an </a:t>
            </a:r>
            <a:r>
              <a:rPr lang="en-US" u="sng" dirty="0" smtClean="0">
                <a:solidFill>
                  <a:srgbClr val="FF1111"/>
                </a:solidFill>
              </a:rPr>
              <a:t>entity</a:t>
            </a:r>
            <a:r>
              <a:rPr lang="en-US" dirty="0" smtClean="0">
                <a:solidFill>
                  <a:schemeClr val="bg1"/>
                </a:solidFill>
              </a:rPr>
              <a:t> in Bosnia and Herzegovina.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Look at all the sheep on that </a:t>
            </a:r>
            <a:r>
              <a:rPr lang="en-US" u="sng" dirty="0" smtClean="0">
                <a:solidFill>
                  <a:srgbClr val="FF1111"/>
                </a:solidFill>
              </a:rPr>
              <a:t>meadow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He was a famous painter in the 19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rgbClr val="FF1111"/>
                </a:solidFill>
              </a:rPr>
              <a:t>century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5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bs-Latn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780505408"/>
              </p:ext>
            </p:extLst>
          </p:nvPr>
        </p:nvGraphicFramePr>
        <p:xfrm>
          <a:off x="1382209" y="2144196"/>
          <a:ext cx="426623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682">
                  <a:extLst>
                    <a:ext uri="{9D8B030D-6E8A-4147-A177-3AD203B41FA5}">
                      <a16:colId xmlns="" xmlns:a16="http://schemas.microsoft.com/office/drawing/2014/main" val="3509201222"/>
                    </a:ext>
                  </a:extLst>
                </a:gridCol>
                <a:gridCol w="3495553">
                  <a:extLst>
                    <a:ext uri="{9D8B030D-6E8A-4147-A177-3AD203B41FA5}">
                      <a16:colId xmlns="" xmlns:a16="http://schemas.microsoft.com/office/drawing/2014/main" val="2295156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400" b="0" baseline="30000" dirty="0" smtClean="0">
                          <a:solidFill>
                            <a:schemeClr val="bg1"/>
                          </a:solidFill>
                        </a:rPr>
                        <a:t>st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_______________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169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400" b="0" baseline="30000" dirty="0" smtClean="0">
                          <a:solidFill>
                            <a:schemeClr val="bg1"/>
                          </a:solidFill>
                        </a:rPr>
                        <a:t>nd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_______________</a:t>
                      </a:r>
                      <a:endParaRPr lang="bs-Latn-BA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2446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400" b="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_______________</a:t>
                      </a:r>
                      <a:endParaRPr lang="bs-Latn-BA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059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400" b="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_______________</a:t>
                      </a:r>
                      <a:endParaRPr lang="bs-Latn-BA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8745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400" b="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_______________</a:t>
                      </a:r>
                      <a:endParaRPr lang="bs-Latn-BA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628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2400" b="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_______________</a:t>
                      </a:r>
                      <a:endParaRPr lang="bs-Latn-BA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99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en-US" sz="2400" b="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_______________</a:t>
                      </a:r>
                      <a:endParaRPr lang="bs-Latn-BA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584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7882048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97030" y="2144196"/>
            <a:ext cx="5971574" cy="3996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 will visit Paris for </a:t>
            </a:r>
            <a:r>
              <a:rPr lang="en-US" sz="2400" u="sng" dirty="0" smtClean="0">
                <a:solidFill>
                  <a:srgbClr val="FF1111"/>
                </a:solidFill>
              </a:rPr>
              <a:t>the first</a:t>
            </a:r>
            <a:r>
              <a:rPr lang="en-US" sz="2400" dirty="0" smtClean="0">
                <a:solidFill>
                  <a:srgbClr val="FF111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Is she </a:t>
            </a:r>
            <a:r>
              <a:rPr lang="en-US" sz="2400" u="sng" dirty="0" smtClean="0">
                <a:solidFill>
                  <a:srgbClr val="FF1111"/>
                </a:solidFill>
              </a:rPr>
              <a:t>the second</a:t>
            </a:r>
            <a:r>
              <a:rPr lang="en-US" sz="2400" dirty="0" smtClean="0">
                <a:solidFill>
                  <a:srgbClr val="FF111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person you met?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He was </a:t>
            </a:r>
            <a:r>
              <a:rPr lang="en-US" sz="2400" u="sng" dirty="0" smtClean="0">
                <a:solidFill>
                  <a:srgbClr val="FF1111"/>
                </a:solidFill>
              </a:rPr>
              <a:t>the third</a:t>
            </a:r>
            <a:r>
              <a:rPr lang="en-US" sz="2400" dirty="0" smtClean="0">
                <a:solidFill>
                  <a:srgbClr val="FF111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person to finish the race.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That is </a:t>
            </a:r>
            <a:r>
              <a:rPr lang="en-US" sz="2400" u="sng" dirty="0" smtClean="0">
                <a:solidFill>
                  <a:srgbClr val="FF1111"/>
                </a:solidFill>
              </a:rPr>
              <a:t>the fourth</a:t>
            </a:r>
            <a:r>
              <a:rPr lang="en-US" sz="2400" dirty="0" smtClean="0">
                <a:solidFill>
                  <a:srgbClr val="FF111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blue shirt you bought!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This is </a:t>
            </a:r>
            <a:r>
              <a:rPr lang="en-US" sz="2400" u="sng" dirty="0" smtClean="0">
                <a:solidFill>
                  <a:srgbClr val="FF1111"/>
                </a:solidFill>
              </a:rPr>
              <a:t>the fifth</a:t>
            </a:r>
            <a:r>
              <a:rPr lang="en-US" sz="2400" dirty="0" smtClean="0">
                <a:solidFill>
                  <a:srgbClr val="FF111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time I am watching this movie.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My birthday is on </a:t>
            </a:r>
            <a:r>
              <a:rPr lang="en-US" sz="2400" u="sng" dirty="0" smtClean="0">
                <a:solidFill>
                  <a:srgbClr val="FF1111"/>
                </a:solidFill>
              </a:rPr>
              <a:t>the ninth</a:t>
            </a:r>
            <a:r>
              <a:rPr lang="en-US" sz="2400" dirty="0" smtClean="0">
                <a:solidFill>
                  <a:srgbClr val="FF111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of this month.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This building is from </a:t>
            </a:r>
            <a:r>
              <a:rPr lang="en-US" sz="2400" u="sng" dirty="0" smtClean="0">
                <a:solidFill>
                  <a:srgbClr val="FF1111"/>
                </a:solidFill>
              </a:rPr>
              <a:t>the twelfth</a:t>
            </a:r>
            <a:r>
              <a:rPr lang="en-US" sz="2400" dirty="0" smtClean="0">
                <a:solidFill>
                  <a:srgbClr val="FF111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century.</a:t>
            </a:r>
            <a:endParaRPr lang="bs-Latn-BA" sz="2400" dirty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38200" y="1061701"/>
            <a:ext cx="10515600" cy="38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NUMBERS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3983" y="2107701"/>
            <a:ext cx="671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first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0358" y="2569366"/>
            <a:ext cx="1071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second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3858" y="3031031"/>
            <a:ext cx="784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third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3983" y="3941951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fifth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3858" y="4403516"/>
            <a:ext cx="90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ninth 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9639" y="4883429"/>
            <a:ext cx="1087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twelfth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4172" y="3471052"/>
            <a:ext cx="968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fourth</a:t>
            </a:r>
            <a:endParaRPr lang="bs-Latn-BA" sz="2400" dirty="0">
              <a:solidFill>
                <a:srgbClr val="FF111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03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endParaRPr lang="bs-Latn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44072458"/>
              </p:ext>
            </p:extLst>
          </p:nvPr>
        </p:nvGraphicFramePr>
        <p:xfrm>
          <a:off x="838200" y="1561220"/>
          <a:ext cx="1051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4185809752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686812635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54699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smart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122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</a:rPr>
                        <a:t>boring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8876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interesting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929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bad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562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funny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6878723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061701"/>
            <a:ext cx="10515600" cy="38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TABLE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8777185"/>
              </p:ext>
            </p:extLst>
          </p:nvPr>
        </p:nvGraphicFramePr>
        <p:xfrm>
          <a:off x="4343400" y="1561220"/>
          <a:ext cx="7010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803181426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024858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smarter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the smartest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5825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more boring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the most boring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279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more interesting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the most interesting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48856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worse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the worst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04062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funnier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the funniest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 marL="185569" marR="18556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4403504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0402" y="4208444"/>
            <a:ext cx="71402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She is ____________ person in her class.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This film is ____________ than the last 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That is __________________ </a:t>
            </a:r>
            <a:r>
              <a:rPr lang="en-US" sz="2400" dirty="0">
                <a:solidFill>
                  <a:schemeClr val="bg1"/>
                </a:solidFill>
              </a:rPr>
              <a:t>book </a:t>
            </a:r>
            <a:r>
              <a:rPr lang="en-US" sz="2400" dirty="0" smtClean="0">
                <a:solidFill>
                  <a:schemeClr val="bg1"/>
                </a:solidFill>
              </a:rPr>
              <a:t>in the store.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The weather is much </a:t>
            </a:r>
            <a:r>
              <a:rPr lang="en-US" sz="2400" dirty="0">
                <a:solidFill>
                  <a:schemeClr val="bg1"/>
                </a:solidFill>
              </a:rPr>
              <a:t>____________ </a:t>
            </a:r>
            <a:r>
              <a:rPr lang="en-US" sz="2400" dirty="0" smtClean="0">
                <a:solidFill>
                  <a:schemeClr val="bg1"/>
                </a:solidFill>
              </a:rPr>
              <a:t>than yesterday.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He is </a:t>
            </a:r>
            <a:r>
              <a:rPr lang="en-US" sz="2400" dirty="0">
                <a:solidFill>
                  <a:schemeClr val="bg1"/>
                </a:solidFill>
              </a:rPr>
              <a:t>____________ person </a:t>
            </a:r>
            <a:r>
              <a:rPr lang="en-US" sz="2400" dirty="0" smtClean="0">
                <a:solidFill>
                  <a:schemeClr val="bg1"/>
                </a:solidFill>
              </a:rPr>
              <a:t>I know.</a:t>
            </a:r>
            <a:endParaRPr lang="bs-Latn-BA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627" y="4208444"/>
            <a:ext cx="1764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the smartest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9668" y="4569668"/>
            <a:ext cx="1743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more boring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9729" y="4930904"/>
            <a:ext cx="270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the most interesting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0514" y="5308337"/>
            <a:ext cx="939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worse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6372" y="5685771"/>
            <a:ext cx="1696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the funniest</a:t>
            </a:r>
            <a:endParaRPr lang="bs-Latn-BA" sz="2400" dirty="0">
              <a:solidFill>
                <a:srgbClr val="FF111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03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PLURAL</a:t>
            </a:r>
            <a:endParaRPr lang="bs-Latn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409799885"/>
              </p:ext>
            </p:extLst>
          </p:nvPr>
        </p:nvGraphicFramePr>
        <p:xfrm>
          <a:off x="1223790" y="2266300"/>
          <a:ext cx="379990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51">
                  <a:extLst>
                    <a:ext uri="{9D8B030D-6E8A-4147-A177-3AD203B41FA5}">
                      <a16:colId xmlns="" xmlns:a16="http://schemas.microsoft.com/office/drawing/2014/main" val="3196467090"/>
                    </a:ext>
                  </a:extLst>
                </a:gridCol>
                <a:gridCol w="1899951">
                  <a:extLst>
                    <a:ext uri="{9D8B030D-6E8A-4147-A177-3AD203B41FA5}">
                      <a16:colId xmlns="" xmlns:a16="http://schemas.microsoft.com/office/drawing/2014/main" val="672667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bug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42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wolf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2481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leaf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938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tooth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405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man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13882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child</a:t>
                      </a:r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66388017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375300790"/>
              </p:ext>
            </p:extLst>
          </p:nvPr>
        </p:nvGraphicFramePr>
        <p:xfrm>
          <a:off x="3123741" y="2266300"/>
          <a:ext cx="189995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51">
                  <a:extLst>
                    <a:ext uri="{9D8B030D-6E8A-4147-A177-3AD203B41FA5}">
                      <a16:colId xmlns="" xmlns:a16="http://schemas.microsoft.com/office/drawing/2014/main" val="4235113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bugs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3643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wolves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37575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leaves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1913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teeth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5530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men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003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1111"/>
                          </a:solidFill>
                        </a:rPr>
                        <a:t>children</a:t>
                      </a:r>
                      <a:endParaRPr lang="bs-Latn-BA" sz="2400" b="0" dirty="0">
                        <a:solidFill>
                          <a:srgbClr val="FF111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0769249"/>
                  </a:ext>
                </a:extLst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532941" y="1694143"/>
            <a:ext cx="5181600" cy="38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TABLE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096000" y="1694143"/>
            <a:ext cx="5181600" cy="38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SENTENCES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13834" y="2263125"/>
            <a:ext cx="63459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 didn’t </a:t>
            </a:r>
            <a:r>
              <a:rPr lang="sr-Latn-RS" sz="2400" smtClean="0">
                <a:solidFill>
                  <a:schemeClr val="bg1"/>
                </a:solidFill>
              </a:rPr>
              <a:t>see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the __________ on the wall.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That forest is full of __________.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It’s fall, so the __________ are turning yellow.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 have to brush your __________ every morning and evening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Is there a __________ in the hallway?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Lots of __________ love to play with toys in their free time.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78009" y="4068474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man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36275" y="2969729"/>
            <a:ext cx="961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leaves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4537" y="3362472"/>
            <a:ext cx="854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teeth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5713" y="4451698"/>
            <a:ext cx="1198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children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62343" y="2657480"/>
            <a:ext cx="10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wolves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81345" y="2263125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bug</a:t>
            </a:r>
            <a:endParaRPr lang="bs-Latn-BA" sz="2400" dirty="0">
              <a:solidFill>
                <a:srgbClr val="FF111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60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PREPOSITIONS</a:t>
            </a:r>
            <a:endParaRPr lang="bs-Latn-BA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710149"/>
            <a:ext cx="10515600" cy="34668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Athens is very far __________ Japan.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Dogs and cats walk __________ four legs.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This is one of the most beautiful parks __________ the world.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British English is different __________ American English.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Monkeys are animals that live __________ trees.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This book is not much different __________ his other books.</a:t>
            </a:r>
            <a:endParaRPr lang="bs-Latn-BA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061701"/>
            <a:ext cx="10515600" cy="38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COMPLETE THE SENTENCES WITH WORDS FROM THE BOX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659875" y="1655358"/>
            <a:ext cx="8872250" cy="481913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4095" y="1675606"/>
            <a:ext cx="78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from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6877" y="1675606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on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2114" y="1665479"/>
            <a:ext cx="417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in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6829" y="1665479"/>
            <a:ext cx="78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from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5784" y="1675606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in</a:t>
            </a:r>
            <a:endParaRPr lang="bs-Latn-BA" sz="2400" dirty="0">
              <a:solidFill>
                <a:srgbClr val="FF111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13320" y="1665479"/>
            <a:ext cx="78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1111"/>
                </a:solidFill>
              </a:rPr>
              <a:t>from</a:t>
            </a:r>
            <a:endParaRPr lang="bs-Latn-BA" sz="2400" dirty="0">
              <a:solidFill>
                <a:srgbClr val="FF111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22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7 C 0.00273 -0.00556 0.0125 -0.00995 0.01601 -0.00995 C 0.03789 -0.00995 0.06068 0.06551 0.06068 0.1412 C 0.06068 0.10301 0.07187 0.06551 0.08255 0.06551 C 0.09375 0.06551 0.10443 0.10324 0.10443 0.1412 C 0.10443 0.12199 0.11002 0.10301 0.11562 0.10301 C 0.12122 0.10301 0.12695 0.12153 0.12695 0.1412 C 0.12695 0.13125 0.12982 0.12199 0.13255 0.12199 C 0.13542 0.12199 0.13815 0.13171 0.13815 0.1412 C 0.13815 0.13588 0.13958 0.13125 0.14101 0.13125 C 0.14167 0.13125 0.14375 0.13611 0.14375 0.1412 C 0.14375 0.13866 0.14453 0.13588 0.14531 0.13588 C 0.14531 0.13657 0.14661 0.13842 0.14661 0.1412 C 0.14661 0.13981 0.14661 0.13866 0.14726 0.13866 C 0.14726 0.13912 0.14805 0.13981 0.14805 0.1412 C 0.14805 0.14051 0.14805 0.13981 0.14805 0.13912 C 0.14883 0.13912 0.14883 0.13981 0.14883 0.14051 C 0.14948 0.14051 0.14948 0.13981 0.14948 0.13912 C 0.15039 0.13912 0.15039 0.13981 0.15039 0.14051 " pathEditMode="relative" rAng="0" ptsTypes="AAAAAAAAAAAAAAAAA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3" y="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185 C -0.00352 -0.00903 -0.01549 -0.01597 -0.01979 -0.01597 C -0.04648 -0.01597 -0.07396 0.09491 -0.07396 0.20578 C -0.07396 0.14977 -0.08763 0.09491 -0.10052 0.09491 C -0.11432 0.09491 -0.12708 0.15069 -0.12708 0.20578 C -0.12708 0.17824 -0.13398 0.14977 -0.14089 0.14977 C -0.14766 0.14977 -0.15456 0.17731 -0.15456 0.20578 C -0.15456 0.19143 -0.15807 0.17824 -0.16146 0.17824 C -0.16484 0.17824 -0.16823 0.19236 -0.16823 0.20578 C -0.16823 0.19838 -0.16992 0.19143 -0.17174 0.19143 C -0.17266 0.19143 -0.17513 0.19861 -0.17513 0.20578 C -0.17513 0.20208 -0.17604 0.19838 -0.17682 0.19838 C -0.17682 0.19768 -0.17852 0.20208 -0.17852 0.20578 C -0.17852 0.20393 -0.17852 0.20208 -0.17943 0.20208 C -0.17943 0.20301 -0.18034 0.20393 -0.18034 0.20578 C -0.18034 0.20486 -0.18034 0.20393 -0.18034 0.20301 C -0.18125 0.20301 -0.18125 0.20393 -0.18125 0.20486 C -0.18216 0.20486 -0.18216 0.20393 -0.18216 0.20301 C -0.18294 0.20301 -0.18294 0.20393 -0.18294 0.20486 " pathEditMode="relative" rAng="0" ptsTypes="AAAAAAAAAAAAAAAAAAA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54" y="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255 C 0.00455 -0.00695 0.0207 -0.01597 0.02669 -0.01597 C 0.0625 -0.01597 0.09961 0.13009 0.09961 0.27616 C 0.09961 0.20255 0.11823 0.13009 0.13554 0.13009 C 0.15403 0.13009 0.17135 0.20347 0.17135 0.27616 C 0.17135 0.23981 0.18059 0.20255 0.18997 0.20255 C 0.19921 0.20255 0.20846 0.23866 0.20846 0.27616 C 0.20846 0.25741 0.21315 0.23981 0.2177 0.23981 C 0.22239 0.23981 0.22695 0.25856 0.22695 0.27616 C 0.22695 0.26667 0.22916 0.25741 0.23164 0.25741 C 0.23281 0.25741 0.23619 0.2669 0.23619 0.27616 C 0.23619 0.27153 0.2375 0.26667 0.23854 0.26667 C 0.23854 0.26759 0.24075 0.27106 0.24075 0.27616 C 0.24075 0.27361 0.24075 0.27153 0.24192 0.27153 C 0.24192 0.27245 0.24323 0.27384 0.24323 0.27616 C 0.24323 0.275 0.24323 0.27361 0.24323 0.27245 C 0.2444 0.27245 0.2444 0.27361 0.2444 0.275 C 0.24557 0.275 0.24557 0.27384 0.24557 0.27245 C 0.24687 0.27245 0.24687 0.27361 0.24687 0.275 " pathEditMode="relative" rAng="0" ptsTypes="AAAAAAAAAAAAAAAAAAA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.00671 C -4.16667E-7 -0.00486 0.00039 -0.01597 0.00052 -0.01597 C 0.00143 -0.01597 0.00234 0.16319 0.00234 0.34236 C 0.00234 0.25208 0.00273 0.16319 0.00313 0.16319 C 0.00365 0.16319 0.00404 0.25324 0.00404 0.34236 C 0.00404 0.29768 0.00417 0.25208 0.00443 0.25208 C 0.00469 0.25208 0.00495 0.29653 0.00495 0.34236 C 0.00495 0.31944 0.00495 0.29768 0.00508 0.29768 C 0.00521 0.29768 0.00534 0.3206 0.00534 0.34236 C 0.00534 0.33055 0.00534 0.31944 0.00547 0.31944 C 0.00547 0.31944 0.0056 0.33102 0.0056 0.34236 C 0.0056 0.33657 0.0056 0.33055 0.0056 0.33055 C 0.0056 0.33194 0.0056 0.33634 0.0056 0.34236 C 0.0056 0.33935 0.0056 0.33657 0.00573 0.33657 C 0.00573 0.33796 0.00573 0.33958 0.00573 0.34236 C 0.00573 0.34097 0.00573 0.33935 0.00573 0.33796 C 0.00573 0.33796 0.00573 0.33935 0.00573 0.34097 C 0.00573 0.34097 0.00573 0.33958 0.00573 0.33796 C 0.00586 0.33796 0.00586 0.33935 0.00586 0.34097 " pathEditMode="relative" rAng="0" ptsTypes="AAAAAAAAAAAAAAAAAAA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.01111 C -0.00352 -0.00278 -0.01537 -0.01597 -0.0198 -0.01597 C -0.04623 -0.01597 -0.07357 0.19676 -0.07357 0.40972 C -0.07357 0.30231 -0.08724 0.19676 -0.1 0.19676 C -0.11368 0.19676 -0.12644 0.30393 -0.12644 0.40972 C -0.12644 0.35671 -0.13321 0.30231 -0.14011 0.30231 C -0.14688 0.30231 -0.15378 0.35532 -0.15378 0.40972 C -0.15378 0.38241 -0.15717 0.35671 -0.16055 0.35671 C -0.16394 0.35671 -0.16732 0.38403 -0.16732 0.40972 C -0.16732 0.39583 -0.16901 0.38241 -0.17071 0.38241 C -0.17162 0.38241 -0.17422 0.39629 -0.17422 0.40972 C -0.17422 0.40301 -0.17513 0.39583 -0.17592 0.39583 C -0.17592 0.39421 -0.17748 0.40254 -0.17748 0.40972 C -0.17748 0.40602 -0.17748 0.40301 -0.17839 0.40301 C -0.17839 0.4044 -0.1793 0.40648 -0.1793 0.40972 C -0.1793 0.4081 -0.1793 0.40602 -0.1793 0.4044 C -0.18021 0.4044 -0.18021 0.40602 -0.18021 0.4081 C -0.18112 0.4081 -0.18112 0.40648 -0.18112 0.4044 C -0.1819 0.4044 -0.1819 0.40602 -0.1819 0.4081 " pathEditMode="relative" rAng="0" ptsTypes="AAAAAAAAAAAAAAAAAAA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2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1551 C -0.00547 -0.00046 -0.02422 -0.01597 -0.03112 -0.01597 C -0.07279 -0.01597 -0.11601 0.23125 -0.11601 0.4787 C -0.11601 0.35393 -0.13763 0.23125 -0.15768 0.23125 C -0.1793 0.23125 -0.19948 0.35579 -0.19948 0.4787 C -0.19948 0.41713 -0.21016 0.35393 -0.22109 0.35393 C -0.23177 0.35393 -0.24258 0.41528 -0.24258 0.4787 C -0.24258 0.44699 -0.24805 0.41713 -0.25338 0.41713 C -0.25872 0.41713 -0.26406 0.44884 -0.26406 0.4787 C -0.26406 0.4625 -0.26667 0.44699 -0.2694 0.44699 C -0.27083 0.44699 -0.27487 0.46296 -0.27487 0.4787 C -0.27487 0.47083 -0.2763 0.4625 -0.27747 0.4625 C -0.27747 0.46065 -0.28021 0.47037 -0.28021 0.4787 C -0.28021 0.47454 -0.28021 0.47083 -0.28151 0.47083 C -0.28151 0.47268 -0.28294 0.475 -0.28294 0.4787 C -0.28294 0.47685 -0.28294 0.47454 -0.28294 0.47268 C -0.28437 0.47268 -0.28437 0.47454 -0.28437 0.47685 C -0.28581 0.47685 -0.28581 0.475 -0.28581 0.47268 C -0.28711 0.47268 -0.28711 0.47454 -0.28711 0.47685 " pathEditMode="relative" rAng="0" ptsTypes="AAAAAAAAAAAAAAAAAAA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62" y="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FIRST CONDITIONAL</a:t>
            </a:r>
            <a:endParaRPr lang="bs-Latn-B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22232"/>
            <a:ext cx="4703284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If you are thirsty,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If you go to Jane’s birthday party tomorrow,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Take an umbrella with you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If you want to be healthy,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Take a taxi or hurry up</a:t>
            </a:r>
            <a:endParaRPr lang="bs-Latn-BA" sz="24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9611" y="2222232"/>
            <a:ext cx="4424189" cy="4351338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/>
                </a:solidFill>
              </a:rPr>
              <a:t>eat a lot of fruit and vegetables.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/>
                </a:solidFill>
              </a:rPr>
              <a:t>drink some orange juice.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/>
                </a:solidFill>
              </a:rPr>
              <a:t>if you don’t want to be late.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/>
                </a:solidFill>
              </a:rPr>
              <a:t>buy her a present today.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/>
                </a:solidFill>
              </a:rPr>
              <a:t>if the weather is bad.</a:t>
            </a:r>
          </a:p>
          <a:p>
            <a:pPr marL="514350" indent="-514350">
              <a:buFont typeface="+mj-lt"/>
              <a:buAutoNum type="alphaLcPeriod"/>
            </a:pP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061701"/>
            <a:ext cx="10515600" cy="38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CONNECT THE SENTENCES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91499" y="2387264"/>
            <a:ext cx="3338112" cy="719493"/>
          </a:xfrm>
          <a:prstGeom prst="straightConnector1">
            <a:avLst/>
          </a:prstGeom>
          <a:ln w="38100">
            <a:solidFill>
              <a:srgbClr val="FF11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91499" y="3106757"/>
            <a:ext cx="3338112" cy="969484"/>
          </a:xfrm>
          <a:prstGeom prst="straightConnector1">
            <a:avLst/>
          </a:prstGeom>
          <a:ln w="38100">
            <a:solidFill>
              <a:srgbClr val="FF11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37253" y="3690651"/>
            <a:ext cx="2192358" cy="848298"/>
          </a:xfrm>
          <a:prstGeom prst="straightConnector1">
            <a:avLst/>
          </a:prstGeom>
          <a:ln w="38100">
            <a:solidFill>
              <a:srgbClr val="FF11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27084" y="2666082"/>
            <a:ext cx="2666082" cy="1410159"/>
          </a:xfrm>
          <a:prstGeom prst="straightConnector1">
            <a:avLst/>
          </a:prstGeom>
          <a:ln w="38100">
            <a:solidFill>
              <a:srgbClr val="FF11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274545" y="3690651"/>
            <a:ext cx="2655066" cy="848298"/>
          </a:xfrm>
          <a:prstGeom prst="straightConnector1">
            <a:avLst/>
          </a:prstGeom>
          <a:ln w="38100">
            <a:solidFill>
              <a:srgbClr val="FF11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122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8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70664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THAT’S ALL FOR TODAY!</a:t>
            </a:r>
            <a:endParaRPr lang="bs-Latn-BA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09336" y="2521569"/>
            <a:ext cx="7173326" cy="12860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2523" y="4528333"/>
            <a:ext cx="2186951" cy="15659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6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473</Words>
  <Application>Microsoft Office PowerPoint</Application>
  <PresentationFormat>Custom</PresentationFormat>
  <Paragraphs>136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VOCABULARY</vt:lpstr>
      <vt:lpstr>EXAMPLES</vt:lpstr>
      <vt:lpstr>NUMBERS</vt:lpstr>
      <vt:lpstr>ADJECTIVES</vt:lpstr>
      <vt:lpstr>IRREGULAR PLURAL</vt:lpstr>
      <vt:lpstr>PREPOSITIONS</vt:lpstr>
      <vt:lpstr>FIRST CONDITIONAL</vt:lpstr>
      <vt:lpstr>THAT’S ALL FOR TODAY!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PC-Admin</dc:creator>
  <cp:lastModifiedBy>Kristina Mataruga</cp:lastModifiedBy>
  <cp:revision>24</cp:revision>
  <dcterms:created xsi:type="dcterms:W3CDTF">2020-05-22T10:25:36Z</dcterms:created>
  <dcterms:modified xsi:type="dcterms:W3CDTF">2020-05-25T06:09:06Z</dcterms:modified>
</cp:coreProperties>
</file>