
<file path=[Content_Types].xml><?xml version="1.0" encoding="utf-8"?>
<Types xmlns="http://schemas.openxmlformats.org/package/2006/content-types"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12"/>
  </p:notesMasterIdLst>
  <p:handoutMasterIdLst>
    <p:handoutMasterId r:id="rId13"/>
  </p:handoutMasterIdLst>
  <p:sldIdLst>
    <p:sldId id="259" r:id="rId2"/>
    <p:sldId id="258" r:id="rId3"/>
    <p:sldId id="267" r:id="rId4"/>
    <p:sldId id="261" r:id="rId5"/>
    <p:sldId id="262" r:id="rId6"/>
    <p:sldId id="264" r:id="rId7"/>
    <p:sldId id="263" r:id="rId8"/>
    <p:sldId id="265" r:id="rId9"/>
    <p:sldId id="266" r:id="rId10"/>
    <p:sldId id="260" r:id="rId11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182" autoAdjust="0"/>
  </p:normalViewPr>
  <p:slideViewPr>
    <p:cSldViewPr showGuides="1">
      <p:cViewPr varScale="1">
        <p:scale>
          <a:sx n="86" d="100"/>
          <a:sy n="86" d="100"/>
        </p:scale>
        <p:origin x="562" y="62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3198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6/2/2020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6/2/2020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81A0-ADA6-4623-BE4F-40CFB8BBCB3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0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 descr="Stack of books"/>
          <p:cNvGrpSpPr/>
          <p:nvPr userDrawn="1"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9" name="Picture 8" descr="Stack of books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588884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C847-D284-421D-B330-2D43513B0F9C}" type="datetime1">
              <a:rPr lang="en-US" smtClean="0"/>
              <a:t>6/2/2020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17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7518-40ED-4895-8580-DE2A722FC423}" type="datetime1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2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9F34-BDBC-4273-B9BC-22458F940BE7}" type="datetime1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5147-19A6-4970-A04E-ED9B1D83C0F1}" type="datetime1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7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Picture 4" descr="Stack of book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41008-E89D-49CD-9BF4-E6F3FE09F7AC}" type="datetime1">
              <a:rPr lang="en-US" smtClean="0"/>
              <a:t>6/2/2020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35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199F-4583-41EB-929F-5865E95EECAA}" type="datetime1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4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52EB-356C-4482-B27C-7C8E08F5D88F}" type="datetime1">
              <a:rPr lang="en-US" smtClean="0"/>
              <a:t>6/2/2020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895E-43C3-4560-B59A-90049317E860}" type="datetime1">
              <a:rPr lang="en-US" smtClean="0"/>
              <a:t>6/2/2020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78C32-B81D-4A68-A851-5185C690F024}" type="datetime1">
              <a:rPr lang="en-US" smtClean="0"/>
              <a:t>6/2/2020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8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5D79-EF31-4E8F-A1BE-AF31805C2859}" type="datetime1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BA3B-941F-4778-A0CB-865223FDAE69}" type="datetime1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9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72EBFD46-0FD3-4428-ADEC-1DFD6489930D}" type="datetime1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8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474112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en/bell-church-gold-temple-jingle-37464/" TargetMode="External"/><Relationship Id="rId5" Type="http://schemas.openxmlformats.org/officeDocument/2006/relationships/image" Target="../media/image6.png"/><Relationship Id="rId4" Type="http://schemas.openxmlformats.org/officeDocument/2006/relationships/hyperlink" Target="http://dialecticaloutlook.wordpress.com/2010/06/17/la-classe-come-sistema-complesso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bell-church-gold-temple-jingle-37464/" TargetMode="Externa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www.leadersproject.org/2015/03/17/slam-bunny-goes-to-school-cards-school-aged-language-assessment-measure/" TargetMode="External"/><Relationship Id="rId5" Type="http://schemas.microsoft.com/office/2007/relationships/hdphoto" Target="../media/hdphoto6.wdp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Book3.sv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i-tops.deviantart.com/art/Light-Bedtime-Reading-208503428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2.wdp"/><Relationship Id="rId7" Type="http://schemas.openxmlformats.org/officeDocument/2006/relationships/hyperlink" Target="http://languagearts8.wikidot.com/poseidon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10" Type="http://schemas.openxmlformats.org/officeDocument/2006/relationships/hyperlink" Target="https://earthwiccan.deviantart.com/art/Wolf-Adopts-Group-1-CLOSED-388820130" TargetMode="External"/><Relationship Id="rId4" Type="http://schemas.openxmlformats.org/officeDocument/2006/relationships/hyperlink" Target="http://linux4netbook.blogspot.com/2010/09/jupiter-onnipotenza-nel-netbook.html" TargetMode="External"/><Relationship Id="rId9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uperawesomevectors.deviantart.com/art/Flat-Glass-Of-Beer-517949577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ulbapedia.bulbagarden.net/wiki/Moon_(game)" TargetMode="Externa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lickr.com/photos/prathambooks/517784456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E3845-5C24-400B-AA25-661B002D9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12" y="76200"/>
            <a:ext cx="11582400" cy="1676400"/>
          </a:xfrm>
        </p:spPr>
        <p:txBody>
          <a:bodyPr>
            <a:normAutofit/>
          </a:bodyPr>
          <a:lstStyle/>
          <a:p>
            <a:pPr algn="ctr"/>
            <a:r>
              <a:rPr lang="sr-Cyrl-BA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СРПСКИ ЈЕЗИК И КЊИЖЕВНОСТ</a:t>
            </a:r>
            <a:endParaRPr lang="en-US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C7A2B37-5728-4236-8A5A-26C2D203AB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97" b="100000" l="0" r="10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198812" y="2667000"/>
            <a:ext cx="5032570" cy="3657600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FC84BB-5786-4BE9-8930-36CF04E476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20609264">
            <a:off x="7535744" y="2044909"/>
            <a:ext cx="1785114" cy="182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19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06CD8-7BAB-4751-A45C-AC17CCDF9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12" y="76200"/>
            <a:ext cx="11582399" cy="1397000"/>
          </a:xfrm>
        </p:spPr>
        <p:txBody>
          <a:bodyPr/>
          <a:lstStyle/>
          <a:p>
            <a:pPr algn="ctr"/>
            <a:r>
              <a:rPr lang="sr-Cyrl-B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ЛИЈЕПО СЕ ПРОВЕДИТЕ НА РАСПУСТУ!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52BD6B-F53E-4137-AAED-BCBF262AA6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884611" y="2362200"/>
            <a:ext cx="4419600" cy="3985597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40B176-008C-408C-AC89-23A8361CA87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 rot="21106865">
            <a:off x="7593118" y="1724329"/>
            <a:ext cx="1874043" cy="1912899"/>
          </a:xfrm>
          <a:prstGeom prst="rect">
            <a:avLst/>
          </a:prstGeom>
        </p:spPr>
      </p:pic>
      <p:pic>
        <p:nvPicPr>
          <p:cNvPr id="3" name="Sve u knjizi piše">
            <a:hlinkClick r:id="" action="ppaction://media"/>
            <a:extLst>
              <a:ext uri="{FF2B5EF4-FFF2-40B4-BE49-F238E27FC236}">
                <a16:creationId xmlns:a16="http://schemas.microsoft.com/office/drawing/2014/main" id="{DDC1A8EE-E996-45BF-A3AC-8540F06686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514012" y="5638800"/>
            <a:ext cx="487362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67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2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2997199"/>
          </a:xfrm>
        </p:spPr>
        <p:txBody>
          <a:bodyPr>
            <a:normAutofit/>
          </a:bodyPr>
          <a:lstStyle/>
          <a:p>
            <a:pPr algn="ctr"/>
            <a:r>
              <a:rPr lang="sr-Cyrl-BA" sz="6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ВАЖНОСТ ЧИТАЊА</a:t>
            </a:r>
            <a:endParaRPr lang="en-US" sz="6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346" y="7086600"/>
            <a:ext cx="7008574" cy="762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6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A688B-D808-407B-B6B8-99B0E2085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-1143000"/>
            <a:ext cx="10157354" cy="457200"/>
          </a:xfrm>
        </p:spPr>
        <p:txBody>
          <a:bodyPr>
            <a:normAutofit fontScale="90000"/>
          </a:bodyPr>
          <a:lstStyle/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C6B99-9CB7-4D44-A7B5-D58FCC906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212" y="533400"/>
            <a:ext cx="11582400" cy="6096000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ClrTx/>
              <a:buNone/>
            </a:pPr>
            <a:r>
              <a:rPr lang="sr-Cyrl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Читање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је когнитивни (сазнајни) процес усвајања значења из писаних симбола (знакова, слова).</a:t>
            </a:r>
          </a:p>
          <a:p>
            <a:pPr marL="0" indent="0" algn="ctr">
              <a:lnSpc>
                <a:spcPct val="150000"/>
              </a:lnSpc>
              <a:buClrTx/>
              <a:buNone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Књижевна дјела се стварају писањем, а остварају читањем. Зато је прва и најважнија порука сваког књижевног дјела: </a:t>
            </a:r>
            <a:r>
              <a:rPr lang="sr-Cyrl-B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ЧИТАЈ МЕ!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7A351D-1224-4654-A04C-5F9F5EF86A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117416" y="3581399"/>
            <a:ext cx="3953991" cy="274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850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727C7-50B3-46E7-80D6-7C6EA3593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12" y="76200"/>
            <a:ext cx="11582400" cy="914400"/>
          </a:xfrm>
        </p:spPr>
        <p:txBody>
          <a:bodyPr>
            <a:normAutofit/>
          </a:bodyPr>
          <a:lstStyle/>
          <a:p>
            <a:r>
              <a:rPr lang="sr-Cyrl-BA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ДОБРОБИТИ ЧИТАЊА: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0109F-B8B2-413D-B393-DBF4F846E9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3212" y="1600200"/>
            <a:ext cx="5791201" cy="5029200"/>
          </a:xfrm>
        </p:spPr>
        <p:txBody>
          <a:bodyPr>
            <a:noAutofit/>
          </a:bodyPr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Читање књига унапређује наше знање 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Омогућује „путовање“ у далеке предјеле и упознавање свијета око нас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Читање проширује наш рјечник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Унапређује нашу способност споразумијевања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Вјежба мозак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Побољшава памћење и концентрацију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E974FD-27C5-417A-B885-91387432EC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7558" y="1600200"/>
            <a:ext cx="5588053" cy="5029200"/>
          </a:xfrm>
        </p:spPr>
        <p:txBody>
          <a:bodyPr>
            <a:normAutofit fontScale="92500" lnSpcReduction="10000"/>
          </a:bodyPr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sr-Cyrl-B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Развија критичко мишљење и подстиче на размишљање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sr-Cyrl-B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Подстиче креативност и мотивише нас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sr-Cyrl-B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Читање нас чини паметнијим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sr-Cyrl-B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Квалитетан је хоби и приступачна забава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sr-Cyrl-B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Побољшава расположење и смањује стрес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sr-Cyrl-B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Читањем до квалитетнијег сна и здравијег духа и тијела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49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D27F6D4-D6B2-4787-AA8C-FDA9D8636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12" y="0"/>
            <a:ext cx="11582400" cy="914400"/>
          </a:xfrm>
        </p:spPr>
        <p:txBody>
          <a:bodyPr>
            <a:normAutofit/>
          </a:bodyPr>
          <a:lstStyle/>
          <a:p>
            <a:r>
              <a:rPr lang="sr-Cyrl-BA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КЊИГАМА И ЧИТАЊУ РЕКЛИ СУ: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D8A446-FBEE-4E1D-BED7-DD2A76775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212" y="1066800"/>
            <a:ext cx="11582400" cy="5562600"/>
          </a:xfrm>
        </p:spPr>
        <p:txBody>
          <a:bodyPr/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Књиге су хладни, али поуздани пријатељи. </a:t>
            </a:r>
            <a:r>
              <a:rPr lang="sr-Cyrl-B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Сократ 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Соба без књиге је као тијело без душе. </a:t>
            </a:r>
            <a:r>
              <a:rPr lang="sr-Cyrl-B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Цицерон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Остати равнодушан према књизи, значи лакомислено осиромашити свој живот. </a:t>
            </a:r>
            <a:r>
              <a:rPr lang="sr-Cyrl-B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Иво Андрић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Нема књиге а да у њој не може ништа добро да се нађе. </a:t>
            </a:r>
            <a:r>
              <a:rPr lang="sr-Cyrl-B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Сервантес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Књиге су најприхватљивији и најмудрији савјетници и најстрпљивији учитељи. </a:t>
            </a:r>
            <a:r>
              <a:rPr lang="sr-Cyrl-B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Чарлс Елиот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Читање је најбоље учење! </a:t>
            </a:r>
            <a:r>
              <a:rPr lang="sr-Cyrl-B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Пушкин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9455A5-CE53-4F3C-ABAF-07B014E4A8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704012" y="4354939"/>
            <a:ext cx="2286000" cy="241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30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7B41D-953F-45B2-A91C-F9185CEEF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12" y="76200"/>
            <a:ext cx="11582400" cy="762000"/>
          </a:xfrm>
        </p:spPr>
        <p:txBody>
          <a:bodyPr>
            <a:normAutofit/>
          </a:bodyPr>
          <a:lstStyle/>
          <a:p>
            <a:pPr algn="ctr"/>
            <a:r>
              <a:rPr lang="sr-Cyrl-BA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ПРОЧИТАЛИ СМО!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9C0CF-64AF-4158-9EFA-852991AD0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212" y="1295400"/>
            <a:ext cx="115824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ЛЕКТИРА ЗА 7. РАЗРЕД: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 Микић: Сунчана обала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Јанко Веселиновић: Хајдук Станко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Роберт Грејс: Грчки митови (избор)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Скендер Куленовић: Громово ђуле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Петар Кочић: Вуков гај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Бранислав Нушић: Хајдуци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Ранко Рисојевић: Дјечаци са Уне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Џек Лондон: Зов дивљине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E31116-8F22-4949-967F-89D95D9C93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146" r="100000">
                        <a14:foregroundMark x1="40974" y1="34889" x2="40115" y2="34444"/>
                        <a14:foregroundMark x1="46705" y1="47778" x2="50430" y2="50222"/>
                        <a14:foregroundMark x1="28367" y1="50667" x2="30086" y2="55556"/>
                        <a14:foregroundMark x1="47278" y1="62000" x2="35530" y2="73556"/>
                        <a14:foregroundMark x1="40974" y1="36444" x2="39255" y2="35778"/>
                        <a14:backgroundMark x1="53295" y1="22222" x2="55587" y2="22889"/>
                        <a14:backgroundMark x1="85387" y1="56667" x2="81375" y2="49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1036377">
            <a:off x="8184195" y="942624"/>
            <a:ext cx="1996613" cy="25744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CD4F7A-E283-43BC-ACE5-5C5EF08730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889" b="99778" l="0" r="97396">
                        <a14:foregroundMark x1="58073" y1="23111" x2="52865" y2="19778"/>
                        <a14:foregroundMark x1="45833" y1="63111" x2="51302" y2="72889"/>
                        <a14:foregroundMark x1="43750" y1="85333" x2="39323" y2="77111"/>
                        <a14:foregroundMark x1="53906" y1="84889" x2="60417" y2="84889"/>
                        <a14:foregroundMark x1="94010" y1="50889" x2="89844" y2="49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21398953">
            <a:off x="9433397" y="4173149"/>
            <a:ext cx="1770364" cy="21181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4E414BF-8F54-4B29-BB5B-BCF2F95CCFB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151" b="100000" l="996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l="35030" t="40248" b="3085"/>
          <a:stretch/>
        </p:blipFill>
        <p:spPr>
          <a:xfrm>
            <a:off x="5484812" y="3948975"/>
            <a:ext cx="3597044" cy="223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16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7B41D-953F-45B2-A91C-F9185CEEF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12" y="76200"/>
            <a:ext cx="11582400" cy="762000"/>
          </a:xfrm>
        </p:spPr>
        <p:txBody>
          <a:bodyPr>
            <a:normAutofit/>
          </a:bodyPr>
          <a:lstStyle/>
          <a:p>
            <a:pPr algn="ctr"/>
            <a:r>
              <a:rPr lang="sr-Cyrl-BA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ЧИТАЋЕМО!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9C0CF-64AF-4158-9EFA-852991AD0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212" y="1295400"/>
            <a:ext cx="115824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ЛЕКТИРА ЗА 8. РАЗРЕД: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Перл Бак: Велики талас.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Светозар Ћоровић: Стојан Мутикаша.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Стеван Сремац: Поп Ћира и поп Спира или Зона Замфирова.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Чехов: Приповетке (избор).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Свети Сава у српској књижевности                                                                            (избор из народног предања и умјетничке поезије о Св. Сави).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Д. Максимовић: Прадевојчица.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Косовски циклус и хајдучки циклус (избор).</a:t>
            </a:r>
            <a:endParaRPr lang="sr-Cyrl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55E156-F041-40E2-9174-7F1FAE98D6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699880" y="1143000"/>
            <a:ext cx="2620137" cy="15942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237AD62-1AA5-42A8-9FA2-C6E5651A0C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1055089">
            <a:off x="9273046" y="3966866"/>
            <a:ext cx="1473802" cy="229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34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FCCE7-0E52-49C6-911C-446F71DD4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12" y="76200"/>
            <a:ext cx="11582400" cy="1066800"/>
          </a:xfrm>
        </p:spPr>
        <p:txBody>
          <a:bodyPr>
            <a:normAutofit/>
          </a:bodyPr>
          <a:lstStyle/>
          <a:p>
            <a:pPr algn="ctr"/>
            <a:r>
              <a:rPr lang="sr-Cyrl-BA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„Читати без бележака исто је што и гледати на једно око“</a:t>
            </a:r>
            <a:br>
              <a:rPr lang="sr-Cyrl-BA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BA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Иво Андрић</a:t>
            </a:r>
            <a:endParaRPr lang="en-US" sz="3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2C3C7-1D02-4878-998B-44B74D44F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212" y="1143000"/>
            <a:ext cx="11582400" cy="5562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Cyrl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ПАСИВНО ЧИТАЊЕ 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 читати нешто, али не бавити се текстом у потпуности, тј. не размишљати критички о књизи. Неке текстове, као што су новински чланци, вијести, извјештаји и слични текстови, нема разлога другачије читати.</a:t>
            </a:r>
          </a:p>
          <a:p>
            <a:pPr marL="0" indent="0">
              <a:buNone/>
            </a:pPr>
            <a:r>
              <a:rPr lang="sr-Cyrl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 ЧИТАЊЕ 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 да се читалац бави текстом. У току активног читања читалац записује </a:t>
            </a:r>
            <a:r>
              <a:rPr lang="sr-Cyrl-C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кратку садржину дјела у виду резимеа, догађаје, ликове и њихов опис, биљежи лијепе описе, ријетке и непознате ријечи, мудре изреке о природи, човјеку и животу, занимљиве монологе и дијалоге, лична запажања и доживљаје, записује своје мисли о тексту, тј. слиједи процес критичког размишљања. Читалац у току активног читања може да уради илустрацију или мапу ума за прочитано дјело</a:t>
            </a:r>
            <a:r>
              <a:rPr lang="sr-Latn-BA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sr-Cyrl-BA" dirty="0">
                <a:latin typeface="Times New Roman" panose="02020603050405020304" pitchFamily="18" charset="0"/>
                <a:ea typeface="Calibri" panose="020F0502020204030204" pitchFamily="34" charset="0"/>
              </a:rPr>
              <a:t> Биљешке које се воде у току читања зову се </a:t>
            </a:r>
            <a:r>
              <a:rPr lang="sr-Cyrl-BA" b="1" dirty="0">
                <a:latin typeface="Times New Roman" panose="02020603050405020304" pitchFamily="18" charset="0"/>
                <a:ea typeface="Calibri" panose="020F0502020204030204" pitchFamily="34" charset="0"/>
              </a:rPr>
              <a:t>читалачки дневник </a:t>
            </a:r>
            <a:r>
              <a:rPr lang="sr-Cyrl-BA" dirty="0">
                <a:latin typeface="Times New Roman" panose="02020603050405020304" pitchFamily="18" charset="0"/>
                <a:ea typeface="Calibri" panose="020F0502020204030204" pitchFamily="34" charset="0"/>
              </a:rPr>
              <a:t>и за школску лектиру он служи и као подсјетник за писање лектире.</a:t>
            </a:r>
            <a:endParaRPr lang="sr-Cyrl-C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sr-Cyrl-C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активно и пасивно читање се примјењују зависно од околности и сврхе коју читалац има за своје читање јер у пасивном читању само долазимо до одређених информација, а у активном читању самостално и критички размишљамо и изграђујемо своје ставове о прочитаном садржају.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77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BFF3A-AEAE-4334-BCEB-150E2DB30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-1143000"/>
            <a:ext cx="10157354" cy="838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663D641-E94C-40B8-8340-C9AA6C988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212" y="228600"/>
            <a:ext cx="11582399" cy="6324600"/>
          </a:xfrm>
        </p:spPr>
        <p:txBody>
          <a:bodyPr>
            <a:normAutofit/>
          </a:bodyPr>
          <a:lstStyle/>
          <a:p>
            <a:pPr marL="0" marR="67945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sr-Cyrl-CS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67945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C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''Књига коју смо прочитали, а из ње нисмо ништа забиљежили, непрочитана је књига.'' </a:t>
            </a:r>
            <a:r>
              <a:rPr lang="sr-Cyrl-C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 Албалат</a:t>
            </a:r>
          </a:p>
          <a:p>
            <a:pPr marL="0" marR="67945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sr-Cyrl-CS" sz="36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67945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sr-Latn-BA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67945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sr-Latn-BA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67945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sr-Latn-BA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67945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sr-Latn-BA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67945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BA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sr-Cyrl-BA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Добри пријатељи, добре књиге и чиста савјест: то је идеалан живот!“ </a:t>
            </a:r>
            <a:r>
              <a:rPr lang="sr-Cyrl-BA" sz="3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Марк Твен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CB09C3-9277-4591-96A4-CA4C5DA360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92" b="98907" l="3472" r="100000">
                        <a14:foregroundMark x1="18611" y1="38668" x2="18611" y2="38668"/>
                        <a14:foregroundMark x1="78333" y1="49602" x2="78333" y2="49602"/>
                        <a14:foregroundMark x1="82778" y1="67992" x2="82778" y2="67992"/>
                        <a14:foregroundMark x1="54722" y1="82406" x2="54722" y2="82406"/>
                        <a14:foregroundMark x1="52500" y1="74056" x2="52500" y2="74056"/>
                        <a14:backgroundMark x1="46111" y1="68986" x2="46111" y2="689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28750"/>
          <a:stretch/>
        </p:blipFill>
        <p:spPr>
          <a:xfrm>
            <a:off x="4570412" y="2133600"/>
            <a:ext cx="2743200" cy="273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55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Welcome back to school presentatio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Welcome back to school presentation.potx" id="{CE426E4B-AEF0-4DB0-AA06-9B9EF2E62E1A}" vid="{EB2D3276-CBF5-48AD-B47E-C2D79CA4C86F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Welcome back to school</Template>
  <TotalTime>10624</TotalTime>
  <Words>569</Words>
  <Application>Microsoft Office PowerPoint</Application>
  <PresentationFormat>Custom</PresentationFormat>
  <Paragraphs>57</Paragraphs>
  <Slides>10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Times New Roman</vt:lpstr>
      <vt:lpstr>Wingdings</vt:lpstr>
      <vt:lpstr>Welcome back to school presentation</vt:lpstr>
      <vt:lpstr>СРПСКИ ЈЕЗИК И КЊИЖЕВНОСТ</vt:lpstr>
      <vt:lpstr>ВАЖНОСТ ЧИТАЊА</vt:lpstr>
      <vt:lpstr>PowerPoint Presentation</vt:lpstr>
      <vt:lpstr>ДОБРОБИТИ ЧИТАЊА:</vt:lpstr>
      <vt:lpstr>О КЊИГАМА И ЧИТАЊУ РЕКЛИ СУ:</vt:lpstr>
      <vt:lpstr>ПРОЧИТАЛИ СМО!</vt:lpstr>
      <vt:lpstr>ЧИТАЋЕМО!</vt:lpstr>
      <vt:lpstr>„Читати без бележака исто је што и гледати на једно око“                                                                                 Иво Андрић</vt:lpstr>
      <vt:lpstr>PowerPoint Presentation</vt:lpstr>
      <vt:lpstr>ЛИЈЕПО СЕ ПРОВЕДИТЕ НА РАСПУСТУ!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СРПСКИ ЈЕЗИК И КЊИЖЕВНОСТ</dc:title>
  <dc:creator>Dragan</dc:creator>
  <cp:lastModifiedBy>Dragan</cp:lastModifiedBy>
  <cp:revision>27</cp:revision>
  <dcterms:created xsi:type="dcterms:W3CDTF">2020-05-24T13:59:29Z</dcterms:created>
  <dcterms:modified xsi:type="dcterms:W3CDTF">2020-06-02T11:58:22Z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74068100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