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07" autoAdjust="0"/>
  </p:normalViewPr>
  <p:slideViewPr>
    <p:cSldViewPr>
      <p:cViewPr varScale="1">
        <p:scale>
          <a:sx n="69" d="100"/>
          <a:sy n="69" d="100"/>
        </p:scale>
        <p:origin x="-14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2FFF8-1D46-4191-8039-1C4E22077D52}"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2FFF8-1D46-4191-8039-1C4E22077D52}"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2FFF8-1D46-4191-8039-1C4E22077D52}"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2FFF8-1D46-4191-8039-1C4E22077D52}"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2FFF8-1D46-4191-8039-1C4E22077D52}"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32FFF8-1D46-4191-8039-1C4E22077D52}"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2FFF8-1D46-4191-8039-1C4E22077D52}" type="datetimeFigureOut">
              <a:rPr lang="en-US" smtClean="0"/>
              <a:pPr/>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32FFF8-1D46-4191-8039-1C4E22077D52}" type="datetimeFigureOut">
              <a:rPr lang="en-US" smtClean="0"/>
              <a:pPr/>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2FFF8-1D46-4191-8039-1C4E22077D52}" type="datetimeFigureOut">
              <a:rPr lang="en-US" smtClean="0"/>
              <a:pPr/>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2FFF8-1D46-4191-8039-1C4E22077D52}"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2FFF8-1D46-4191-8039-1C4E22077D52}"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68E9E-E7E4-4A0D-A830-99C7AD249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2FFF8-1D46-4191-8039-1C4E22077D52}" type="datetimeFigureOut">
              <a:rPr lang="en-US" smtClean="0"/>
              <a:pPr/>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68E9E-E7E4-4A0D-A830-99C7AD249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14480" y="642918"/>
            <a:ext cx="5994398" cy="646331"/>
          </a:xfrm>
          <a:prstGeom prst="rect">
            <a:avLst/>
          </a:prstGeom>
          <a:noFill/>
        </p:spPr>
        <p:txBody>
          <a:bodyPr wrap="none" rtlCol="0">
            <a:spAutoFit/>
          </a:bodyPr>
          <a:lstStyle/>
          <a:p>
            <a:r>
              <a:rPr lang="sr-Cyrl-RS" sz="3600" dirty="0" smtClean="0">
                <a:solidFill>
                  <a:schemeClr val="tx2">
                    <a:lumMod val="75000"/>
                  </a:schemeClr>
                </a:solidFill>
              </a:rPr>
              <a:t>ДЈЕЧИЈИ ЕКОЛОШКИ БОНТОН</a:t>
            </a:r>
            <a:endParaRPr lang="en-US" sz="3600" dirty="0">
              <a:solidFill>
                <a:schemeClr val="tx2">
                  <a:lumMod val="75000"/>
                </a:schemeClr>
              </a:solidFill>
            </a:endParaRPr>
          </a:p>
        </p:txBody>
      </p:sp>
      <p:pic>
        <p:nvPicPr>
          <p:cNvPr id="6" name="Picture 5" descr="IMG-07b4a7b983f9bbc65c092cc50a9b121c-V.jpg"/>
          <p:cNvPicPr>
            <a:picLocks noChangeAspect="1"/>
          </p:cNvPicPr>
          <p:nvPr/>
        </p:nvPicPr>
        <p:blipFill>
          <a:blip r:embed="rId2" cstate="print"/>
          <a:stretch>
            <a:fillRect/>
          </a:stretch>
        </p:blipFill>
        <p:spPr>
          <a:xfrm>
            <a:off x="1714480" y="1333478"/>
            <a:ext cx="5524522" cy="55245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Dell\Pictures\2014-11-24\001.jpg"/>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9234" b="44937"/>
          <a:stretch/>
        </p:blipFill>
        <p:spPr bwMode="auto">
          <a:xfrm>
            <a:off x="0" y="0"/>
            <a:ext cx="9144000" cy="6858000"/>
          </a:xfrm>
          <a:prstGeom prst="rect">
            <a:avLst/>
          </a:prstGeom>
          <a:noFill/>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4900618" cy="6286544"/>
          </a:xfrm>
        </p:spPr>
        <p:txBody>
          <a:bodyPr>
            <a:normAutofit fontScale="92500" lnSpcReduction="20000"/>
          </a:bodyPr>
          <a:lstStyle/>
          <a:p>
            <a:pPr algn="ctr">
              <a:buNone/>
            </a:pPr>
            <a:r>
              <a:rPr lang="sr-Cyrl-CS" dirty="0" smtClean="0"/>
              <a:t>  </a:t>
            </a:r>
            <a:r>
              <a:rPr lang="en-US" sz="2800" b="1" dirty="0" smtClean="0"/>
              <a:t>E</a:t>
            </a:r>
            <a:r>
              <a:rPr lang="sr-Cyrl-CS" sz="2800" b="1" dirty="0" smtClean="0"/>
              <a:t>колошк</a:t>
            </a:r>
            <a:r>
              <a:rPr lang="en-US" sz="2800" b="1" dirty="0" smtClean="0"/>
              <a:t>e</a:t>
            </a:r>
            <a:r>
              <a:rPr lang="sr-Cyrl-CS" sz="2800" b="1" dirty="0" smtClean="0"/>
              <a:t> </a:t>
            </a:r>
            <a:r>
              <a:rPr lang="sr-Cyrl-CS" sz="2800" b="1" dirty="0"/>
              <a:t>заповијести</a:t>
            </a:r>
            <a:r>
              <a:rPr lang="sr-Cyrl-CS" sz="2400" b="1" dirty="0" smtClean="0"/>
              <a:t>:</a:t>
            </a:r>
            <a:endParaRPr lang="sr-Cyrl-CS" sz="2100" b="1" dirty="0" smtClean="0">
              <a:latin typeface="Calibri" pitchFamily="34" charset="0"/>
              <a:ea typeface="Calibri" pitchFamily="34" charset="0"/>
              <a:cs typeface="Arial" pitchFamily="34" charset="0"/>
            </a:endParaRPr>
          </a:p>
          <a:p>
            <a:pPr algn="ctr"/>
            <a:r>
              <a:rPr lang="sr-Cyrl-CS" sz="2100" b="1" dirty="0" smtClean="0">
                <a:latin typeface="Calibri" pitchFamily="34" charset="0"/>
                <a:ea typeface="Calibri" pitchFamily="34" charset="0"/>
                <a:cs typeface="Arial" pitchFamily="34" charset="0"/>
              </a:rPr>
              <a:t>ВОДУ </a:t>
            </a:r>
            <a:r>
              <a:rPr lang="sr-Cyrl-CS" sz="2100" b="1" dirty="0" smtClean="0">
                <a:latin typeface="Calibri" pitchFamily="34" charset="0"/>
                <a:ea typeface="Calibri" pitchFamily="34" charset="0"/>
                <a:cs typeface="Arial" pitchFamily="34" charset="0"/>
              </a:rPr>
              <a:t>ШТЕДИТЕ</a:t>
            </a:r>
            <a:r>
              <a:rPr lang="sr-Cyrl-CS" sz="2100" dirty="0" smtClean="0">
                <a:latin typeface="Calibri" pitchFamily="34" charset="0"/>
                <a:ea typeface="Calibri" pitchFamily="34" charset="0"/>
                <a:cs typeface="Arial" pitchFamily="34" charset="0"/>
              </a:rPr>
              <a:t> (замолите одрасле да поправе покварену чесму, цијев, јер је свака кап воде драгоцјена</a:t>
            </a:r>
            <a:r>
              <a:rPr lang="sr-Cyrl-CS" sz="2100" dirty="0" smtClean="0">
                <a:latin typeface="Calibri" pitchFamily="34" charset="0"/>
                <a:ea typeface="Calibri" pitchFamily="34" charset="0"/>
                <a:cs typeface="Arial" pitchFamily="34" charset="0"/>
              </a:rPr>
              <a:t>)</a:t>
            </a:r>
            <a:endParaRPr lang="en-US" sz="3600" dirty="0"/>
          </a:p>
          <a:p>
            <a:pPr>
              <a:spcAft>
                <a:spcPts val="600"/>
              </a:spcAft>
            </a:pPr>
            <a:r>
              <a:rPr lang="sr-Cyrl-CS" sz="2000" b="1" dirty="0" smtClean="0">
                <a:latin typeface="Calibri" pitchFamily="34" charset="0"/>
                <a:ea typeface="Calibri" pitchFamily="34" charset="0"/>
                <a:cs typeface="Arial" pitchFamily="34" charset="0"/>
              </a:rPr>
              <a:t>САДИТЕ НОВА СТАБЛА</a:t>
            </a:r>
            <a:r>
              <a:rPr lang="sr-Cyrl-CS" sz="2000" dirty="0" smtClean="0">
                <a:latin typeface="Calibri" pitchFamily="34" charset="0"/>
                <a:ea typeface="Calibri" pitchFamily="34" charset="0"/>
                <a:cs typeface="Arial" pitchFamily="34" charset="0"/>
              </a:rPr>
              <a:t> (дрвеће представља фабрике кисеоника)</a:t>
            </a:r>
            <a:endParaRPr lang="en-US" sz="2000" dirty="0" smtClean="0">
              <a:latin typeface="Arial" pitchFamily="34" charset="0"/>
              <a:cs typeface="Arial" pitchFamily="34" charset="0"/>
            </a:endParaRPr>
          </a:p>
          <a:p>
            <a:pPr marL="0" lvl="0" indent="0" eaLnBrk="0" fontAlgn="base" hangingPunct="0">
              <a:spcBef>
                <a:spcPct val="0"/>
              </a:spcBef>
              <a:spcAft>
                <a:spcPct val="0"/>
              </a:spcAft>
              <a:buFontTx/>
              <a:buChar char="•"/>
              <a:tabLst>
                <a:tab pos="669925" algn="l"/>
              </a:tabLst>
            </a:pPr>
            <a:r>
              <a:rPr lang="sr-Cyrl-CS" sz="2000" b="1" dirty="0" smtClean="0">
                <a:latin typeface="Calibri" pitchFamily="34" charset="0"/>
                <a:ea typeface="Calibri" pitchFamily="34" charset="0"/>
                <a:cs typeface="Arial" pitchFamily="34" charset="0"/>
              </a:rPr>
              <a:t>      РОДИТЕЉЕ </a:t>
            </a:r>
            <a:r>
              <a:rPr lang="sr-Cyrl-CS" sz="2000" b="1" dirty="0" smtClean="0">
                <a:latin typeface="Calibri" pitchFamily="34" charset="0"/>
                <a:ea typeface="Calibri" pitchFamily="34" charset="0"/>
                <a:cs typeface="Arial" pitchFamily="34" charset="0"/>
              </a:rPr>
              <a:t>УПОЗОРИТЕ ДА ШТО МАЊЕ КОРИСТЕ АУТОМОБИЛ</a:t>
            </a:r>
          </a:p>
          <a:p>
            <a:pPr marL="0" lvl="0" indent="0" eaLnBrk="0" fontAlgn="base" hangingPunct="0">
              <a:spcBef>
                <a:spcPct val="0"/>
              </a:spcBef>
              <a:spcAft>
                <a:spcPct val="0"/>
              </a:spcAft>
              <a:buNone/>
              <a:tabLst>
                <a:tab pos="669925" algn="l"/>
              </a:tabLst>
            </a:pPr>
            <a:r>
              <a:rPr lang="sr-Cyrl-CS" sz="2000" dirty="0" smtClean="0">
                <a:latin typeface="Calibri" pitchFamily="34" charset="0"/>
                <a:ea typeface="Calibri" pitchFamily="34" charset="0"/>
                <a:cs typeface="Arial" pitchFamily="34" charset="0"/>
              </a:rPr>
              <a:t>          (</a:t>
            </a:r>
            <a:r>
              <a:rPr lang="sr-Cyrl-CS" sz="2000" dirty="0" smtClean="0">
                <a:latin typeface="Calibri" pitchFamily="34" charset="0"/>
                <a:ea typeface="Calibri" pitchFamily="34" charset="0"/>
                <a:cs typeface="Arial" pitchFamily="34" charset="0"/>
              </a:rPr>
              <a:t>издувни гасови загађују ваздух, а </a:t>
            </a:r>
            <a:r>
              <a:rPr lang="sr-Cyrl-CS" sz="2000" dirty="0" smtClean="0">
                <a:latin typeface="Calibri" pitchFamily="34" charset="0"/>
                <a:ea typeface="Calibri" pitchFamily="34" charset="0"/>
                <a:cs typeface="Arial" pitchFamily="34" charset="0"/>
              </a:rPr>
              <a:t>        пјешачењем </a:t>
            </a:r>
            <a:r>
              <a:rPr lang="sr-Cyrl-CS" sz="2000" dirty="0" smtClean="0">
                <a:latin typeface="Calibri" pitchFamily="34" charset="0"/>
                <a:ea typeface="Calibri" pitchFamily="34" charset="0"/>
                <a:cs typeface="Arial" pitchFamily="34" charset="0"/>
              </a:rPr>
              <a:t>и бављењем спортом се стиче кондиција неопходна за развој и здравље)</a:t>
            </a:r>
            <a:endParaRPr lang="en-US" sz="2000" dirty="0" smtClean="0">
              <a:latin typeface="Arial" pitchFamily="34" charset="0"/>
              <a:cs typeface="Arial" pitchFamily="34" charset="0"/>
            </a:endParaRPr>
          </a:p>
          <a:p>
            <a:pPr lvl="0">
              <a:spcAft>
                <a:spcPts val="600"/>
              </a:spcAft>
            </a:pPr>
            <a:r>
              <a:rPr lang="sr-Cyrl-CS" sz="2000" b="1" dirty="0" smtClean="0"/>
              <a:t>ШТЕДИТЕ </a:t>
            </a:r>
            <a:r>
              <a:rPr lang="sr-Cyrl-CS" sz="2000" b="1" dirty="0"/>
              <a:t>ЕНЕРГИЈУ</a:t>
            </a:r>
            <a:r>
              <a:rPr lang="sr-Cyrl-CS" sz="2000" dirty="0"/>
              <a:t> (гасити свјетло када год је то могуће, јер електрична енергија не загађује природу)</a:t>
            </a:r>
            <a:endParaRPr lang="en-US" sz="2000" dirty="0"/>
          </a:p>
          <a:p>
            <a:pPr lvl="0">
              <a:spcAft>
                <a:spcPts val="600"/>
              </a:spcAft>
            </a:pPr>
            <a:r>
              <a:rPr lang="sr-Cyrl-CS" sz="2000" b="1" dirty="0"/>
              <a:t>ЗА ОДЛАГАЊЕ ОТПАДА КОРИСТИТЕ СТАРЕ КЕСЕ</a:t>
            </a:r>
            <a:r>
              <a:rPr lang="sr-Cyrl-CS" sz="2000" dirty="0"/>
              <a:t> (јер би свакако отишле у отпад)</a:t>
            </a:r>
            <a:endParaRPr lang="en-US" sz="2000" dirty="0"/>
          </a:p>
          <a:p>
            <a:pPr marL="0" lvl="0" indent="0" eaLnBrk="0" fontAlgn="base" hangingPunct="0">
              <a:spcBef>
                <a:spcPct val="0"/>
              </a:spcBef>
              <a:spcAft>
                <a:spcPct val="0"/>
              </a:spcAft>
              <a:buFontTx/>
              <a:buChar char="•"/>
              <a:tabLst>
                <a:tab pos="669925" algn="l"/>
              </a:tabLst>
            </a:pPr>
            <a:r>
              <a:rPr lang="sr-Cyrl-CS" sz="2000" b="1" dirty="0" smtClean="0">
                <a:latin typeface="Calibri" pitchFamily="34" charset="0"/>
                <a:ea typeface="Calibri" pitchFamily="34" charset="0"/>
                <a:cs typeface="Arial" pitchFamily="34" charset="0"/>
              </a:rPr>
              <a:t> ЧИТАЈТЕ </a:t>
            </a:r>
            <a:r>
              <a:rPr lang="sr-Cyrl-CS" sz="2000" b="1" dirty="0" smtClean="0">
                <a:latin typeface="Calibri" pitchFamily="34" charset="0"/>
                <a:ea typeface="Calibri" pitchFamily="34" charset="0"/>
                <a:cs typeface="Arial" pitchFamily="34" charset="0"/>
              </a:rPr>
              <a:t>И УЧИТЕ О ПЛАНЕТИ ЗЕМЉИ, А ЗНАЊЕ РАЗМЈЕЊУЈТЕ СА ПРИЈАТЕЉИМА</a:t>
            </a:r>
            <a:r>
              <a:rPr lang="sr-Cyrl-CS" sz="2000" dirty="0" smtClean="0">
                <a:latin typeface="Calibri" pitchFamily="34" charset="0"/>
                <a:ea typeface="Calibri" pitchFamily="34" charset="0"/>
                <a:cs typeface="Arial" pitchFamily="34" charset="0"/>
              </a:rPr>
              <a:t> </a:t>
            </a:r>
          </a:p>
          <a:p>
            <a:pPr marL="0" lvl="0" indent="0" eaLnBrk="0" fontAlgn="base" hangingPunct="0">
              <a:spcBef>
                <a:spcPct val="0"/>
              </a:spcBef>
              <a:spcAft>
                <a:spcPct val="0"/>
              </a:spcAft>
              <a:buNone/>
              <a:tabLst>
                <a:tab pos="669925" algn="l"/>
              </a:tabLst>
            </a:pPr>
            <a:r>
              <a:rPr lang="sr-Cyrl-CS" sz="2000" dirty="0" smtClean="0">
                <a:latin typeface="Calibri" pitchFamily="34" charset="0"/>
                <a:ea typeface="Calibri" pitchFamily="34" charset="0"/>
                <a:cs typeface="Arial" pitchFamily="34" charset="0"/>
              </a:rPr>
              <a:t>(то нас доводи у блискију везу са природом, међусобно откривамо наша сазнања о природи</a:t>
            </a:r>
            <a:r>
              <a:rPr lang="sr-Cyrl-CS" sz="2000" dirty="0" smtClean="0">
                <a:latin typeface="Calibri" pitchFamily="34" charset="0"/>
                <a:ea typeface="Calibri" pitchFamily="34" charset="0"/>
                <a:cs typeface="Arial" pitchFamily="34" charset="0"/>
              </a:rPr>
              <a:t>)</a:t>
            </a:r>
            <a:r>
              <a:rPr lang="sr-Cyrl-RS" sz="2000" dirty="0" smtClean="0">
                <a:latin typeface="Arial" pitchFamily="34" charset="0"/>
                <a:cs typeface="Arial" pitchFamily="34" charset="0"/>
              </a:rPr>
              <a:t>.</a:t>
            </a:r>
            <a:endParaRPr lang="en-US" sz="2000" dirty="0"/>
          </a:p>
          <a:p>
            <a:pPr>
              <a:spcAft>
                <a:spcPts val="600"/>
              </a:spcAft>
            </a:pPr>
            <a:endParaRPr lang="en-US" dirty="0"/>
          </a:p>
        </p:txBody>
      </p:sp>
      <p:pic>
        <p:nvPicPr>
          <p:cNvPr id="5" name="Picture 4" descr="IMG-9d5361a269a6bba0fa040676e65a9ada-V (1).jpg"/>
          <p:cNvPicPr>
            <a:picLocks noChangeAspect="1"/>
          </p:cNvPicPr>
          <p:nvPr/>
        </p:nvPicPr>
        <p:blipFill>
          <a:blip r:embed="rId2" cstate="print"/>
          <a:stretch>
            <a:fillRect/>
          </a:stretch>
        </p:blipFill>
        <p:spPr>
          <a:xfrm>
            <a:off x="5572100" y="1142984"/>
            <a:ext cx="3571900" cy="2057400"/>
          </a:xfrm>
          <a:prstGeom prst="rect">
            <a:avLst/>
          </a:prstGeom>
        </p:spPr>
      </p:pic>
      <p:pic>
        <p:nvPicPr>
          <p:cNvPr id="7" name="Picture 6" descr="IMG_20201107_174553.jpg"/>
          <p:cNvPicPr>
            <a:picLocks noChangeAspect="1"/>
          </p:cNvPicPr>
          <p:nvPr/>
        </p:nvPicPr>
        <p:blipFill>
          <a:blip r:embed="rId3" cstate="print"/>
          <a:stretch>
            <a:fillRect/>
          </a:stretch>
        </p:blipFill>
        <p:spPr>
          <a:xfrm>
            <a:off x="5500694" y="3643314"/>
            <a:ext cx="3468646" cy="264320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ownload (10).jpg"/>
          <p:cNvPicPr>
            <a:picLocks noChangeAspect="1"/>
          </p:cNvPicPr>
          <p:nvPr/>
        </p:nvPicPr>
        <p:blipFill>
          <a:blip r:embed="rId2" cstate="print"/>
          <a:stretch>
            <a:fillRect/>
          </a:stretch>
        </p:blipFill>
        <p:spPr>
          <a:xfrm>
            <a:off x="928662" y="214290"/>
            <a:ext cx="3286148" cy="2143140"/>
          </a:xfrm>
          <a:prstGeom prst="rect">
            <a:avLst/>
          </a:prstGeom>
        </p:spPr>
      </p:pic>
      <p:pic>
        <p:nvPicPr>
          <p:cNvPr id="9" name="Picture 8" descr="images (8).jpg"/>
          <p:cNvPicPr>
            <a:picLocks noChangeAspect="1"/>
          </p:cNvPicPr>
          <p:nvPr/>
        </p:nvPicPr>
        <p:blipFill>
          <a:blip r:embed="rId3" cstate="print"/>
          <a:stretch>
            <a:fillRect/>
          </a:stretch>
        </p:blipFill>
        <p:spPr>
          <a:xfrm>
            <a:off x="4500562" y="142852"/>
            <a:ext cx="4071966" cy="2071702"/>
          </a:xfrm>
          <a:prstGeom prst="rect">
            <a:avLst/>
          </a:prstGeom>
        </p:spPr>
      </p:pic>
      <p:pic>
        <p:nvPicPr>
          <p:cNvPr id="11" name="Picture 10" descr="images (7).jpg"/>
          <p:cNvPicPr>
            <a:picLocks noChangeAspect="1"/>
          </p:cNvPicPr>
          <p:nvPr/>
        </p:nvPicPr>
        <p:blipFill>
          <a:blip r:embed="rId4" cstate="print"/>
          <a:stretch>
            <a:fillRect/>
          </a:stretch>
        </p:blipFill>
        <p:spPr>
          <a:xfrm>
            <a:off x="4786314" y="2571744"/>
            <a:ext cx="3571900" cy="1819275"/>
          </a:xfrm>
          <a:prstGeom prst="rect">
            <a:avLst/>
          </a:prstGeom>
        </p:spPr>
      </p:pic>
      <p:pic>
        <p:nvPicPr>
          <p:cNvPr id="12" name="Picture 11" descr="images (9).jpg"/>
          <p:cNvPicPr>
            <a:picLocks noChangeAspect="1"/>
          </p:cNvPicPr>
          <p:nvPr/>
        </p:nvPicPr>
        <p:blipFill>
          <a:blip r:embed="rId5" cstate="print"/>
          <a:stretch>
            <a:fillRect/>
          </a:stretch>
        </p:blipFill>
        <p:spPr>
          <a:xfrm>
            <a:off x="857224" y="2643182"/>
            <a:ext cx="3429024" cy="1828800"/>
          </a:xfrm>
          <a:prstGeom prst="rect">
            <a:avLst/>
          </a:prstGeom>
        </p:spPr>
      </p:pic>
      <p:pic>
        <p:nvPicPr>
          <p:cNvPr id="13" name="Picture 12" descr="download (12).jpg"/>
          <p:cNvPicPr>
            <a:picLocks noChangeAspect="1"/>
          </p:cNvPicPr>
          <p:nvPr/>
        </p:nvPicPr>
        <p:blipFill>
          <a:blip r:embed="rId6" cstate="print"/>
          <a:stretch>
            <a:fillRect/>
          </a:stretch>
        </p:blipFill>
        <p:spPr>
          <a:xfrm>
            <a:off x="785786" y="4786322"/>
            <a:ext cx="3500462" cy="1714500"/>
          </a:xfrm>
          <a:prstGeom prst="rect">
            <a:avLst/>
          </a:prstGeom>
        </p:spPr>
      </p:pic>
      <p:pic>
        <p:nvPicPr>
          <p:cNvPr id="14" name="Picture 13" descr="download (9).jpg"/>
          <p:cNvPicPr>
            <a:picLocks noChangeAspect="1"/>
          </p:cNvPicPr>
          <p:nvPr/>
        </p:nvPicPr>
        <p:blipFill>
          <a:blip r:embed="rId7" cstate="print"/>
          <a:stretch>
            <a:fillRect/>
          </a:stretch>
        </p:blipFill>
        <p:spPr>
          <a:xfrm>
            <a:off x="4786314" y="4714884"/>
            <a:ext cx="3643338" cy="1828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7972452" cy="725470"/>
          </a:xfrm>
        </p:spPr>
        <p:txBody>
          <a:bodyPr>
            <a:normAutofit fontScale="90000"/>
          </a:bodyPr>
          <a:lstStyle/>
          <a:p>
            <a:r>
              <a:rPr lang="sr-Cyrl-RS" dirty="0" smtClean="0"/>
              <a:t/>
            </a:r>
            <a:br>
              <a:rPr lang="sr-Cyrl-RS" dirty="0" smtClean="0"/>
            </a:br>
            <a:r>
              <a:rPr lang="sr-Cyrl-RS" dirty="0" smtClean="0"/>
              <a:t>Музичке столице</a:t>
            </a:r>
            <a:br>
              <a:rPr lang="sr-Cyrl-RS" dirty="0" smtClean="0"/>
            </a:br>
            <a:endParaRPr lang="en-US" dirty="0"/>
          </a:p>
        </p:txBody>
      </p:sp>
      <p:sp>
        <p:nvSpPr>
          <p:cNvPr id="3" name="Content Placeholder 2"/>
          <p:cNvSpPr>
            <a:spLocks noGrp="1"/>
          </p:cNvSpPr>
          <p:nvPr>
            <p:ph idx="1"/>
          </p:nvPr>
        </p:nvSpPr>
        <p:spPr>
          <a:xfrm>
            <a:off x="357158" y="1071546"/>
            <a:ext cx="8229600" cy="4525963"/>
          </a:xfrm>
        </p:spPr>
        <p:txBody>
          <a:bodyPr>
            <a:normAutofit fontScale="47500" lnSpcReduction="20000"/>
          </a:bodyPr>
          <a:lstStyle/>
          <a:p>
            <a:endParaRPr lang="ru-RU" dirty="0" smtClean="0"/>
          </a:p>
          <a:p>
            <a:pPr>
              <a:spcBef>
                <a:spcPts val="600"/>
              </a:spcBef>
            </a:pPr>
            <a:r>
              <a:rPr lang="ru-RU" dirty="0" smtClean="0"/>
              <a:t>Добар дан, </a:t>
            </a:r>
            <a:r>
              <a:rPr lang="ru-RU" dirty="0" smtClean="0"/>
              <a:t>дје</a:t>
            </a:r>
            <a:r>
              <a:rPr lang="sr-Cyrl-RS" dirty="0" smtClean="0"/>
              <a:t>чице .</a:t>
            </a:r>
            <a:endParaRPr lang="ru-RU" dirty="0" smtClean="0"/>
          </a:p>
          <a:p>
            <a:pPr>
              <a:spcBef>
                <a:spcPts val="600"/>
              </a:spcBef>
            </a:pPr>
            <a:endParaRPr lang="ru-RU" dirty="0" smtClean="0"/>
          </a:p>
          <a:p>
            <a:pPr>
              <a:spcBef>
                <a:spcPts val="600"/>
              </a:spcBef>
            </a:pPr>
            <a:r>
              <a:rPr lang="ru-RU" dirty="0" smtClean="0"/>
              <a:t>Шта мислите да мало плешемо, пјевамо, играмо нову игру ? </a:t>
            </a:r>
            <a:endParaRPr lang="ru-RU" dirty="0"/>
          </a:p>
          <a:p>
            <a:pPr>
              <a:spcBef>
                <a:spcPts val="600"/>
              </a:spcBef>
            </a:pPr>
            <a:endParaRPr lang="ru-RU" dirty="0" smtClean="0"/>
          </a:p>
          <a:p>
            <a:pPr>
              <a:spcBef>
                <a:spcPts val="600"/>
              </a:spcBef>
            </a:pPr>
            <a:r>
              <a:rPr lang="ru-RU" dirty="0" smtClean="0"/>
              <a:t>Игра се овако:</a:t>
            </a:r>
          </a:p>
          <a:p>
            <a:pPr>
              <a:spcBef>
                <a:spcPts val="600"/>
              </a:spcBef>
              <a:buNone/>
            </a:pPr>
            <a:endParaRPr lang="ru-RU" dirty="0" smtClean="0"/>
          </a:p>
          <a:p>
            <a:pPr>
              <a:spcBef>
                <a:spcPts val="600"/>
              </a:spcBef>
            </a:pPr>
            <a:r>
              <a:rPr lang="ru-RU" dirty="0" smtClean="0"/>
              <a:t>Поредајте столице у </a:t>
            </a:r>
            <a:r>
              <a:rPr lang="ru-RU" dirty="0" smtClean="0"/>
              <a:t>круг. </a:t>
            </a:r>
            <a:r>
              <a:rPr lang="ru-RU" dirty="0" smtClean="0"/>
              <a:t>Ако у игри учествују дјеца мањег узраста, због безбједности, столице поредајте у два реда супротно окренуте и наслоњачима прислоњене једна другој. Тако се дјеца неће </a:t>
            </a:r>
            <a:r>
              <a:rPr lang="ru-RU" dirty="0" smtClean="0"/>
              <a:t>преврнути. </a:t>
            </a:r>
            <a:r>
              <a:rPr lang="ru-RU" dirty="0" smtClean="0"/>
              <a:t>Столица треба бити за једну мање него учесника. Сви учесници стану око столица. Пустите музику. Док музика свира, учесници плешући иду око столица. Када особа која укључује музику заустави пјесму, сви учесници брзо сједају на столицу. Пошто столица има за једну мање, један од учесника испада из игре. Сада једну столицу склоните. Тако ће опет бити једна столица мање. Укључите музику, плес се наставља све док не остане једна столица и два учесника када се након заустављања музике прогласи побједник.</a:t>
            </a:r>
          </a:p>
          <a:p>
            <a:pPr>
              <a:spcBef>
                <a:spcPts val="600"/>
              </a:spcBef>
            </a:pPr>
            <a:r>
              <a:rPr lang="ru-RU" dirty="0" smtClean="0"/>
              <a:t>Игра траје док траје интересовање дјеце за њу.</a:t>
            </a:r>
          </a:p>
          <a:p>
            <a:pPr>
              <a:spcBef>
                <a:spcPts val="600"/>
              </a:spcBef>
            </a:pPr>
            <a:endParaRPr lang="ru-RU" dirty="0" smtClean="0"/>
          </a:p>
          <a:p>
            <a:pPr>
              <a:spcBef>
                <a:spcPts val="600"/>
              </a:spcBef>
            </a:pPr>
            <a:r>
              <a:rPr lang="ru-RU" dirty="0" smtClean="0"/>
              <a:t>Уживајте у плесу .</a:t>
            </a:r>
            <a:endParaRPr lang="en-US" dirty="0"/>
          </a:p>
        </p:txBody>
      </p:sp>
      <p:pic>
        <p:nvPicPr>
          <p:cNvPr id="4" name="Picture 3" descr="download (5).jpg"/>
          <p:cNvPicPr>
            <a:picLocks noChangeAspect="1"/>
          </p:cNvPicPr>
          <p:nvPr/>
        </p:nvPicPr>
        <p:blipFill>
          <a:blip r:embed="rId2" cstate="print"/>
          <a:stretch>
            <a:fillRect/>
          </a:stretch>
        </p:blipFill>
        <p:spPr>
          <a:xfrm>
            <a:off x="6786578" y="0"/>
            <a:ext cx="2143130" cy="2143130"/>
          </a:xfrm>
          <a:prstGeom prst="rect">
            <a:avLst/>
          </a:prstGeom>
        </p:spPr>
      </p:pic>
      <p:pic>
        <p:nvPicPr>
          <p:cNvPr id="5" name="Picture 4" descr="download (7).jpg"/>
          <p:cNvPicPr>
            <a:picLocks noChangeAspect="1"/>
          </p:cNvPicPr>
          <p:nvPr/>
        </p:nvPicPr>
        <p:blipFill>
          <a:blip r:embed="rId3" cstate="print"/>
          <a:stretch>
            <a:fillRect/>
          </a:stretch>
        </p:blipFill>
        <p:spPr>
          <a:xfrm>
            <a:off x="5429256" y="4429132"/>
            <a:ext cx="3429024" cy="24288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fa9f36c8e45490eb599abe1e0da7ce89-V.jpg"/>
          <p:cNvPicPr>
            <a:picLocks noChangeAspect="1"/>
          </p:cNvPicPr>
          <p:nvPr/>
        </p:nvPicPr>
        <p:blipFill>
          <a:blip r:embed="rId2" cstate="print"/>
          <a:stretch>
            <a:fillRect/>
          </a:stretch>
        </p:blipFill>
        <p:spPr>
          <a:xfrm>
            <a:off x="0" y="3571852"/>
            <a:ext cx="9144000" cy="3286148"/>
          </a:xfrm>
          <a:prstGeom prst="rect">
            <a:avLst/>
          </a:prstGeom>
        </p:spPr>
      </p:pic>
      <p:sp>
        <p:nvSpPr>
          <p:cNvPr id="5" name="TextBox 4"/>
          <p:cNvSpPr txBox="1"/>
          <p:nvPr/>
        </p:nvSpPr>
        <p:spPr>
          <a:xfrm>
            <a:off x="785786" y="714356"/>
            <a:ext cx="5149248" cy="2308324"/>
          </a:xfrm>
          <a:prstGeom prst="rect">
            <a:avLst/>
          </a:prstGeom>
          <a:noFill/>
        </p:spPr>
        <p:txBody>
          <a:bodyPr wrap="square" rtlCol="0">
            <a:spAutoFit/>
          </a:bodyPr>
          <a:lstStyle/>
          <a:p>
            <a:r>
              <a:rPr lang="sr-Cyrl-RS" sz="3600" dirty="0" smtClean="0"/>
              <a:t>ТО БИ БИЛО СВЕ ДРУГАРИ! </a:t>
            </a:r>
          </a:p>
          <a:p>
            <a:r>
              <a:rPr lang="sr-Cyrl-RS" sz="3600" dirty="0" smtClean="0"/>
              <a:t>ЧУВАЈТЕ ПЛАНЕТУ ЈЕР ПЛАНЕТА ЧУВА ВАС ! </a:t>
            </a:r>
            <a:endParaRPr lang="en-US" sz="3600" dirty="0"/>
          </a:p>
        </p:txBody>
      </p:sp>
      <p:sp>
        <p:nvSpPr>
          <p:cNvPr id="6" name="Heart 5"/>
          <p:cNvSpPr/>
          <p:nvPr/>
        </p:nvSpPr>
        <p:spPr>
          <a:xfrm>
            <a:off x="5000628" y="2428868"/>
            <a:ext cx="571504" cy="571504"/>
          </a:xfrm>
          <a:prstGeom prst="hear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60000"/>
                  <a:lumOff val="4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305</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 Музичке столице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Jelena</dc:creator>
  <cp:lastModifiedBy>Jelena</cp:lastModifiedBy>
  <cp:revision>3</cp:revision>
  <dcterms:created xsi:type="dcterms:W3CDTF">2020-11-07T15:24:54Z</dcterms:created>
  <dcterms:modified xsi:type="dcterms:W3CDTF">2020-11-07T19:04:23Z</dcterms:modified>
</cp:coreProperties>
</file>