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1" r:id="rId7"/>
    <p:sldId id="263" r:id="rId8"/>
    <p:sldId id="264" r:id="rId9"/>
    <p:sldId id="262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4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485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183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060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90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3434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4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805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971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40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005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8468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B42B4-33D6-4D53-B2A6-078EF06D9BBF}" type="datetimeFigureOut">
              <a:rPr lang="en-US" smtClean="0"/>
              <a:pPr/>
              <a:t>11/14/2020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F8C68-888A-4AE5-B398-9123DEF84A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2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0885" y="2285999"/>
            <a:ext cx="4376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 И УЗВИЧНИК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3071472"/>
            <a:ext cx="3124200" cy="3138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6100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4656" y="1063589"/>
            <a:ext cx="6444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Препиши реченице и стави одговарајући знак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053609" y="1654628"/>
            <a:ext cx="5299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Да ли си написао домаћи задатак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3609" y="2128352"/>
            <a:ext cx="1984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Пада ли киша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3609" y="2683915"/>
            <a:ext cx="1913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Шта радиш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3609" y="3181056"/>
            <a:ext cx="2024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О, каква олуја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609" y="3654780"/>
            <a:ext cx="2775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Ура, дали смо гол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4656" y="353354"/>
            <a:ext cx="49074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САМОСТАЛАН РАД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27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7571" y="370116"/>
            <a:ext cx="10755086" cy="619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985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677885" y="985452"/>
            <a:ext cx="2024743" cy="1451119"/>
          </a:xfrm>
          <a:prstGeom prst="wedgeRoundRectCallout">
            <a:avLst>
              <a:gd name="adj1" fmla="val 2823"/>
              <a:gd name="adj2" fmla="val 1000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178628" y="1249346"/>
            <a:ext cx="152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Ана, имам велики проблем</a:t>
            </a:r>
            <a:r>
              <a:rPr lang="sr-Latn-BA" sz="2000" dirty="0" smtClean="0">
                <a:solidFill>
                  <a:schemeClr val="bg1"/>
                </a:solidFill>
              </a:rPr>
              <a:t>.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6988629" y="363988"/>
            <a:ext cx="2547258" cy="1242927"/>
          </a:xfrm>
          <a:prstGeom prst="wedgeRoundRectCallout">
            <a:avLst>
              <a:gd name="adj1" fmla="val 9508"/>
              <a:gd name="adj2" fmla="val 9738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Како ти могу помоћи, Андреј?</a:t>
            </a:r>
            <a:endParaRPr lang="en-US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2329541"/>
            <a:ext cx="2630462" cy="27938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60272" y="3132793"/>
            <a:ext cx="1560711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75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4136571" y="1365179"/>
            <a:ext cx="2166258" cy="167193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Не знам када да користим упитник, а када узвичник.</a:t>
            </a:r>
            <a:endParaRPr lang="en-US" sz="2000" dirty="0"/>
          </a:p>
        </p:txBody>
      </p:sp>
      <p:sp>
        <p:nvSpPr>
          <p:cNvPr id="3" name="Rounded Rectangular Callout 2"/>
          <p:cNvSpPr/>
          <p:nvPr/>
        </p:nvSpPr>
        <p:spPr>
          <a:xfrm>
            <a:off x="7449142" y="1351927"/>
            <a:ext cx="2906485" cy="148687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18783" y="1868557"/>
            <a:ext cx="20938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dirty="0" smtClean="0">
                <a:solidFill>
                  <a:schemeClr val="bg1"/>
                </a:solidFill>
              </a:rPr>
              <a:t>То није тешко!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75860" y="3187222"/>
            <a:ext cx="1560711" cy="26824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1498" y="3359221"/>
            <a:ext cx="2627604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13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6770915" y="685800"/>
            <a:ext cx="2155372" cy="145868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Упитник пишемо када нешто питамо.</a:t>
            </a:r>
            <a:endParaRPr lang="en-US" sz="2000" dirty="0"/>
          </a:p>
        </p:txBody>
      </p:sp>
      <p:sp>
        <p:nvSpPr>
          <p:cNvPr id="4" name="Rounded Rectangular Callout 3"/>
          <p:cNvSpPr/>
          <p:nvPr/>
        </p:nvSpPr>
        <p:spPr>
          <a:xfrm rot="12721352" flipH="1" flipV="1">
            <a:off x="9127259" y="1978050"/>
            <a:ext cx="2550726" cy="148997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000" dirty="0" smtClean="0"/>
              <a:t>Узвичник пишемо када нешто </a:t>
            </a:r>
            <a:r>
              <a:rPr lang="sr-Cyrl-RS" sz="2000" dirty="0" smtClean="0">
                <a:solidFill>
                  <a:schemeClr val="bg1"/>
                </a:solidFill>
              </a:rPr>
              <a:t>заповиједамо или изражавамо осјећања</a:t>
            </a:r>
            <a:r>
              <a:rPr lang="sr-Cyrl-RS" sz="2000" dirty="0" smtClean="0"/>
              <a:t>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35727" y="3263421"/>
            <a:ext cx="1560711" cy="26824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98683" y="2979953"/>
            <a:ext cx="2627604" cy="279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39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343" y="468086"/>
            <a:ext cx="6651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Помозимо Андреју да правилно научи реченице.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2394857" y="1616529"/>
            <a:ext cx="3918857" cy="1604664"/>
          </a:xfrm>
          <a:prstGeom prst="wedgeRoundRectCallout">
            <a:avLst>
              <a:gd name="adj1" fmla="val -7777"/>
              <a:gd name="adj2" fmla="val 849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45228" y="1616529"/>
            <a:ext cx="39079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chemeClr val="bg1"/>
                </a:solidFill>
              </a:rPr>
              <a:t>Знам да реченица увијек почиње великим словом,  али не знам који знак иде на крају реченице.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2244" y="3537857"/>
            <a:ext cx="1560711" cy="26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6978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36571" y="555171"/>
            <a:ext cx="13197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0724" y="1461643"/>
            <a:ext cx="46510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си написао домаћи задатак?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0724" y="1957306"/>
            <a:ext cx="21339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Пада ли киша?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201" y="2683801"/>
            <a:ext cx="9467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Упитником се обиљежава или означава питање које неком постављамо.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6463" y="3712029"/>
            <a:ext cx="1458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8342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799" y="1975446"/>
            <a:ext cx="990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Први начин – упитник се ставља на крају сваке упитне реченице</a:t>
            </a:r>
            <a:r>
              <a:rPr lang="sr-Cyrl-R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799" y="942121"/>
            <a:ext cx="95828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се набрајају упитне реченице једна иза друге, упитник се може </a:t>
            </a:r>
          </a:p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потријебити на два начина: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2735285"/>
            <a:ext cx="2732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Гдје је моја књига?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8115" y="2735285"/>
            <a:ext cx="16056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је узео?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799" y="3530449"/>
            <a:ext cx="10896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 начин – реченице се наводе једна иза друге, између њих се ставља запета, а на крају упитник. Иза тако наведених реченица послије запете пише се мало слово.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799" y="5028952"/>
            <a:ext cx="6556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Гдје је моја књига, ко је узео, када ће је вратити?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10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68239" y="544677"/>
            <a:ext cx="14432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Узвичник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0767" y="1437305"/>
            <a:ext cx="2127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О, каква олуја!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34281" y="2104349"/>
            <a:ext cx="64679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Узвичник се пише на крају узвичних реченица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96463" y="3712029"/>
            <a:ext cx="14586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17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3358243" y="1045028"/>
            <a:ext cx="4343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 ли си написао домаћи задатак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954736" y="1055915"/>
            <a:ext cx="457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sr-Cyrl-RS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r-HR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3358243" y="1502228"/>
            <a:ext cx="4343400" cy="5334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Пада ли киша</a:t>
            </a:r>
            <a:endParaRPr lang="hr-HR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7930243" y="1572986"/>
            <a:ext cx="457200" cy="522514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3358243" y="2166256"/>
            <a:ext cx="4343400" cy="457200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О, каква олуја</a:t>
            </a:r>
            <a:r>
              <a:rPr lang="hr-HR" dirty="0" smtClean="0">
                <a:solidFill>
                  <a:srgbClr val="FF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solidFill>
                <a:srgbClr val="FF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4" name="Rectangle 14"/>
          <p:cNvSpPr>
            <a:spLocks noChangeArrowheads="1"/>
          </p:cNvSpPr>
          <p:nvPr/>
        </p:nvSpPr>
        <p:spPr bwMode="auto">
          <a:xfrm>
            <a:off x="3358243" y="2732315"/>
            <a:ext cx="4343400" cy="3810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Спреми папуче</a:t>
            </a:r>
            <a:r>
              <a:rPr lang="hr-HR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3358243" y="3222174"/>
            <a:ext cx="4343400" cy="457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99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Има ли крава рогове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6" name="Rectangle 16"/>
          <p:cNvSpPr>
            <a:spLocks noChangeArrowheads="1"/>
          </p:cNvSpPr>
          <p:nvPr/>
        </p:nvSpPr>
        <p:spPr bwMode="auto">
          <a:xfrm>
            <a:off x="3358243" y="3875310"/>
            <a:ext cx="4343400" cy="381000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ли се маче умива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3358243" y="4397827"/>
            <a:ext cx="5123148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Пази</a:t>
            </a:r>
            <a:r>
              <a:rPr lang="hr-HR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r-Cyrl-RS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на семафору је црвено свјетло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3358243" y="4876800"/>
            <a:ext cx="45720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r>
              <a:rPr lang="sr-Cyrl-RS" b="1" dirty="0" smtClean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Гдје живе крокодили</a:t>
            </a:r>
            <a:r>
              <a:rPr lang="hr-H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1" name="Rectangle 21"/>
          <p:cNvSpPr>
            <a:spLocks noChangeArrowheads="1"/>
          </p:cNvSpPr>
          <p:nvPr/>
        </p:nvSpPr>
        <p:spPr bwMode="auto">
          <a:xfrm>
            <a:off x="7930243" y="2188028"/>
            <a:ext cx="457200" cy="446314"/>
          </a:xfrm>
          <a:prstGeom prst="rect">
            <a:avLst/>
          </a:prstGeom>
          <a:solidFill>
            <a:srgbClr val="CC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7930243" y="2764971"/>
            <a:ext cx="457200" cy="381000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sp>
        <p:nvSpPr>
          <p:cNvPr id="40983" name="Rectangle 23"/>
          <p:cNvSpPr>
            <a:spLocks noChangeArrowheads="1"/>
          </p:cNvSpPr>
          <p:nvPr/>
        </p:nvSpPr>
        <p:spPr bwMode="auto">
          <a:xfrm>
            <a:off x="7930243" y="3265714"/>
            <a:ext cx="457200" cy="457200"/>
          </a:xfrm>
          <a:prstGeom prst="rect">
            <a:avLst/>
          </a:prstGeom>
          <a:solidFill>
            <a:srgbClr val="33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sr-Cyrl-RS" sz="3200" b="1" dirty="0" smtClean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hr-HR" sz="3200" b="1" dirty="0">
              <a:solidFill>
                <a:srgbClr val="99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84" name="Rectangle 24"/>
          <p:cNvSpPr>
            <a:spLocks noChangeArrowheads="1"/>
          </p:cNvSpPr>
          <p:nvPr/>
        </p:nvSpPr>
        <p:spPr bwMode="auto">
          <a:xfrm>
            <a:off x="7930243" y="3875314"/>
            <a:ext cx="457200" cy="391886"/>
          </a:xfrm>
          <a:prstGeom prst="rect">
            <a:avLst/>
          </a:prstGeom>
          <a:solidFill>
            <a:srgbClr val="FF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40985" name="Rectangle 25"/>
          <p:cNvSpPr>
            <a:spLocks noChangeArrowheads="1"/>
          </p:cNvSpPr>
          <p:nvPr/>
        </p:nvSpPr>
        <p:spPr bwMode="auto">
          <a:xfrm>
            <a:off x="8652486" y="4384575"/>
            <a:ext cx="457200" cy="381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</a:rPr>
              <a:t>!</a:t>
            </a:r>
          </a:p>
        </p:txBody>
      </p:sp>
      <p:sp>
        <p:nvSpPr>
          <p:cNvPr id="40986" name="Rectangle 26"/>
          <p:cNvSpPr>
            <a:spLocks noChangeArrowheads="1"/>
          </p:cNvSpPr>
          <p:nvPr/>
        </p:nvSpPr>
        <p:spPr bwMode="auto">
          <a:xfrm>
            <a:off x="8110331" y="4903304"/>
            <a:ext cx="543340" cy="430694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algn="ctr" eaLnBrk="1" hangingPunct="1"/>
            <a:r>
              <a:rPr lang="hr-HR" sz="3200" b="1" dirty="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362423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0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0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0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0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9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8" grpId="0" animBg="1" autoUpdateAnimBg="0"/>
      <p:bldP spid="40970" grpId="0" animBg="1" autoUpdateAnimBg="0"/>
      <p:bldP spid="40971" grpId="0" animBg="1" autoUpdateAnimBg="0"/>
      <p:bldP spid="40972" grpId="0" animBg="1" autoUpdateAnimBg="0"/>
      <p:bldP spid="40973" grpId="0" animBg="1" autoUpdateAnimBg="0"/>
      <p:bldP spid="40974" grpId="0" animBg="1" autoUpdateAnimBg="0"/>
      <p:bldP spid="40975" grpId="0" animBg="1" autoUpdateAnimBg="0"/>
      <p:bldP spid="40976" grpId="0" animBg="1" autoUpdateAnimBg="0"/>
      <p:bldP spid="40977" grpId="0" animBg="1" autoUpdateAnimBg="0"/>
      <p:bldP spid="40978" grpId="0" animBg="1" autoUpdateAnimBg="0"/>
      <p:bldP spid="40981" grpId="0" animBg="1" autoUpdateAnimBg="0"/>
      <p:bldP spid="40982" grpId="0" animBg="1" autoUpdateAnimBg="0"/>
      <p:bldP spid="40983" grpId="0" animBg="1" autoUpdateAnimBg="0"/>
      <p:bldP spid="40984" grpId="0" animBg="1" autoUpdateAnimBg="0"/>
      <p:bldP spid="40985" grpId="0" animBg="1" autoUpdateAnimBg="0"/>
      <p:bldP spid="40986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266</Words>
  <Application>Microsoft Office PowerPoint</Application>
  <PresentationFormat>Custom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Laptop 002</cp:lastModifiedBy>
  <cp:revision>20</cp:revision>
  <dcterms:created xsi:type="dcterms:W3CDTF">2020-11-09T18:52:28Z</dcterms:created>
  <dcterms:modified xsi:type="dcterms:W3CDTF">2020-11-14T12:47:29Z</dcterms:modified>
</cp:coreProperties>
</file>