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sldIdLst>
    <p:sldId id="256" r:id="rId2"/>
    <p:sldId id="266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8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8804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68976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7341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2780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901301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508754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95027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49856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08481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67239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883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62618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07137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97399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8644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9456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55848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325A58-B4E4-493D-9C1B-815FF2AFA880}" type="datetimeFigureOut">
              <a:rPr lang="bs-Latn-BA" smtClean="0"/>
              <a:pPr/>
              <a:t>20. 11. 2020.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085583-F165-4ACC-9EE2-33638104416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175512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 smtClean="0"/>
              <a:t>ВРСТЕ И КАРАКТЕР ОБЛИКА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xmlns="" val="12600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227527" y="39374"/>
            <a:ext cx="1196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Најстарије </a:t>
            </a:r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умјетничке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творевине су вајарски облици, најчешће малих димензија. Једна од њих нађена је у околини </a:t>
            </a:r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Вилендорфа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коме је названа </a:t>
            </a:r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Вилендорфска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Венера је била симбол плодности и </a:t>
            </a:r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мајчинства</a:t>
            </a:r>
            <a:r>
              <a:rPr lang="sr-Cyrl-RS" sz="2000" b="1" dirty="0" smtClean="0"/>
              <a:t>.</a:t>
            </a:r>
            <a:endParaRPr lang="bs-Latn-BA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3174" y="1205015"/>
            <a:ext cx="3145660" cy="526062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4489" y="1303360"/>
            <a:ext cx="4129825" cy="5162281"/>
          </a:xfrm>
          <a:prstGeom prst="rect">
            <a:avLst/>
          </a:prstGeom>
        </p:spPr>
      </p:pic>
      <p:sp>
        <p:nvSpPr>
          <p:cNvPr id="6" name="Okvir za tekst 5"/>
          <p:cNvSpPr txBox="1"/>
          <p:nvPr/>
        </p:nvSpPr>
        <p:spPr>
          <a:xfrm>
            <a:off x="7225047" y="6465641"/>
            <a:ext cx="367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Барбара </a:t>
            </a:r>
            <a:r>
              <a:rPr lang="sr-Cyrl-RS" b="1" dirty="0" err="1" smtClean="0"/>
              <a:t>Хепворт</a:t>
            </a:r>
            <a:r>
              <a:rPr lang="sr-Cyrl-RS" b="1" dirty="0" smtClean="0"/>
              <a:t>, Мајка и дијете</a:t>
            </a:r>
            <a:endParaRPr lang="bs-Latn-BA" b="1" dirty="0"/>
          </a:p>
        </p:txBody>
      </p:sp>
      <p:sp>
        <p:nvSpPr>
          <p:cNvPr id="7" name="Okvir za tekst 6"/>
          <p:cNvSpPr txBox="1"/>
          <p:nvPr/>
        </p:nvSpPr>
        <p:spPr>
          <a:xfrm>
            <a:off x="1793582" y="6465641"/>
            <a:ext cx="261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err="1" smtClean="0"/>
              <a:t>Вилендофска</a:t>
            </a:r>
            <a:r>
              <a:rPr lang="sr-Cyrl-RS" b="1" dirty="0" smtClean="0"/>
              <a:t> </a:t>
            </a:r>
            <a:r>
              <a:rPr lang="sr-Cyrl-RS" b="1" dirty="0" err="1" smtClean="0"/>
              <a:t>венера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xmlns="" val="39182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ugaonik 2"/>
          <p:cNvSpPr/>
          <p:nvPr/>
        </p:nvSpPr>
        <p:spPr>
          <a:xfrm>
            <a:off x="154547" y="222385"/>
            <a:ext cx="11758411" cy="134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4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Човјек</a:t>
            </a:r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природно тежи да у свом видео кругу успостави неки ред. Покушава да облике групише у складну </a:t>
            </a:r>
            <a:r>
              <a:rPr lang="sr-Cyrl-RS" sz="24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цјелину</a:t>
            </a:r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организује њихов ред. На исти начин се гради слика или </a:t>
            </a:r>
            <a:r>
              <a:rPr lang="sr-Cyrl-RS" sz="24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скулпура</a:t>
            </a:r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 мањих облика и </a:t>
            </a:r>
            <a:r>
              <a:rPr lang="sr-Cyrl-RS" sz="24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дијелова</a:t>
            </a:r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долазимо до већих.</a:t>
            </a:r>
            <a:endParaRPr lang="bs-Latn-BA" sz="1600" b="1" kern="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Slika 2" descr="&amp;Rcy;&amp;iecy;&amp;zcy;&amp;ucy;&amp;lcy;&amp;tcy;&amp;acy;&amp;tcy; &amp;scy;&amp;lcy;&amp;icy;&amp;kcy;&amp;acy; &amp;zcy;&amp;acy; matruške babuš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7154" y="1961684"/>
            <a:ext cx="6753196" cy="441813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90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90153" y="-104999"/>
            <a:ext cx="12101847" cy="2663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Данас ћемо вајати, радити облике у скулптури од глине-</a:t>
            </a:r>
            <a:r>
              <a:rPr lang="sr-Cyrl-RS" sz="21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глинамола</a:t>
            </a: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Cyrl-RS" sz="21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пластеилина</a:t>
            </a: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sz="21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Када се користи глина-</a:t>
            </a:r>
            <a:r>
              <a:rPr lang="sr-Cyrl-RS" sz="21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глинамол</a:t>
            </a: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је мекани материјал који се моделирањем (обликовањем) масе, може одузимати и додавати, за разлику од других класичних вајарских материјала (дрво-камен).</a:t>
            </a:r>
            <a:r>
              <a:rPr lang="sr-Cyrl-RS" sz="21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Глина мора </a:t>
            </a:r>
            <a:r>
              <a:rPr lang="sr-Cyrl-RS" sz="21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увијек</a:t>
            </a: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бити довољно влажна. </a:t>
            </a:r>
            <a:r>
              <a:rPr lang="sr-Cyrl-RS" sz="21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Умјетник</a:t>
            </a: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руком утискује, додаје или одузима масу.</a:t>
            </a:r>
            <a:r>
              <a:rPr lang="sr-Cyrl-RS" sz="21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1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Дијелови</a:t>
            </a: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 морају врло снажно притискати један уз други. Глина не треба да буде сувише мека како се не би </a:t>
            </a:r>
            <a:r>
              <a:rPr lang="sr-Cyrl-RS" sz="21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лијепила</a:t>
            </a: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прсте али ни сувише тврда да у току рада не пуца. Данас ћете вајати </a:t>
            </a:r>
            <a:r>
              <a:rPr lang="sr-Cyrl-RS" sz="21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матрушке</a:t>
            </a:r>
            <a:r>
              <a:rPr lang="sr-Cyrl-RS" sz="21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глини а затим бојити </a:t>
            </a:r>
            <a:r>
              <a:rPr lang="sr-Cyrl-RS" sz="21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матрушке</a:t>
            </a:r>
            <a:endParaRPr lang="bs-Latn-BA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90153" y="5842337"/>
            <a:ext cx="11938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Матрушке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 руске дрвене фигурице које представљају </a:t>
            </a:r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мајчинство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природна генерацијска </a:t>
            </a:r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смјена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Руска </a:t>
            </a:r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матрушка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позната је свима, дрвена луткица жена која у себи има још једну жену, још једну и тако у недоглед симболише </a:t>
            </a:r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мајчинство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Latn-B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9984" y="2334997"/>
            <a:ext cx="5321222" cy="350734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906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06062" y="1779821"/>
            <a:ext cx="1186144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Задатак је да направите по једну </a:t>
            </a:r>
            <a:r>
              <a:rPr lang="sr-Cyrl-RS" sz="24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матрушку</a:t>
            </a:r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које ће бити обојене,  различите величине од прве најмање па степенасто до четврте највеће.</a:t>
            </a:r>
            <a:endParaRPr lang="bs-Latn-BA" sz="2400" b="1" kern="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(То су руске фигурице = </a:t>
            </a:r>
            <a:r>
              <a:rPr lang="sr-Cyrl-RS" sz="24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матрушке</a:t>
            </a:r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bs-Latn-BA" sz="2400" b="1" kern="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kvir za tekst 2"/>
          <p:cNvSpPr txBox="1"/>
          <p:nvPr/>
        </p:nvSpPr>
        <p:spPr>
          <a:xfrm>
            <a:off x="978794" y="725507"/>
            <a:ext cx="7740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/>
          <p:cNvSpPr txBox="1"/>
          <p:nvPr/>
        </p:nvSpPr>
        <p:spPr>
          <a:xfrm>
            <a:off x="193183" y="3528812"/>
            <a:ext cx="11668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техника: глина, </a:t>
            </a:r>
            <a:r>
              <a:rPr lang="sr-Cyrl-R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глинамол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потреби се могу  користити и одговарајући дрвени и метални ножићи.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3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125" y="598868"/>
            <a:ext cx="8019245" cy="601443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3" name="Okvir za tekst 2"/>
          <p:cNvSpPr txBox="1"/>
          <p:nvPr/>
        </p:nvSpPr>
        <p:spPr>
          <a:xfrm>
            <a:off x="2601533" y="0"/>
            <a:ext cx="803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ПРИМЈЕР УЧЕНИЧКОГ РАДА</a:t>
            </a:r>
            <a:endParaRPr lang="bs-Latn-BA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751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222" y="872543"/>
            <a:ext cx="8957971" cy="503885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6185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293201" y="-218941"/>
            <a:ext cx="11898799" cy="230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претходним часовима упознали смо се са </a:t>
            </a:r>
            <a:r>
              <a:rPr lang="sr-Cyrl-R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раличитим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врстама линија у  различитим ликовним техникама.</a:t>
            </a:r>
          </a:p>
          <a:p>
            <a:pPr algn="just">
              <a:lnSpc>
                <a:spcPct val="115000"/>
              </a:lnSpc>
            </a:pP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ЛИКОВНИ ЕЛЕМЕНТИ СУ: линија, боја, </a:t>
            </a:r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облик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површина, </a:t>
            </a:r>
            <a:r>
              <a:rPr lang="sr-Cyrl-R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свјетлина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текстура</a:t>
            </a:r>
            <a:endParaRPr lang="sr-Cyrl-R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Данас ћемо се упознати са облицима.</a:t>
            </a:r>
            <a:r>
              <a:rPr lang="sr-Cyrl-RS" sz="2200" b="1" kern="5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Облици су одређени границама и грађом предмета.</a:t>
            </a:r>
            <a:endParaRPr lang="bs-Latn-BA" sz="2200" b="1" kern="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Cyrl-RS" sz="2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84" t="5330" r="3658" b="46966"/>
          <a:stretch/>
        </p:blipFill>
        <p:spPr>
          <a:xfrm>
            <a:off x="0" y="1963687"/>
            <a:ext cx="5826821" cy="4780253"/>
          </a:xfrm>
          <a:prstGeom prst="rect">
            <a:avLst/>
          </a:prstGeom>
        </p:spPr>
      </p:pic>
      <p:sp>
        <p:nvSpPr>
          <p:cNvPr id="6" name="Pravougaonik 5"/>
          <p:cNvSpPr/>
          <p:nvPr/>
        </p:nvSpPr>
        <p:spPr>
          <a:xfrm>
            <a:off x="5826821" y="3281964"/>
            <a:ext cx="6257852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 је површина која настаје када је линија затворена (контурна линија). Откривамо их путем чула вида, додира као и искуствима стеченим посматрањем </a:t>
            </a:r>
            <a:r>
              <a:rPr lang="sr-Cyrl-RS" sz="2200" b="1" kern="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свијета</a:t>
            </a: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око нас.  </a:t>
            </a:r>
          </a:p>
        </p:txBody>
      </p:sp>
    </p:spTree>
    <p:extLst>
      <p:ext uri="{BB962C8B-B14F-4D97-AF65-F5344CB8AC3E}">
        <p14:creationId xmlns:p14="http://schemas.microsoft.com/office/powerpoint/2010/main" xmlns="" val="39927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50760" y="2542088"/>
            <a:ext cx="11462198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2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2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Вјештачке</a:t>
            </a:r>
            <a:r>
              <a:rPr lang="sr-Cyrl-RS" sz="22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облике ствара </a:t>
            </a:r>
            <a:r>
              <a:rPr lang="sr-Cyrl-RS" sz="22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човјек</a:t>
            </a:r>
            <a:r>
              <a:rPr lang="sr-Cyrl-RS" sz="22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производе се ручно или индустријски. На </a:t>
            </a:r>
            <a:r>
              <a:rPr lang="sr-Cyrl-RS" sz="22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примјер</a:t>
            </a:r>
            <a:r>
              <a:rPr lang="sr-Cyrl-RS" sz="22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чаше, флаше, столице, </a:t>
            </a:r>
            <a:r>
              <a:rPr lang="sr-Cyrl-RS" sz="22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умјетничка</a:t>
            </a:r>
            <a:r>
              <a:rPr lang="sr-Cyrl-RS" sz="22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2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дјела</a:t>
            </a:r>
            <a:r>
              <a:rPr lang="sr-Cyrl-RS" sz="22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3" name="Pravougaonik 2"/>
          <p:cNvSpPr/>
          <p:nvPr/>
        </p:nvSpPr>
        <p:spPr>
          <a:xfrm>
            <a:off x="158837" y="279955"/>
            <a:ext cx="11895788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Облике </a:t>
            </a:r>
            <a:r>
              <a:rPr lang="sr-Cyrl-RS" sz="2200" b="1" kern="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дијелимо</a:t>
            </a: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: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Природне  (лишће, цвјетови, плодови, </a:t>
            </a:r>
            <a:r>
              <a:rPr lang="sr-Cyrl-RS" sz="2200" b="1" kern="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коријење</a:t>
            </a: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камење, грумен земље итд.)</a:t>
            </a:r>
            <a:endParaRPr lang="bs-Latn-BA" sz="2200" b="1" kern="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sr-Cyrl-RS" sz="2200" b="1" kern="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sr-Cyrl-RS" sz="2200" b="1" kern="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Вјештачке</a:t>
            </a: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sr-Cyrl-RS" sz="2200" b="1" kern="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човјек</a:t>
            </a: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је задужен за </a:t>
            </a:r>
            <a:r>
              <a:rPr lang="sr-Cyrl-RS" sz="2200" b="1" kern="5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вјештачке</a:t>
            </a: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облике, он прави разне зграде, разне потребне и украсне предмете, од разних материјала. Али га природни облици инспиришу у прављењу разних облика</a:t>
            </a:r>
            <a:r>
              <a:rPr lang="sr-Cyrl-RS" sz="2200" b="1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bs-Latn-B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60" t="62914" r="56641" b="5470"/>
          <a:stretch/>
        </p:blipFill>
        <p:spPr>
          <a:xfrm>
            <a:off x="1068946" y="3953814"/>
            <a:ext cx="3812147" cy="242591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97" t="55293" r="2174" b="1752"/>
          <a:stretch/>
        </p:blipFill>
        <p:spPr>
          <a:xfrm>
            <a:off x="7044740" y="3802433"/>
            <a:ext cx="3292701" cy="294742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8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/>
          <p:cNvSpPr txBox="1"/>
          <p:nvPr/>
        </p:nvSpPr>
        <p:spPr>
          <a:xfrm>
            <a:off x="437883" y="283335"/>
            <a:ext cx="1177987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блике</a:t>
            </a:r>
            <a:r>
              <a:rPr lang="sr-Cyrl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дијелимо</a:t>
            </a:r>
            <a:r>
              <a:rPr lang="sr-Cyrl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на: </a:t>
            </a:r>
          </a:p>
          <a:p>
            <a:pPr algn="just"/>
            <a:r>
              <a:rPr lang="sr-Cyrl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дводимензионалне (имају само дужину и висину) и </a:t>
            </a:r>
          </a:p>
          <a:p>
            <a:pPr algn="just"/>
            <a:r>
              <a:rPr lang="sr-Cyrl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–тродимензионалне(то су облици који су распоређени у простору имају дужину, ширину и висину) а у </a:t>
            </a:r>
            <a:r>
              <a:rPr lang="sr-Cyrl-R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визуелнм</a:t>
            </a:r>
            <a:r>
              <a:rPr lang="sr-Cyrl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обликовању карактеристични су за вајарство.  </a:t>
            </a:r>
          </a:p>
          <a:p>
            <a:pPr algn="just"/>
            <a:r>
              <a:rPr lang="sr-Cyrl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Облике можемо да </a:t>
            </a:r>
            <a:r>
              <a:rPr lang="sr-Cyrl-R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дијелимо</a:t>
            </a:r>
            <a:r>
              <a:rPr lang="sr-Cyrl-R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према и према  површини: глатко-храпаво, удубљено-испупчено</a:t>
            </a:r>
          </a:p>
          <a:p>
            <a:endParaRPr lang="sr-Cyrl-RS" dirty="0"/>
          </a:p>
          <a:p>
            <a:endParaRPr lang="bs-Latn-BA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0" t="43154" r="6962" b="14505"/>
          <a:stretch/>
        </p:blipFill>
        <p:spPr>
          <a:xfrm>
            <a:off x="1081824" y="2085547"/>
            <a:ext cx="9684914" cy="3802976"/>
          </a:xfrm>
          <a:prstGeom prst="rect">
            <a:avLst/>
          </a:prstGeom>
        </p:spPr>
      </p:pic>
      <p:sp>
        <p:nvSpPr>
          <p:cNvPr id="6" name="Okvir za tekst 5"/>
          <p:cNvSpPr txBox="1"/>
          <p:nvPr/>
        </p:nvSpPr>
        <p:spPr>
          <a:xfrm>
            <a:off x="1957588" y="5970318"/>
            <a:ext cx="319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Геометријска </a:t>
            </a:r>
            <a:r>
              <a:rPr lang="sr-Cyrl-RS" sz="2000" b="1" dirty="0" err="1" smtClean="0"/>
              <a:t>тијела</a:t>
            </a:r>
            <a:endParaRPr lang="bs-Latn-BA" sz="2000" b="1" dirty="0"/>
          </a:p>
        </p:txBody>
      </p:sp>
      <p:sp>
        <p:nvSpPr>
          <p:cNvPr id="7" name="Okvir za tekst 6"/>
          <p:cNvSpPr txBox="1"/>
          <p:nvPr/>
        </p:nvSpPr>
        <p:spPr>
          <a:xfrm>
            <a:off x="6967469" y="5970318"/>
            <a:ext cx="3296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Геометријске фигуре</a:t>
            </a:r>
            <a:endParaRPr lang="bs-Latn-BA" sz="2000" b="1" dirty="0"/>
          </a:p>
        </p:txBody>
      </p:sp>
    </p:spTree>
    <p:extLst>
      <p:ext uri="{BB962C8B-B14F-4D97-AF65-F5344CB8AC3E}">
        <p14:creationId xmlns:p14="http://schemas.microsoft.com/office/powerpoint/2010/main" xmlns="" val="5195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21972" y="850006"/>
            <a:ext cx="118700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Ликовне технике су: сликарске, цртачке, вајарске, графичке.</a:t>
            </a:r>
            <a:endParaRPr lang="sr-Cyrl-R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2200" b="1" kern="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Облике </a:t>
            </a:r>
            <a:r>
              <a:rPr lang="sr-Cyrl-RS" sz="2200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можемо цртати, правити графику, сликати, вајати и радити у разним материјалима</a:t>
            </a:r>
            <a:r>
              <a:rPr lang="sr-Cyrl-RS" b="1" kern="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bs-Latn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670" y="2902161"/>
            <a:ext cx="2676659" cy="267665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608" y="3245475"/>
            <a:ext cx="3696440" cy="2041398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53" y="3129567"/>
            <a:ext cx="3905439" cy="215730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717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279044" y="85514"/>
            <a:ext cx="119129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Вајарске технике су: </a:t>
            </a:r>
          </a:p>
          <a:p>
            <a:pPr algn="just"/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Глина, глинамол, пластелин, гипс, дрво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камен, пластика ,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жељезо, (то су класични материјали који се у кипарству користе од давнина за израду скулптура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Затим имамо савремене материјале: алуминијум, стакло, пластичне масе, жице, кориштени предмети.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s-Latn-BA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709"/>
          <a:stretch/>
        </p:blipFill>
        <p:spPr>
          <a:xfrm>
            <a:off x="1841679" y="2301505"/>
            <a:ext cx="9211796" cy="416541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Okvir za tekst 3"/>
          <p:cNvSpPr txBox="1"/>
          <p:nvPr/>
        </p:nvSpPr>
        <p:spPr>
          <a:xfrm>
            <a:off x="1898023" y="2300444"/>
            <a:ext cx="197368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5" name="Okvir za tekst 4"/>
          <p:cNvSpPr txBox="1"/>
          <p:nvPr/>
        </p:nvSpPr>
        <p:spPr>
          <a:xfrm>
            <a:off x="8860663" y="2301505"/>
            <a:ext cx="1725771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s-Latn-BA" dirty="0"/>
          </a:p>
        </p:txBody>
      </p:sp>
      <p:sp>
        <p:nvSpPr>
          <p:cNvPr id="6" name="Okvir za tekst 5"/>
          <p:cNvSpPr txBox="1"/>
          <p:nvPr/>
        </p:nvSpPr>
        <p:spPr>
          <a:xfrm>
            <a:off x="2884867" y="3800960"/>
            <a:ext cx="811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глина</a:t>
            </a:r>
            <a:endParaRPr lang="bs-Latn-BA" sz="2400" b="1" dirty="0"/>
          </a:p>
        </p:txBody>
      </p:sp>
      <p:sp>
        <p:nvSpPr>
          <p:cNvPr id="8" name="Okvir za tekst 7"/>
          <p:cNvSpPr txBox="1"/>
          <p:nvPr/>
        </p:nvSpPr>
        <p:spPr>
          <a:xfrm>
            <a:off x="5356537" y="4005330"/>
            <a:ext cx="8253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метал</a:t>
            </a:r>
            <a:endParaRPr lang="bs-Latn-BA" sz="2400" b="1" dirty="0"/>
          </a:p>
        </p:txBody>
      </p:sp>
      <p:sp>
        <p:nvSpPr>
          <p:cNvPr id="9" name="Okvir za tekst 8"/>
          <p:cNvSpPr txBox="1"/>
          <p:nvPr/>
        </p:nvSpPr>
        <p:spPr>
          <a:xfrm>
            <a:off x="7325930" y="3820664"/>
            <a:ext cx="811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камен</a:t>
            </a:r>
            <a:endParaRPr lang="bs-Latn-BA" sz="2400" b="1" dirty="0"/>
          </a:p>
        </p:txBody>
      </p:sp>
      <p:sp>
        <p:nvSpPr>
          <p:cNvPr id="10" name="Okvir za tekst 9"/>
          <p:cNvSpPr txBox="1"/>
          <p:nvPr/>
        </p:nvSpPr>
        <p:spPr>
          <a:xfrm>
            <a:off x="9811552" y="3951352"/>
            <a:ext cx="811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дрво</a:t>
            </a:r>
            <a:endParaRPr lang="bs-Latn-BA" sz="2400" b="1" dirty="0"/>
          </a:p>
        </p:txBody>
      </p:sp>
    </p:spTree>
    <p:extLst>
      <p:ext uri="{BB962C8B-B14F-4D97-AF65-F5344CB8AC3E}">
        <p14:creationId xmlns:p14="http://schemas.microsoft.com/office/powerpoint/2010/main" xmlns="" val="20643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794197" y="74036"/>
            <a:ext cx="120159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2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Вајар је </a:t>
            </a:r>
            <a:r>
              <a:rPr lang="sr-Cyrl-RS" sz="22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човјек</a:t>
            </a:r>
            <a:r>
              <a:rPr lang="sr-Cyrl-RS" sz="22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који креира скулптуру од разних материјала. Скулптура (вајарство-кипарство</a:t>
            </a:r>
            <a:r>
              <a:rPr lang="sr-Cyrl-RS" sz="22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значи </a:t>
            </a:r>
            <a:r>
              <a:rPr lang="sr-Cyrl-RS" sz="22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клесати, урезивати, то је тродимензионална умјетничка форма.</a:t>
            </a:r>
            <a:endParaRPr lang="bs-Latn-B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197" y="1002749"/>
            <a:ext cx="3855077" cy="574070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Pravougaonik 4"/>
          <p:cNvSpPr/>
          <p:nvPr/>
        </p:nvSpPr>
        <p:spPr>
          <a:xfrm>
            <a:off x="4695329" y="2556481"/>
            <a:ext cx="7199289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Статуа је скулптура која слободно стоји у простору и може се посматрати са свих страна.</a:t>
            </a:r>
            <a:endParaRPr lang="bs-Latn-BA" sz="1600" b="1" kern="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4932610" y="6129903"/>
            <a:ext cx="262826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000" b="1" dirty="0" err="1" smtClean="0"/>
              <a:t>Мирон</a:t>
            </a:r>
            <a:r>
              <a:rPr lang="sr-Cyrl-RS" sz="2000" b="1" dirty="0" smtClean="0"/>
              <a:t>,  бацач диска</a:t>
            </a:r>
            <a:endParaRPr lang="bs-Latn-BA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770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981" y="115806"/>
            <a:ext cx="4394918" cy="66070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Pravougaonik 4"/>
          <p:cNvSpPr/>
          <p:nvPr/>
        </p:nvSpPr>
        <p:spPr>
          <a:xfrm>
            <a:off x="5393023" y="2305378"/>
            <a:ext cx="7152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Биста је скулптура која представља само главу  или главу до груди.</a:t>
            </a:r>
            <a:endParaRPr lang="bs-Latn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kvir za tekst 5"/>
          <p:cNvSpPr txBox="1"/>
          <p:nvPr/>
        </p:nvSpPr>
        <p:spPr>
          <a:xfrm>
            <a:off x="5393023" y="5767408"/>
            <a:ext cx="41759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b="1" dirty="0" smtClean="0"/>
              <a:t>Биста </a:t>
            </a:r>
            <a:r>
              <a:rPr lang="sr-Cyrl-RS" b="1" dirty="0" err="1" smtClean="0"/>
              <a:t>Нефертити</a:t>
            </a:r>
            <a:endParaRPr lang="sr-Cyrl-RS" b="1" dirty="0" smtClean="0"/>
          </a:p>
          <a:p>
            <a:r>
              <a:rPr lang="sr-Cyrl-RS" b="1" dirty="0" smtClean="0"/>
              <a:t>(жена Египатског фараона)</a:t>
            </a:r>
            <a:endParaRPr lang="bs-Latn-BA" b="1" dirty="0"/>
          </a:p>
        </p:txBody>
      </p:sp>
    </p:spTree>
    <p:extLst>
      <p:ext uri="{BB962C8B-B14F-4D97-AF65-F5344CB8AC3E}">
        <p14:creationId xmlns:p14="http://schemas.microsoft.com/office/powerpoint/2010/main" xmlns="" val="9490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4726546" y="2634793"/>
            <a:ext cx="700610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3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Рељеф је </a:t>
            </a:r>
            <a:r>
              <a:rPr lang="sr-Cyrl-RS" sz="23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скулптурна</a:t>
            </a:r>
            <a:r>
              <a:rPr lang="sr-Cyrl-RS" sz="23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форма испупчених и удубљених површина, једним </a:t>
            </a:r>
            <a:r>
              <a:rPr lang="sr-Cyrl-RS" sz="2300" b="1" kern="5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дијелом</a:t>
            </a:r>
            <a:r>
              <a:rPr lang="sr-Cyrl-RS" sz="2300" b="1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је везана за подлогу. У зависности од дубине разликујемо високе, средње и дубоке рељефе</a:t>
            </a:r>
            <a:r>
              <a:rPr lang="sr-Cyrl-RS" sz="2300" kern="5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s-Latn-B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91" y="146083"/>
            <a:ext cx="4117951" cy="65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9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Kapljic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542</TotalTime>
  <Words>673</Words>
  <Application>Microsoft Office PowerPoint</Application>
  <PresentationFormat>Custom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Kapljica</vt:lpstr>
      <vt:lpstr>ВРСТЕ И КАРАКТЕР ОБЛИКА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Office</dc:creator>
  <cp:lastModifiedBy>Nina Ninkovic</cp:lastModifiedBy>
  <cp:revision>51</cp:revision>
  <dcterms:created xsi:type="dcterms:W3CDTF">2020-11-09T17:51:59Z</dcterms:created>
  <dcterms:modified xsi:type="dcterms:W3CDTF">2020-11-20T12:40:39Z</dcterms:modified>
</cp:coreProperties>
</file>