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51718-52FB-4AB4-8EFA-79FC72665297}" type="datetimeFigureOut">
              <a:rPr lang="sr-Latn-RS" smtClean="0"/>
              <a:t>23.11.2020.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F91DB-4C25-4026-B1C4-A2E2902D0A1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19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F7745B2D-7BB3-43CC-BD2D-4DBD9D25F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2407E-95D1-4E7D-92C2-5AE385F971F6}" type="slidenum">
              <a:rPr lang="pt-PT" altLang="en-US"/>
              <a:pPr/>
              <a:t>9</a:t>
            </a:fld>
            <a:endParaRPr lang="pt-PT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8A76AE27-0FF8-4AC5-B33F-87D143071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00709529-2531-45A5-9BE7-BB245F088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693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6CE40497-FE0F-4F41-B177-40708F6646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B1208-33C5-4BCB-9C76-DD5BC5D912CA}" type="slidenum">
              <a:rPr lang="pt-PT" altLang="en-US"/>
              <a:pPr/>
              <a:t>18</a:t>
            </a:fld>
            <a:endParaRPr lang="pt-PT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E59408EC-799B-495D-98B5-876EFF08A8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BA58C358-C8E1-4D08-BDD3-DD4795298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070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DA2EA9D6-4B78-4E87-90CC-9B82C6FF7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23EDA-76AE-4602-AAAD-9CAEC6E330DD}" type="slidenum">
              <a:rPr lang="pt-PT" altLang="en-US"/>
              <a:pPr/>
              <a:t>19</a:t>
            </a:fld>
            <a:endParaRPr lang="pt-PT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46BAE57F-CE96-4BA9-BCE7-514608A4BC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36D7DC88-A1A3-4F84-A249-DCC6CB283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992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7DF0C31-0606-46FF-B68F-41EC21D2F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68483-804B-4CAE-96A2-5E82930FA9F2}" type="slidenum">
              <a:rPr lang="pt-PT" altLang="en-US"/>
              <a:pPr/>
              <a:t>20</a:t>
            </a:fld>
            <a:endParaRPr lang="pt-PT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FFCF6814-2003-4F24-91B8-38A5C813AB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EE7E7227-7A2E-4691-BBCD-BC1594E11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27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114810F-1E2F-4BB2-9960-77C652B66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0B2A8-4903-4FF8-9E31-11476BCB4451}" type="slidenum">
              <a:rPr lang="pt-PT" altLang="en-US"/>
              <a:pPr/>
              <a:t>10</a:t>
            </a:fld>
            <a:endParaRPr lang="pt-PT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F36B3843-128B-4B98-9407-2526B92999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84CBD09F-0C6C-4245-87A6-78FA317C6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64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51FD787E-94C4-42EF-AEC4-2F9D521581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23375-A4C7-42A0-B212-EB11F2694EF2}" type="slidenum">
              <a:rPr lang="pt-PT" altLang="en-US"/>
              <a:pPr/>
              <a:t>11</a:t>
            </a:fld>
            <a:endParaRPr lang="pt-PT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91447514-02C8-4C09-BB02-4B297049C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35B322BD-95FE-481B-A578-9C9199900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181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03378C5-CFAE-454E-9B26-B5AB0A22AC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8F6CD-FA73-474B-895A-2D724884DE2D}" type="slidenum">
              <a:rPr lang="pt-PT" altLang="en-US"/>
              <a:pPr/>
              <a:t>12</a:t>
            </a:fld>
            <a:endParaRPr lang="pt-PT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1CA9D2A3-FE35-4049-8BA6-166C48B6F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6BF4C5A6-748E-4D13-852C-CDC577DDF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623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5FAAA069-E477-46F2-B917-4B1BD644E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606AB-5625-4534-81CB-B63B0BC86C96}" type="slidenum">
              <a:rPr lang="pt-PT" altLang="en-US"/>
              <a:pPr/>
              <a:t>13</a:t>
            </a:fld>
            <a:endParaRPr lang="pt-PT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BA11714C-38FA-4A04-A875-3A22629A3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2830DEB-8D88-4234-A208-C263DFD27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3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B577A923-C0BF-44C7-97D8-2970FACE09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6EC68-8994-48BA-B1AF-105546855714}" type="slidenum">
              <a:rPr lang="pt-PT" altLang="en-US"/>
              <a:pPr/>
              <a:t>14</a:t>
            </a:fld>
            <a:endParaRPr lang="pt-PT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53E56385-DCF2-49B3-811A-497023C1E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FBF12804-21A6-4629-83D3-A08D58197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8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82F12D67-6880-4647-8834-E55C6FE5BB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567D3-C76D-44A4-810F-6867FF573C3D}" type="slidenum">
              <a:rPr lang="pt-PT" altLang="en-US"/>
              <a:pPr/>
              <a:t>15</a:t>
            </a:fld>
            <a:endParaRPr lang="pt-PT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9E5D5ABA-2B2D-4107-8621-84CEAEF12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82090ECC-7B66-4BB5-B888-837796DBE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237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A0EBB17D-D59D-4AE7-AA3B-0B5A69E486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2C5BC-50C8-4D18-AB11-128A3B544E30}" type="slidenum">
              <a:rPr lang="pt-PT" altLang="en-US"/>
              <a:pPr/>
              <a:t>16</a:t>
            </a:fld>
            <a:endParaRPr lang="pt-PT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D6BB65B5-57BC-4B8C-BC38-BC48F1925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9B221EA0-3F9E-46FA-BFE2-24DAEA136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273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B3210098-6A82-46A0-8DC5-C32FF2E68C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7783D-28DA-4A10-BB09-B114E91B7362}" type="slidenum">
              <a:rPr lang="pt-PT" altLang="en-US"/>
              <a:pPr/>
              <a:t>17</a:t>
            </a:fld>
            <a:endParaRPr lang="pt-PT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C6B9C8EF-6FCE-412C-9F6C-7720C2083B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A0D759C8-CB43-483F-BDFD-1B3F28CA67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99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RS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5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слов и нат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7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151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ца са имен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32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ца са понуђеним имен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6106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ачно или нетач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89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57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7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3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6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7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4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1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Cyrl-RS"/>
              <a:t>Кликните на икону да додате слику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5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C448-C172-424C-938A-68A53DD6753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E89154-F934-439B-85F9-86AF7E2ED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3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7F36C97E-5CE4-47B4-8E36-94A40B805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The Present Simple Tense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="" xmlns:a16="http://schemas.microsoft.com/office/drawing/2014/main" id="{380E1793-090A-45C3-BCEB-0EAE5F1F9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lang="en-US" sz="200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>
            <a:extLst>
              <a:ext uri="{FF2B5EF4-FFF2-40B4-BE49-F238E27FC236}">
                <a16:creationId xmlns:a16="http://schemas.microsoft.com/office/drawing/2014/main" xmlns="" id="{C688081A-4035-4614-BDCF-B543989B6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427164"/>
            <a:ext cx="8645525" cy="543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WordArt 9">
            <a:extLst>
              <a:ext uri="{FF2B5EF4-FFF2-40B4-BE49-F238E27FC236}">
                <a16:creationId xmlns:a16="http://schemas.microsoft.com/office/drawing/2014/main" xmlns="" id="{9B4767B9-BC51-46E5-98E9-1B1A257756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74839" y="1014414"/>
            <a:ext cx="8497887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41636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Everyday Garfield wakes up at </a:t>
            </a:r>
          </a:p>
          <a:p>
            <a:pPr algn="ctr"/>
            <a:r>
              <a:rPr lang="en-US" sz="3600" kern="10">
                <a:ln w="254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ten o´clock</a:t>
            </a:r>
          </a:p>
        </p:txBody>
      </p:sp>
    </p:spTree>
    <p:extLst>
      <p:ext uri="{BB962C8B-B14F-4D97-AF65-F5344CB8AC3E}">
        <p14:creationId xmlns:p14="http://schemas.microsoft.com/office/powerpoint/2010/main" val="100167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>
            <a:extLst>
              <a:ext uri="{FF2B5EF4-FFF2-40B4-BE49-F238E27FC236}">
                <a16:creationId xmlns:a16="http://schemas.microsoft.com/office/drawing/2014/main" xmlns="" id="{B0B3277D-8C64-49DE-B18D-66F2B5336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484313"/>
            <a:ext cx="779145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WordArt 8">
            <a:extLst>
              <a:ext uri="{FF2B5EF4-FFF2-40B4-BE49-F238E27FC236}">
                <a16:creationId xmlns:a16="http://schemas.microsoft.com/office/drawing/2014/main" xmlns="" id="{29812682-57E5-4BE7-9C07-F7D8B831DB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288" y="549275"/>
            <a:ext cx="8208962" cy="935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gradFill rotWithShape="0">
                  <a:gsLst>
                    <a:gs pos="0">
                      <a:srgbClr val="FF0000"/>
                    </a:gs>
                    <a:gs pos="100000">
                      <a:srgbClr val="FF7C8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Garfield takes a </a:t>
            </a:r>
            <a:r>
              <a:rPr lang="en-US" sz="3600" kern="10" dirty="0">
                <a:gradFill rotWithShape="0">
                  <a:gsLst>
                    <a:gs pos="0">
                      <a:srgbClr val="FF0000"/>
                    </a:gs>
                    <a:gs pos="100000">
                      <a:srgbClr val="FF7C8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shower</a:t>
            </a:r>
            <a:endParaRPr lang="en-US" sz="3600" kern="10" dirty="0">
              <a:gradFill rotWithShape="0">
                <a:gsLst>
                  <a:gs pos="0">
                    <a:srgbClr val="FF0000"/>
                  </a:gs>
                  <a:gs pos="100000">
                    <a:srgbClr val="FF7C8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7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xmlns="" id="{9DEB66D8-A221-41DA-8201-AEBFD684A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4" y="1268413"/>
            <a:ext cx="5762625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WordArt 6">
            <a:extLst>
              <a:ext uri="{FF2B5EF4-FFF2-40B4-BE49-F238E27FC236}">
                <a16:creationId xmlns:a16="http://schemas.microsoft.com/office/drawing/2014/main" xmlns="" id="{98385958-061B-4E9C-8438-BFDC32E5C7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63750" y="620713"/>
            <a:ext cx="7848600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chemeClr val="folHlink"/>
                    </a:gs>
                    <a:gs pos="100000">
                      <a:schemeClr val="hlink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Garfield brushes his teeth</a:t>
            </a:r>
          </a:p>
        </p:txBody>
      </p:sp>
    </p:spTree>
    <p:extLst>
      <p:ext uri="{BB962C8B-B14F-4D97-AF65-F5344CB8AC3E}">
        <p14:creationId xmlns:p14="http://schemas.microsoft.com/office/powerpoint/2010/main" val="3563211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>
            <a:extLst>
              <a:ext uri="{FF2B5EF4-FFF2-40B4-BE49-F238E27FC236}">
                <a16:creationId xmlns:a16="http://schemas.microsoft.com/office/drawing/2014/main" xmlns="" id="{87A00DBB-AA29-4A9E-A595-BB9B55F84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1773239"/>
            <a:ext cx="5472113" cy="493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WordArt 6">
            <a:extLst>
              <a:ext uri="{FF2B5EF4-FFF2-40B4-BE49-F238E27FC236}">
                <a16:creationId xmlns:a16="http://schemas.microsoft.com/office/drawing/2014/main" xmlns="" id="{C22254FD-CBCE-4892-A2AF-1BAF858E4F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79650" y="476250"/>
            <a:ext cx="7488238" cy="1009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Garfield  has  breakfast</a:t>
            </a:r>
          </a:p>
        </p:txBody>
      </p:sp>
    </p:spTree>
    <p:extLst>
      <p:ext uri="{BB962C8B-B14F-4D97-AF65-F5344CB8AC3E}">
        <p14:creationId xmlns:p14="http://schemas.microsoft.com/office/powerpoint/2010/main" val="4139530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xmlns="" id="{D14AD505-8677-4418-B82B-0B9685A7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916114"/>
            <a:ext cx="8135938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WordArt 5">
            <a:extLst>
              <a:ext uri="{FF2B5EF4-FFF2-40B4-BE49-F238E27FC236}">
                <a16:creationId xmlns:a16="http://schemas.microsoft.com/office/drawing/2014/main" xmlns="" id="{55865DDA-1164-47EC-AA76-53C382D7EB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71814" y="549276"/>
            <a:ext cx="6192837" cy="862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He goes to school</a:t>
            </a:r>
          </a:p>
        </p:txBody>
      </p:sp>
    </p:spTree>
    <p:extLst>
      <p:ext uri="{BB962C8B-B14F-4D97-AF65-F5344CB8AC3E}">
        <p14:creationId xmlns:p14="http://schemas.microsoft.com/office/powerpoint/2010/main" val="268428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>
            <a:extLst>
              <a:ext uri="{FF2B5EF4-FFF2-40B4-BE49-F238E27FC236}">
                <a16:creationId xmlns:a16="http://schemas.microsoft.com/office/drawing/2014/main" xmlns="" id="{46CF7622-2A2E-4825-8E87-DA98DE67B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2060575"/>
            <a:ext cx="8640763" cy="444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WordArt 6">
            <a:extLst>
              <a:ext uri="{FF2B5EF4-FFF2-40B4-BE49-F238E27FC236}">
                <a16:creationId xmlns:a16="http://schemas.microsoft.com/office/drawing/2014/main" xmlns="" id="{BF8E0E36-E4B3-4708-8BE1-B198B5D4C4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5189" y="908050"/>
            <a:ext cx="7920037" cy="503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solidFill>
                  <a:srgbClr val="00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Garfield has lunch at 1.10 pm</a:t>
            </a:r>
          </a:p>
        </p:txBody>
      </p:sp>
    </p:spTree>
    <p:extLst>
      <p:ext uri="{BB962C8B-B14F-4D97-AF65-F5344CB8AC3E}">
        <p14:creationId xmlns:p14="http://schemas.microsoft.com/office/powerpoint/2010/main" val="4048959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xmlns="" id="{1699EBAD-97BE-4654-92E2-371170357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2492375"/>
            <a:ext cx="8208963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WordArt 5">
            <a:extLst>
              <a:ext uri="{FF2B5EF4-FFF2-40B4-BE49-F238E27FC236}">
                <a16:creationId xmlns:a16="http://schemas.microsoft.com/office/drawing/2014/main" xmlns="" id="{096050C4-7228-4BF3-BFAC-C6879511A7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329790">
            <a:off x="2063751" y="981076"/>
            <a:ext cx="7345363" cy="10906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52995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70210" scaled="1"/>
                </a:gradFill>
                <a:latin typeface="Impact" panose="020B0806030902050204" pitchFamily="34" charset="0"/>
              </a:rPr>
              <a:t>After he does his homework</a:t>
            </a:r>
          </a:p>
        </p:txBody>
      </p:sp>
    </p:spTree>
    <p:extLst>
      <p:ext uri="{BB962C8B-B14F-4D97-AF65-F5344CB8AC3E}">
        <p14:creationId xmlns:p14="http://schemas.microsoft.com/office/powerpoint/2010/main" val="2350217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>
            <a:extLst>
              <a:ext uri="{FF2B5EF4-FFF2-40B4-BE49-F238E27FC236}">
                <a16:creationId xmlns:a16="http://schemas.microsoft.com/office/drawing/2014/main" xmlns="" id="{AD2BC80B-F67A-420B-AC34-3099B24B2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2205038"/>
            <a:ext cx="6697663" cy="434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WordArt 8">
            <a:extLst>
              <a:ext uri="{FF2B5EF4-FFF2-40B4-BE49-F238E27FC236}">
                <a16:creationId xmlns:a16="http://schemas.microsoft.com/office/drawing/2014/main" xmlns="" id="{DECA360F-25F0-462C-A555-4CBD878A5A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40013" y="836613"/>
            <a:ext cx="69850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He plays computer games </a:t>
            </a:r>
          </a:p>
        </p:txBody>
      </p:sp>
    </p:spTree>
    <p:extLst>
      <p:ext uri="{BB962C8B-B14F-4D97-AF65-F5344CB8AC3E}">
        <p14:creationId xmlns:p14="http://schemas.microsoft.com/office/powerpoint/2010/main" val="2035856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>
            <a:extLst>
              <a:ext uri="{FF2B5EF4-FFF2-40B4-BE49-F238E27FC236}">
                <a16:creationId xmlns:a16="http://schemas.microsoft.com/office/drawing/2014/main" xmlns="" id="{6162CBCA-64DA-430C-ACAF-2AD3A416C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243014"/>
            <a:ext cx="8280400" cy="561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WordArt 5">
            <a:extLst>
              <a:ext uri="{FF2B5EF4-FFF2-40B4-BE49-F238E27FC236}">
                <a16:creationId xmlns:a16="http://schemas.microsoft.com/office/drawing/2014/main" xmlns="" id="{1507C998-F350-4F71-BD67-6897707C94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404813"/>
            <a:ext cx="7848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Garfield has dinner with Odie</a:t>
            </a:r>
          </a:p>
        </p:txBody>
      </p:sp>
    </p:spTree>
    <p:extLst>
      <p:ext uri="{BB962C8B-B14F-4D97-AF65-F5344CB8AC3E}">
        <p14:creationId xmlns:p14="http://schemas.microsoft.com/office/powerpoint/2010/main" val="3826028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>
            <a:extLst>
              <a:ext uri="{FF2B5EF4-FFF2-40B4-BE49-F238E27FC236}">
                <a16:creationId xmlns:a16="http://schemas.microsoft.com/office/drawing/2014/main" xmlns="" id="{DE96BAB4-5E5D-473E-A9C1-72CC996EC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1557338"/>
            <a:ext cx="880110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WordArt 5">
            <a:extLst>
              <a:ext uri="{FF2B5EF4-FFF2-40B4-BE49-F238E27FC236}">
                <a16:creationId xmlns:a16="http://schemas.microsoft.com/office/drawing/2014/main" xmlns="" id="{CBCF9FB8-53ED-4901-B2D4-E7DC06B30A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5913" y="404813"/>
            <a:ext cx="6769100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Garfield watches Television </a:t>
            </a:r>
          </a:p>
        </p:txBody>
      </p:sp>
    </p:spTree>
    <p:extLst>
      <p:ext uri="{BB962C8B-B14F-4D97-AF65-F5344CB8AC3E}">
        <p14:creationId xmlns:p14="http://schemas.microsoft.com/office/powerpoint/2010/main" val="21996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A4B57629-5AC9-42D3-A027-D0592017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Positive and Negative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660F9351-A3A4-42AB-A212-55173BCAA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</a:p>
          <a:p>
            <a:pPr marL="0" indent="0">
              <a:buNone/>
            </a:pPr>
            <a:r>
              <a:rPr lang="en-US" dirty="0"/>
              <a:t>YOU                                             like cheese</a:t>
            </a:r>
          </a:p>
          <a:p>
            <a:pPr marL="0" indent="0">
              <a:buNone/>
            </a:pPr>
            <a:r>
              <a:rPr lang="en-US" dirty="0"/>
              <a:t>WE                                           don ‘ t like cheese</a:t>
            </a:r>
          </a:p>
          <a:p>
            <a:pPr marL="0" indent="0">
              <a:buNone/>
            </a:pPr>
            <a:r>
              <a:rPr lang="en-US" dirty="0"/>
              <a:t>THEY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</a:t>
            </a:r>
          </a:p>
          <a:p>
            <a:pPr marL="0" indent="0">
              <a:buNone/>
            </a:pPr>
            <a:r>
              <a:rPr lang="en-US" dirty="0"/>
              <a:t>SHE                                          like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cheese</a:t>
            </a:r>
          </a:p>
          <a:p>
            <a:pPr marL="0" indent="0">
              <a:buNone/>
            </a:pPr>
            <a:r>
              <a:rPr lang="en-US" dirty="0"/>
              <a:t>IT                                           </a:t>
            </a:r>
            <a:r>
              <a:rPr lang="en-US" dirty="0" err="1"/>
              <a:t>doesn</a:t>
            </a:r>
            <a:r>
              <a:rPr lang="en-US" dirty="0"/>
              <a:t> ‘ t like cheese</a:t>
            </a:r>
          </a:p>
        </p:txBody>
      </p:sp>
    </p:spTree>
    <p:extLst>
      <p:ext uri="{BB962C8B-B14F-4D97-AF65-F5344CB8AC3E}">
        <p14:creationId xmlns:p14="http://schemas.microsoft.com/office/powerpoint/2010/main" val="16176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>
            <a:extLst>
              <a:ext uri="{FF2B5EF4-FFF2-40B4-BE49-F238E27FC236}">
                <a16:creationId xmlns:a16="http://schemas.microsoft.com/office/drawing/2014/main" xmlns="" id="{FE5CD2D2-29F9-453D-BACC-9F2F0CA6D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14476"/>
            <a:ext cx="8839200" cy="53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WordArt 5">
            <a:extLst>
              <a:ext uri="{FF2B5EF4-FFF2-40B4-BE49-F238E27FC236}">
                <a16:creationId xmlns:a16="http://schemas.microsoft.com/office/drawing/2014/main" xmlns="" id="{67031885-1142-4A4D-A34C-1AD778364F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79650" y="620713"/>
            <a:ext cx="7632700" cy="8112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gradFill rotWithShape="1">
                  <a:gsLst>
                    <a:gs pos="0">
                      <a:srgbClr val="FF660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Finally he goes to bed</a:t>
            </a:r>
          </a:p>
        </p:txBody>
      </p:sp>
    </p:spTree>
    <p:extLst>
      <p:ext uri="{BB962C8B-B14F-4D97-AF65-F5344CB8AC3E}">
        <p14:creationId xmlns:p14="http://schemas.microsoft.com/office/powerpoint/2010/main" val="225122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6B1DDDEB-A2AF-41DE-B143-58520712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HOMEWORK: WRITE ABOUT YOUR DAILY </a:t>
            </a:r>
            <a:r>
              <a:rPr lang="sr-Latn-RS" dirty="0" smtClean="0"/>
              <a:t>ROUTINE (</a:t>
            </a:r>
            <a:r>
              <a:rPr lang="sr-Latn-RS" dirty="0" err="1" smtClean="0"/>
              <a:t>use</a:t>
            </a:r>
            <a:r>
              <a:rPr lang="sr-Latn-RS" dirty="0" smtClean="0"/>
              <a:t> </a:t>
            </a:r>
            <a:r>
              <a:rPr lang="sr-Latn-RS" dirty="0" err="1" smtClean="0"/>
              <a:t>these</a:t>
            </a:r>
            <a:r>
              <a:rPr lang="sr-Latn-RS" dirty="0" smtClean="0"/>
              <a:t> </a:t>
            </a:r>
            <a:r>
              <a:rPr lang="sr-Latn-RS" dirty="0" err="1" smtClean="0"/>
              <a:t>verbs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:a16="http://schemas.microsoft.com/office/drawing/2014/main" xmlns="" id="{3092643D-A5EB-42A3-A9B5-E6D876E7B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err="1"/>
              <a:t>Get</a:t>
            </a:r>
            <a:r>
              <a:rPr lang="sr-Latn-RS" dirty="0"/>
              <a:t> </a:t>
            </a:r>
            <a:r>
              <a:rPr lang="sr-Latn-RS" dirty="0" err="1"/>
              <a:t>up</a:t>
            </a:r>
            <a:endParaRPr lang="sr-Latn-RS" dirty="0"/>
          </a:p>
          <a:p>
            <a:r>
              <a:rPr lang="sr-Latn-RS" dirty="0" err="1"/>
              <a:t>Have</a:t>
            </a:r>
            <a:r>
              <a:rPr lang="sr-Latn-RS" dirty="0"/>
              <a:t> </a:t>
            </a:r>
            <a:r>
              <a:rPr lang="sr-Latn-RS" dirty="0" err="1"/>
              <a:t>breakfast</a:t>
            </a:r>
            <a:endParaRPr lang="sr-Latn-RS" dirty="0"/>
          </a:p>
          <a:p>
            <a:r>
              <a:rPr lang="sr-Latn-RS" dirty="0"/>
              <a:t>Go to </a:t>
            </a:r>
            <a:r>
              <a:rPr lang="sr-Latn-RS" dirty="0" err="1"/>
              <a:t>school</a:t>
            </a:r>
            <a:endParaRPr lang="sr-Latn-RS" dirty="0"/>
          </a:p>
          <a:p>
            <a:r>
              <a:rPr lang="sr-Latn-RS" dirty="0"/>
              <a:t>Do </a:t>
            </a:r>
            <a:r>
              <a:rPr lang="sr-Latn-RS" dirty="0" err="1"/>
              <a:t>homework</a:t>
            </a:r>
            <a:endParaRPr lang="sr-Latn-RS" dirty="0"/>
          </a:p>
          <a:p>
            <a:r>
              <a:rPr lang="sr-Latn-RS" dirty="0" err="1"/>
              <a:t>Have</a:t>
            </a:r>
            <a:r>
              <a:rPr lang="sr-Latn-RS" dirty="0"/>
              <a:t> </a:t>
            </a:r>
            <a:r>
              <a:rPr lang="sr-Latn-RS" dirty="0" err="1"/>
              <a:t>lunch</a:t>
            </a:r>
            <a:endParaRPr lang="sr-Latn-RS" dirty="0"/>
          </a:p>
          <a:p>
            <a:r>
              <a:rPr lang="sr-Latn-RS" dirty="0" err="1"/>
              <a:t>Hang</a:t>
            </a:r>
            <a:r>
              <a:rPr lang="sr-Latn-RS" dirty="0"/>
              <a:t> </a:t>
            </a:r>
            <a:r>
              <a:rPr lang="sr-Latn-RS" dirty="0" err="1"/>
              <a:t>out</a:t>
            </a:r>
            <a:r>
              <a:rPr lang="sr-Latn-RS" dirty="0"/>
              <a:t> </a:t>
            </a:r>
            <a:r>
              <a:rPr lang="sr-Latn-RS" dirty="0" err="1"/>
              <a:t>with</a:t>
            </a:r>
            <a:r>
              <a:rPr lang="sr-Latn-RS" dirty="0"/>
              <a:t> </a:t>
            </a:r>
            <a:r>
              <a:rPr lang="sr-Latn-RS" dirty="0" err="1"/>
              <a:t>friends</a:t>
            </a:r>
            <a:endParaRPr lang="sr-Latn-RS" dirty="0"/>
          </a:p>
          <a:p>
            <a:r>
              <a:rPr lang="sr-Latn-RS" dirty="0" err="1"/>
              <a:t>Have</a:t>
            </a:r>
            <a:r>
              <a:rPr lang="sr-Latn-RS" dirty="0"/>
              <a:t> </a:t>
            </a:r>
            <a:r>
              <a:rPr lang="sr-Latn-RS" dirty="0" err="1"/>
              <a:t>dinner</a:t>
            </a:r>
            <a:endParaRPr lang="sr-Latn-RS" dirty="0"/>
          </a:p>
          <a:p>
            <a:r>
              <a:rPr lang="sr-Latn-RS" dirty="0" err="1"/>
              <a:t>Watch</a:t>
            </a:r>
            <a:r>
              <a:rPr lang="sr-Latn-RS" dirty="0"/>
              <a:t> TV</a:t>
            </a:r>
          </a:p>
          <a:p>
            <a:r>
              <a:rPr lang="sr-Latn-RS" dirty="0"/>
              <a:t>Go to </a:t>
            </a:r>
            <a:r>
              <a:rPr lang="sr-Latn-RS" dirty="0" err="1"/>
              <a:t>bed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8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35E438C-0B44-447B-9D57-1A92E8BB4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PLEASE REMEMBER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4297C106-CF17-4FB6-B0A1-181964092E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Verbs ending in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ch,s,sh,o,x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en-US" dirty="0"/>
              <a:t>  add –es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Latn-RS" sz="3200" dirty="0"/>
              <a:t> </a:t>
            </a:r>
            <a:r>
              <a:rPr lang="sr-Latn-RS" dirty="0"/>
              <a:t>I </a:t>
            </a:r>
            <a:r>
              <a:rPr lang="sr-Latn-RS" dirty="0" smtClean="0"/>
              <a:t>w</a:t>
            </a:r>
            <a:r>
              <a:rPr lang="en-US" dirty="0" err="1" smtClean="0"/>
              <a:t>atch</a:t>
            </a:r>
            <a:r>
              <a:rPr lang="sr-Latn-RS" dirty="0" smtClean="0"/>
              <a:t> </a:t>
            </a:r>
            <a:r>
              <a:rPr lang="en-US" dirty="0"/>
              <a:t>–</a:t>
            </a:r>
            <a:r>
              <a:rPr lang="sr-Latn-RS" dirty="0"/>
              <a:t> he </a:t>
            </a:r>
            <a:r>
              <a:rPr lang="en-US" dirty="0"/>
              <a:t>watch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es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err="1"/>
              <a:t>We</a:t>
            </a:r>
            <a:r>
              <a:rPr lang="sr-Latn-RS" dirty="0"/>
              <a:t> g</a:t>
            </a:r>
            <a:r>
              <a:rPr lang="en-US" dirty="0" err="1"/>
              <a:t>uess</a:t>
            </a:r>
            <a:r>
              <a:rPr lang="en-US" dirty="0"/>
              <a:t>-</a:t>
            </a:r>
            <a:r>
              <a:rPr lang="sr-Latn-RS" dirty="0"/>
              <a:t> he </a:t>
            </a:r>
            <a:r>
              <a:rPr lang="en-US" dirty="0"/>
              <a:t>guess</a:t>
            </a:r>
            <a:r>
              <a:rPr lang="en-US" dirty="0">
                <a:solidFill>
                  <a:schemeClr val="accent1"/>
                </a:solidFill>
              </a:rPr>
              <a:t>es</a:t>
            </a:r>
          </a:p>
          <a:p>
            <a:pPr marL="0" indent="0">
              <a:buNone/>
            </a:pPr>
            <a:r>
              <a:rPr lang="sr-Latn-RS" dirty="0" err="1"/>
              <a:t>They</a:t>
            </a:r>
            <a:r>
              <a:rPr lang="sr-Latn-RS" dirty="0"/>
              <a:t> f</a:t>
            </a:r>
            <a:r>
              <a:rPr lang="en-US" dirty="0" err="1"/>
              <a:t>inish</a:t>
            </a:r>
            <a:r>
              <a:rPr lang="en-US" dirty="0"/>
              <a:t>-</a:t>
            </a:r>
            <a:r>
              <a:rPr lang="sr-Latn-RS" dirty="0"/>
              <a:t>  </a:t>
            </a:r>
            <a:r>
              <a:rPr lang="sr-Latn-RS" dirty="0" err="1"/>
              <a:t>she</a:t>
            </a:r>
            <a:r>
              <a:rPr lang="sr-Latn-RS" dirty="0"/>
              <a:t>  </a:t>
            </a:r>
            <a:r>
              <a:rPr lang="en-US" dirty="0"/>
              <a:t>finish</a:t>
            </a:r>
            <a:r>
              <a:rPr lang="en-US" dirty="0">
                <a:solidFill>
                  <a:schemeClr val="accent1"/>
                </a:solidFill>
              </a:rPr>
              <a:t>es</a:t>
            </a:r>
          </a:p>
          <a:p>
            <a:pPr marL="0" indent="0">
              <a:buNone/>
            </a:pPr>
            <a:r>
              <a:rPr lang="sr-Latn-RS" dirty="0" err="1"/>
              <a:t>You</a:t>
            </a:r>
            <a:r>
              <a:rPr lang="sr-Latn-RS" dirty="0"/>
              <a:t> g</a:t>
            </a:r>
            <a:r>
              <a:rPr lang="en-US" dirty="0"/>
              <a:t>o-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</a:t>
            </a:r>
            <a:r>
              <a:rPr lang="en-US" dirty="0"/>
              <a:t>go</a:t>
            </a:r>
            <a:r>
              <a:rPr lang="en-US" dirty="0">
                <a:solidFill>
                  <a:schemeClr val="accent1"/>
                </a:solidFill>
              </a:rPr>
              <a:t>es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742F86BA-EC92-4712-8F29-DF8B1D45C9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Verbs ending in a consonant</a:t>
            </a:r>
            <a:r>
              <a:rPr lang="sr-Latn-RS" dirty="0"/>
              <a:t>+y</a:t>
            </a:r>
            <a:r>
              <a:rPr lang="en-US" dirty="0"/>
              <a:t>(</a:t>
            </a:r>
            <a:r>
              <a:rPr lang="en-US" dirty="0" err="1"/>
              <a:t>b,c,d,f,g</a:t>
            </a:r>
            <a:r>
              <a:rPr lang="en-US" dirty="0"/>
              <a:t>…)</a:t>
            </a:r>
          </a:p>
          <a:p>
            <a:pPr marL="0" indent="0">
              <a:buNone/>
            </a:pPr>
            <a:r>
              <a:rPr lang="en-US" dirty="0"/>
              <a:t>Change  Y to </a:t>
            </a:r>
            <a:r>
              <a:rPr lang="en-US" dirty="0">
                <a:solidFill>
                  <a:srgbClr val="00B0F0"/>
                </a:solidFill>
              </a:rPr>
              <a:t>-IES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r-Latn-RS" dirty="0"/>
              <a:t>I </a:t>
            </a:r>
            <a:r>
              <a:rPr lang="en-US" dirty="0"/>
              <a:t>study-</a:t>
            </a:r>
            <a:r>
              <a:rPr lang="sr-Latn-RS" dirty="0"/>
              <a:t>  HE </a:t>
            </a:r>
            <a:r>
              <a:rPr lang="en-US" dirty="0"/>
              <a:t>stud</a:t>
            </a:r>
            <a:r>
              <a:rPr lang="en-US" dirty="0">
                <a:solidFill>
                  <a:schemeClr val="accent1"/>
                </a:solidFill>
              </a:rPr>
              <a:t>ies</a:t>
            </a:r>
          </a:p>
          <a:p>
            <a:pPr marL="0" indent="0">
              <a:buNone/>
            </a:pPr>
            <a:r>
              <a:rPr lang="sr-Latn-RS" dirty="0" err="1"/>
              <a:t>We</a:t>
            </a:r>
            <a:r>
              <a:rPr lang="sr-Latn-RS" dirty="0"/>
              <a:t> c</a:t>
            </a:r>
            <a:r>
              <a:rPr lang="en-US" dirty="0" err="1"/>
              <a:t>arry</a:t>
            </a:r>
            <a:r>
              <a:rPr lang="en-US" dirty="0"/>
              <a:t>-</a:t>
            </a:r>
            <a:r>
              <a:rPr lang="sr-Latn-RS" dirty="0"/>
              <a:t> SHE </a:t>
            </a:r>
            <a:r>
              <a:rPr lang="en-US" dirty="0"/>
              <a:t>carr</a:t>
            </a:r>
            <a:r>
              <a:rPr lang="en-US" dirty="0">
                <a:solidFill>
                  <a:schemeClr val="accent1"/>
                </a:solidFill>
              </a:rPr>
              <a:t>ies</a:t>
            </a:r>
          </a:p>
          <a:p>
            <a:pPr marL="0" indent="0">
              <a:buNone/>
            </a:pPr>
            <a:r>
              <a:rPr lang="sr-Latn-RS" dirty="0"/>
              <a:t>I c</a:t>
            </a:r>
            <a:r>
              <a:rPr lang="en-US" dirty="0" err="1"/>
              <a:t>ry</a:t>
            </a:r>
            <a:r>
              <a:rPr lang="en-US" dirty="0"/>
              <a:t>-</a:t>
            </a:r>
            <a:r>
              <a:rPr lang="sr-Latn-RS" dirty="0"/>
              <a:t> IT </a:t>
            </a:r>
            <a:r>
              <a:rPr lang="en-US" dirty="0"/>
              <a:t>cr</a:t>
            </a:r>
            <a:r>
              <a:rPr lang="en-US" dirty="0">
                <a:solidFill>
                  <a:schemeClr val="accent1"/>
                </a:solidFill>
              </a:rPr>
              <a:t>ies</a:t>
            </a:r>
          </a:p>
        </p:txBody>
      </p:sp>
      <p:pic>
        <p:nvPicPr>
          <p:cNvPr id="6" name="Графика 5" descr="Лице које се смеје са једнобојном попуном">
            <a:extLst>
              <a:ext uri="{FF2B5EF4-FFF2-40B4-BE49-F238E27FC236}">
                <a16:creationId xmlns="" xmlns:a16="http://schemas.microsoft.com/office/drawing/2014/main" id="{F996FCA3-6DBF-4C70-9500-A5ED8FD314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50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C55638C2-B5C8-47D1-B164-0643E2A5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Questions and Short Answers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B1FAF866-2848-4827-A56E-43EEC2769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I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YOU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DO </a:t>
            </a:r>
            <a:r>
              <a:rPr lang="en-US" dirty="0"/>
              <a:t>           WE         like cheese?</a:t>
            </a:r>
          </a:p>
          <a:p>
            <a:pPr marL="0" indent="0">
              <a:buNone/>
            </a:pPr>
            <a:r>
              <a:rPr lang="en-US" dirty="0"/>
              <a:t>                  THEY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Yes,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sr-Latn-R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No,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sr-Latn-R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sr-Latn-R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sr-Latn-RS" dirty="0" smtClean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THEY </a:t>
            </a:r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.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1E28503B-A386-4DD7-9C30-9A46AE9726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Does   </a:t>
            </a:r>
            <a:r>
              <a:rPr lang="en-US" dirty="0"/>
              <a:t>        SHE       like cheese?</a:t>
            </a:r>
          </a:p>
          <a:p>
            <a:pPr marL="0" indent="0">
              <a:buNone/>
            </a:pPr>
            <a:r>
              <a:rPr lang="en-US" dirty="0"/>
              <a:t>                     IT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Yes,HE</a:t>
            </a:r>
            <a:r>
              <a:rPr lang="sr-Latn-RS" dirty="0" smtClean="0">
                <a:solidFill>
                  <a:srgbClr val="00B0F0"/>
                </a:solidFill>
              </a:rPr>
              <a:t>/</a:t>
            </a:r>
            <a:r>
              <a:rPr lang="en-US" dirty="0" smtClean="0">
                <a:solidFill>
                  <a:srgbClr val="00B0F0"/>
                </a:solidFill>
              </a:rPr>
              <a:t>SHE</a:t>
            </a:r>
            <a:r>
              <a:rPr lang="sr-Latn-RS" dirty="0" smtClean="0">
                <a:solidFill>
                  <a:srgbClr val="00B0F0"/>
                </a:solidFill>
              </a:rPr>
              <a:t>/</a:t>
            </a:r>
            <a:r>
              <a:rPr lang="en-US" dirty="0" smtClean="0">
                <a:solidFill>
                  <a:srgbClr val="00B0F0"/>
                </a:solidFill>
              </a:rPr>
              <a:t>IT </a:t>
            </a:r>
            <a:r>
              <a:rPr lang="en-US" dirty="0">
                <a:solidFill>
                  <a:srgbClr val="00B0F0"/>
                </a:solidFill>
              </a:rPr>
              <a:t>does.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No,HE</a:t>
            </a:r>
            <a:r>
              <a:rPr lang="sr-Latn-RS" dirty="0" smtClean="0">
                <a:solidFill>
                  <a:srgbClr val="00B0F0"/>
                </a:solidFill>
              </a:rPr>
              <a:t>/</a:t>
            </a:r>
            <a:r>
              <a:rPr lang="en-US" dirty="0" smtClean="0">
                <a:solidFill>
                  <a:srgbClr val="00B0F0"/>
                </a:solidFill>
              </a:rPr>
              <a:t>SHE</a:t>
            </a:r>
            <a:r>
              <a:rPr lang="sr-Latn-RS" dirty="0" smtClean="0">
                <a:solidFill>
                  <a:srgbClr val="00B0F0"/>
                </a:solidFill>
              </a:rPr>
              <a:t>/</a:t>
            </a:r>
            <a:r>
              <a:rPr lang="en-US" dirty="0" smtClean="0">
                <a:solidFill>
                  <a:srgbClr val="00B0F0"/>
                </a:solidFill>
              </a:rPr>
              <a:t>IT </a:t>
            </a:r>
            <a:r>
              <a:rPr lang="en-US" dirty="0">
                <a:solidFill>
                  <a:srgbClr val="00B0F0"/>
                </a:solidFill>
              </a:rPr>
              <a:t>doesn’t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1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CD8A4FCE-AD1D-40C5-9F44-FC2AE5D6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174" y="114300"/>
            <a:ext cx="9009591" cy="2263776"/>
          </a:xfr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  <a:scene3d>
              <a:camera prst="perspectiveHeroicExtremeLeftFacing"/>
              <a:lightRig rig="threePt" dir="t"/>
            </a:scene3d>
            <a:sp3d/>
          </a:bodyPr>
          <a:lstStyle/>
          <a:p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i="1" dirty="0"/>
              <a:t>P r e s e n t   S </a:t>
            </a:r>
            <a:r>
              <a:rPr lang="en-US" sz="4000" i="1" dirty="0" err="1"/>
              <a:t>i</a:t>
            </a:r>
            <a:r>
              <a:rPr lang="en-US" sz="4000" i="1" dirty="0"/>
              <a:t> m p l e   U s a g e 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CDE0D84D-6B20-4B90-A3D8-C9AEF8E144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53BD9C49-1205-42DC-B346-EB7D079A38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7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D7BD327E-5FAB-4B91-B497-EBFD79BA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1.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87749D8C-2C62-468A-8AF0-EC0B22C66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412636" cy="38807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4200" dirty="0" smtClean="0"/>
              <a:t>TO </a:t>
            </a:r>
            <a:r>
              <a:rPr lang="en-US" sz="4200" dirty="0"/>
              <a:t>DESCRIBE PRESENT TRUTHS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85AFA621-1DB9-4F59-81E2-41C7CA6C3E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have brown hair.</a:t>
            </a:r>
          </a:p>
          <a:p>
            <a:pPr marL="0" indent="0">
              <a:buNone/>
            </a:pPr>
            <a:r>
              <a:rPr lang="en-US" dirty="0" err="1"/>
              <a:t>Milica</a:t>
            </a:r>
            <a:r>
              <a:rPr lang="en-US" dirty="0"/>
              <a:t> works in a supermarket.</a:t>
            </a:r>
          </a:p>
          <a:p>
            <a:pPr marL="0" indent="0">
              <a:buNone/>
            </a:pPr>
            <a:r>
              <a:rPr lang="en-US" dirty="0"/>
              <a:t>Andy is a fireman.</a:t>
            </a:r>
          </a:p>
        </p:txBody>
      </p:sp>
    </p:spTree>
    <p:extLst>
      <p:ext uri="{BB962C8B-B14F-4D97-AF65-F5344CB8AC3E}">
        <p14:creationId xmlns:p14="http://schemas.microsoft.com/office/powerpoint/2010/main" val="4689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0213C0E3-405F-4D4B-9036-37163469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2.</a:t>
            </a:r>
            <a:br>
              <a:rPr lang="en-US" dirty="0"/>
            </a:br>
            <a:endParaRPr lang="en-US" dirty="0"/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44D3068F-5062-41B6-9E1C-C8ECAC917F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REPEATED ACTIONS AND </a:t>
            </a:r>
            <a:r>
              <a:rPr lang="en-US" sz="4000" dirty="0" smtClean="0"/>
              <a:t>HABITS</a:t>
            </a:r>
            <a:endParaRPr lang="en-US" sz="4000" dirty="0"/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2BCC5425-BF20-4BD9-9BD9-8722C6B942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girlfriend and I go shopping every Saturday.</a:t>
            </a:r>
          </a:p>
          <a:p>
            <a:pPr marL="0" indent="0">
              <a:buNone/>
            </a:pPr>
            <a:r>
              <a:rPr lang="en-US" dirty="0"/>
              <a:t>James reads newspaper every morning.</a:t>
            </a:r>
          </a:p>
        </p:txBody>
      </p:sp>
    </p:spTree>
    <p:extLst>
      <p:ext uri="{BB962C8B-B14F-4D97-AF65-F5344CB8AC3E}">
        <p14:creationId xmlns:p14="http://schemas.microsoft.com/office/powerpoint/2010/main" val="17109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AF56EDB0-6064-498A-BC6A-5D895B18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3.</a:t>
            </a:r>
          </a:p>
        </p:txBody>
      </p:sp>
      <p:sp>
        <p:nvSpPr>
          <p:cNvPr id="3" name="Чувар места за садржај 2">
            <a:extLst>
              <a:ext uri="{FF2B5EF4-FFF2-40B4-BE49-F238E27FC236}">
                <a16:creationId xmlns="" xmlns:a16="http://schemas.microsoft.com/office/drawing/2014/main" id="{46DC4823-06B2-4144-958F-2B5F542F1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SOMETHING THAT IS ALWAYS TRUE</a:t>
            </a:r>
          </a:p>
        </p:txBody>
      </p:sp>
      <p:sp>
        <p:nvSpPr>
          <p:cNvPr id="4" name="Чувар места за садржај 3">
            <a:extLst>
              <a:ext uri="{FF2B5EF4-FFF2-40B4-BE49-F238E27FC236}">
                <a16:creationId xmlns="" xmlns:a16="http://schemas.microsoft.com/office/drawing/2014/main" id="{8853DBA2-500D-401D-93CA-84BF2E3723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Cows give milk.</a:t>
            </a:r>
          </a:p>
          <a:p>
            <a:r>
              <a:rPr lang="en-US" dirty="0"/>
              <a:t>Sharks are dangerous.</a:t>
            </a:r>
          </a:p>
          <a:p>
            <a:r>
              <a:rPr lang="en-US" dirty="0"/>
              <a:t>The Sun sets in  the west.</a:t>
            </a:r>
          </a:p>
        </p:txBody>
      </p:sp>
    </p:spTree>
    <p:extLst>
      <p:ext uri="{BB962C8B-B14F-4D97-AF65-F5344CB8AC3E}">
        <p14:creationId xmlns:p14="http://schemas.microsoft.com/office/powerpoint/2010/main" val="1492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D94525BC-3A74-4ADB-A909-E198D88F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9477375" cy="719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WordArt 9">
            <a:extLst>
              <a:ext uri="{FF2B5EF4-FFF2-40B4-BE49-F238E27FC236}">
                <a16:creationId xmlns:a16="http://schemas.microsoft.com/office/drawing/2014/main" xmlns="" id="{AA6F731A-EEC4-4C75-AD12-713AD8D8A4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27125" y="2852739"/>
            <a:ext cx="5113338" cy="1544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>
                        <a:alpha val="50000"/>
                      </a:schemeClr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GARFIELD'S</a:t>
            </a:r>
          </a:p>
          <a:p>
            <a:pPr algn="ctr"/>
            <a:r>
              <a:rPr lang="en-US" sz="3600" b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>
                        <a:alpha val="50000"/>
                      </a:schemeClr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DAILY ROUTINE</a:t>
            </a:r>
          </a:p>
        </p:txBody>
      </p:sp>
    </p:spTree>
    <p:extLst>
      <p:ext uri="{BB962C8B-B14F-4D97-AF65-F5344CB8AC3E}">
        <p14:creationId xmlns:p14="http://schemas.microsoft.com/office/powerpoint/2010/main" val="137585447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317</Words>
  <Application>Microsoft Office PowerPoint</Application>
  <PresentationFormat>Widescreen</PresentationFormat>
  <Paragraphs>93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Impact</vt:lpstr>
      <vt:lpstr>Times New Roman</vt:lpstr>
      <vt:lpstr>Trebuchet MS</vt:lpstr>
      <vt:lpstr>Wingdings 3</vt:lpstr>
      <vt:lpstr>Аспект</vt:lpstr>
      <vt:lpstr>The Present Simple Tense</vt:lpstr>
      <vt:lpstr>                    Positive and Negative</vt:lpstr>
      <vt:lpstr> PLEASE REMEMBER</vt:lpstr>
      <vt:lpstr>Questions and Short Answers</vt:lpstr>
      <vt:lpstr> P r e s e n t   S i m p l e   U s a g e </vt:lpstr>
      <vt:lpstr>                        1.</vt:lpstr>
      <vt:lpstr>                     2. </vt:lpstr>
      <vt:lpstr>                         3.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 WRITE ABOUT YOUR DAILY ROUTINE (use these verbs)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Simple Tense</dc:title>
  <dc:creator>Matija</dc:creator>
  <cp:lastModifiedBy>11. Kristina Mataruga</cp:lastModifiedBy>
  <cp:revision>12</cp:revision>
  <dcterms:created xsi:type="dcterms:W3CDTF">2020-11-14T17:20:43Z</dcterms:created>
  <dcterms:modified xsi:type="dcterms:W3CDTF">2020-11-23T11:12:47Z</dcterms:modified>
</cp:coreProperties>
</file>