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70" r:id="rId4"/>
    <p:sldId id="263" r:id="rId5"/>
    <p:sldId id="269" r:id="rId6"/>
    <p:sldId id="267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667EA-C1EF-4B7D-966A-F14C8C77A1E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2976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B98DC-578F-4A77-964E-F3D03EC3129B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8483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0B15C-24EB-4152-A538-C82AC0EFF2B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063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00B53-866E-4453-8BBB-49604FE6CC5E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1090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E4E3D-FC8C-4D09-84B6-8EC70CD0572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0996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036C9-B7CF-4757-8574-F370A7795E6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54648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04136-81A5-4ED2-BCD1-367C20F88F61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88181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942CE-BB42-462E-AB27-56597079F223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1037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759F4-5535-486C-B67F-E2AF419F91C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2940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4A77B-48AA-42F7-B993-69AA22AC2C2E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66387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1CD09-4B36-4A6F-88B4-F9361F84C92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6844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43E31C8-88A8-461C-BBB3-9225FB831FCB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486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72000"/>
            <a:ext cx="9012964" cy="685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94218" y="2794727"/>
            <a:ext cx="8328306" cy="923330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IL </a:t>
            </a:r>
            <a:r>
              <a:rPr lang="sr-Latn-BA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PASSATO  PROSSIMO</a:t>
            </a:r>
            <a:endParaRPr lang="en-US" sz="5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25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692" y="821569"/>
            <a:ext cx="10972800" cy="1143000"/>
          </a:xfrm>
        </p:spPr>
        <p:txBody>
          <a:bodyPr/>
          <a:lstStyle/>
          <a:p>
            <a:r>
              <a:rPr lang="sr-Latn-BA" dirty="0" smtClean="0"/>
              <a:t>Come si forma?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7470" y="2271734"/>
            <a:ext cx="3330012" cy="2550921"/>
          </a:xfrm>
        </p:spPr>
        <p:txBody>
          <a:bodyPr/>
          <a:lstStyle/>
          <a:p>
            <a:pPr marL="0" indent="0">
              <a:buNone/>
            </a:pPr>
            <a:r>
              <a:rPr lang="sr-Latn-BA" dirty="0" smtClean="0">
                <a:solidFill>
                  <a:srgbClr val="006600"/>
                </a:solidFill>
              </a:rPr>
              <a:t>Presente di </a:t>
            </a:r>
            <a:r>
              <a:rPr lang="sr-Latn-BA" b="1" dirty="0" smtClean="0">
                <a:solidFill>
                  <a:srgbClr val="006600"/>
                </a:solidFill>
              </a:rPr>
              <a:t>avere</a:t>
            </a:r>
            <a:r>
              <a:rPr lang="sr-Latn-BA" dirty="0" smtClean="0">
                <a:solidFill>
                  <a:srgbClr val="006600"/>
                </a:solidFill>
              </a:rPr>
              <a:t> o </a:t>
            </a:r>
            <a:r>
              <a:rPr lang="sr-Latn-BA" b="1" dirty="0" smtClean="0">
                <a:solidFill>
                  <a:srgbClr val="006600"/>
                </a:solidFill>
              </a:rPr>
              <a:t>essere</a:t>
            </a:r>
          </a:p>
          <a:p>
            <a:pPr marL="0" indent="0">
              <a:buNone/>
            </a:pPr>
            <a:r>
              <a:rPr lang="sr-Latn-BA" dirty="0" smtClean="0"/>
              <a:t>(prezent glagola avere </a:t>
            </a:r>
            <a:r>
              <a:rPr lang="it-IT" dirty="0" smtClean="0"/>
              <a:t>ili</a:t>
            </a:r>
            <a:r>
              <a:rPr lang="sr-Latn-BA" dirty="0" smtClean="0"/>
              <a:t> essere)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7640527" y="2347620"/>
            <a:ext cx="3182983" cy="2364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buFontTx/>
              <a:buNone/>
            </a:pPr>
            <a:r>
              <a:rPr lang="sr-Latn-BA" dirty="0" smtClean="0">
                <a:solidFill>
                  <a:srgbClr val="006600"/>
                </a:solidFill>
              </a:rPr>
              <a:t>Participio passato del verbo</a:t>
            </a:r>
          </a:p>
          <a:p>
            <a:pPr marL="0" indent="0" defTabSz="914400">
              <a:buFontTx/>
              <a:buNone/>
            </a:pPr>
            <a:r>
              <a:rPr lang="sr-Latn-BA" dirty="0" smtClean="0"/>
              <a:t>(particip prošli)</a:t>
            </a:r>
            <a:endParaRPr lang="en-US" dirty="0" smtClean="0"/>
          </a:p>
        </p:txBody>
      </p:sp>
      <p:sp>
        <p:nvSpPr>
          <p:cNvPr id="5" name="Cross 4"/>
          <p:cNvSpPr/>
          <p:nvPr/>
        </p:nvSpPr>
        <p:spPr>
          <a:xfrm>
            <a:off x="5391977" y="2571657"/>
            <a:ext cx="1230594" cy="1239140"/>
          </a:xfrm>
          <a:prstGeom prst="plus">
            <a:avLst>
              <a:gd name="adj" fmla="val 39483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27327" y="4822655"/>
            <a:ext cx="97715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Il </a:t>
            </a:r>
            <a:r>
              <a:rPr lang="en-US" sz="2800" dirty="0" err="1" smtClean="0">
                <a:solidFill>
                  <a:srgbClr val="FF0000"/>
                </a:solidFill>
              </a:rPr>
              <a:t>passato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prossimo</a:t>
            </a:r>
            <a:r>
              <a:rPr lang="en-US" sz="2800" dirty="0" smtClean="0">
                <a:solidFill>
                  <a:srgbClr val="FF0000"/>
                </a:solidFill>
              </a:rPr>
              <a:t> è un tempo </a:t>
            </a:r>
            <a:r>
              <a:rPr lang="en-US" sz="2800" dirty="0" err="1" smtClean="0">
                <a:solidFill>
                  <a:srgbClr val="FF0000"/>
                </a:solidFill>
              </a:rPr>
              <a:t>composto</a:t>
            </a:r>
            <a:r>
              <a:rPr lang="en-US" sz="2800" dirty="0" smtClean="0">
                <a:solidFill>
                  <a:srgbClr val="FF0000"/>
                </a:solidFill>
              </a:rPr>
              <a:t> (tempo </a:t>
            </a:r>
            <a:r>
              <a:rPr lang="en-US" sz="2800" dirty="0" err="1" smtClean="0">
                <a:solidFill>
                  <a:srgbClr val="FF0000"/>
                </a:solidFill>
              </a:rPr>
              <a:t>verbale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che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costruisce</a:t>
            </a:r>
            <a:r>
              <a:rPr lang="en-US" sz="2800" dirty="0" smtClean="0">
                <a:solidFill>
                  <a:srgbClr val="FF0000"/>
                </a:solidFill>
              </a:rPr>
              <a:t> con due </a:t>
            </a:r>
            <a:r>
              <a:rPr lang="en-US" sz="2800" dirty="0" err="1" smtClean="0">
                <a:solidFill>
                  <a:srgbClr val="FF0000"/>
                </a:solidFill>
              </a:rPr>
              <a:t>verbi</a:t>
            </a:r>
            <a:r>
              <a:rPr lang="en-US" sz="2800" dirty="0" smtClean="0">
                <a:solidFill>
                  <a:srgbClr val="FF0000"/>
                </a:solidFill>
              </a:rPr>
              <a:t>).  </a:t>
            </a:r>
          </a:p>
          <a:p>
            <a:pPr algn="just"/>
            <a:r>
              <a:rPr lang="it-IT" sz="2800" dirty="0" smtClean="0">
                <a:solidFill>
                  <a:srgbClr val="FF0000"/>
                </a:solidFill>
              </a:rPr>
              <a:t>Il passato prossimo si usa per raccontare fatti al passato.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04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Come si forma?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1218498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>
                <a:solidFill>
                  <a:srgbClr val="006600"/>
                </a:solidFill>
              </a:rPr>
              <a:t>      </a:t>
            </a:r>
            <a:r>
              <a:rPr lang="sr-Latn-BA" dirty="0" smtClean="0">
                <a:solidFill>
                  <a:srgbClr val="006600"/>
                </a:solidFill>
              </a:rPr>
              <a:t>Presente </a:t>
            </a:r>
            <a:r>
              <a:rPr lang="sr-Latn-BA" dirty="0">
                <a:solidFill>
                  <a:srgbClr val="006600"/>
                </a:solidFill>
              </a:rPr>
              <a:t>di </a:t>
            </a:r>
            <a:endParaRPr lang="it-IT" dirty="0" smtClean="0">
              <a:solidFill>
                <a:srgbClr val="006600"/>
              </a:solidFill>
            </a:endParaRPr>
          </a:p>
          <a:p>
            <a:pPr marL="0" indent="0">
              <a:buNone/>
            </a:pPr>
            <a:r>
              <a:rPr lang="it-IT" b="1" dirty="0" smtClean="0">
                <a:solidFill>
                  <a:srgbClr val="006600"/>
                </a:solidFill>
              </a:rPr>
              <a:t>   essere</a:t>
            </a:r>
            <a:r>
              <a:rPr lang="sr-Latn-BA" dirty="0" smtClean="0">
                <a:solidFill>
                  <a:srgbClr val="006600"/>
                </a:solidFill>
              </a:rPr>
              <a:t> </a:t>
            </a:r>
            <a:r>
              <a:rPr lang="sr-Latn-BA" dirty="0">
                <a:solidFill>
                  <a:srgbClr val="006600"/>
                </a:solidFill>
              </a:rPr>
              <a:t>o </a:t>
            </a:r>
            <a:r>
              <a:rPr lang="it-IT" b="1" dirty="0" smtClean="0">
                <a:solidFill>
                  <a:srgbClr val="006600"/>
                </a:solidFill>
              </a:rPr>
              <a:t>avere</a:t>
            </a:r>
            <a:endParaRPr lang="en-US" dirty="0"/>
          </a:p>
        </p:txBody>
      </p:sp>
      <p:sp>
        <p:nvSpPr>
          <p:cNvPr id="4" name="Cross 3"/>
          <p:cNvSpPr/>
          <p:nvPr/>
        </p:nvSpPr>
        <p:spPr>
          <a:xfrm>
            <a:off x="5040879" y="1768568"/>
            <a:ext cx="938947" cy="881766"/>
          </a:xfrm>
          <a:prstGeom prst="plus">
            <a:avLst>
              <a:gd name="adj" fmla="val 39483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704125" y="1579560"/>
            <a:ext cx="41539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sr-Latn-BA" sz="3200" dirty="0">
                <a:solidFill>
                  <a:srgbClr val="006600"/>
                </a:solidFill>
              </a:rPr>
              <a:t>Participio passato del verbo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59" y="2818700"/>
            <a:ext cx="4852620" cy="34581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1482" y="2759589"/>
            <a:ext cx="529632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21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>
                <a:solidFill>
                  <a:schemeClr val="tx1"/>
                </a:solidFill>
              </a:rPr>
              <a:t>Avere usiamo con: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147455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it-IT" dirty="0">
                <a:solidFill>
                  <a:srgbClr val="FF0000"/>
                </a:solidFill>
              </a:rPr>
              <a:t>i</a:t>
            </a:r>
            <a:r>
              <a:rPr lang="sr-Latn-BA" dirty="0" smtClean="0">
                <a:solidFill>
                  <a:srgbClr val="FF0000"/>
                </a:solidFill>
              </a:rPr>
              <a:t> verbi transitiv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sr-Latn-BA" dirty="0" smtClean="0">
                <a:solidFill>
                  <a:srgbClr val="FF0000"/>
                </a:solidFill>
              </a:rPr>
              <a:t>– </a:t>
            </a:r>
            <a:r>
              <a:rPr lang="en-US" dirty="0" err="1" smtClean="0">
                <a:solidFill>
                  <a:srgbClr val="FF0000"/>
                </a:solidFill>
              </a:rPr>
              <a:t>ch</a:t>
            </a:r>
            <a:r>
              <a:rPr lang="sr-Latn-BA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possono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avere</a:t>
            </a:r>
            <a:r>
              <a:rPr lang="en-US" dirty="0" smtClean="0">
                <a:solidFill>
                  <a:srgbClr val="FF0000"/>
                </a:solidFill>
              </a:rPr>
              <a:t> un </a:t>
            </a:r>
            <a:r>
              <a:rPr lang="en-US" dirty="0" err="1" smtClean="0">
                <a:solidFill>
                  <a:srgbClr val="FF0000"/>
                </a:solidFill>
              </a:rPr>
              <a:t>oggetto</a:t>
            </a:r>
            <a:r>
              <a:rPr lang="sr-Latn-BA" dirty="0">
                <a:solidFill>
                  <a:srgbClr val="FF0000"/>
                </a:solidFill>
              </a:rPr>
              <a:t> </a:t>
            </a:r>
            <a:r>
              <a:rPr lang="sr-Latn-BA" dirty="0" smtClean="0">
                <a:solidFill>
                  <a:srgbClr val="FF0000"/>
                </a:solidFill>
              </a:rPr>
              <a:t>(prelaznim glagolima): </a:t>
            </a:r>
            <a:r>
              <a:rPr lang="sr-Latn-BA" dirty="0" smtClean="0"/>
              <a:t>chiamare, mangiare, dire, comprare, parlare, aprire, cambiare ecc;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sr-Latn-BA" dirty="0" smtClean="0">
                <a:solidFill>
                  <a:srgbClr val="FF0000"/>
                </a:solidFill>
              </a:rPr>
              <a:t>alcuni verbi intransitivi (nekim neprelaznim glagolima): </a:t>
            </a:r>
            <a:r>
              <a:rPr lang="sr-Latn-BA" dirty="0" smtClean="0"/>
              <a:t>dormire, ridere, piangere, camminare, lavorare ecc.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31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6597528"/>
              </p:ext>
            </p:extLst>
          </p:nvPr>
        </p:nvGraphicFramePr>
        <p:xfrm>
          <a:off x="968190" y="2228974"/>
          <a:ext cx="3155575" cy="3717545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155575"/>
              </a:tblGrid>
              <a:tr h="585013">
                <a:tc>
                  <a:txBody>
                    <a:bodyPr/>
                    <a:lstStyle/>
                    <a:p>
                      <a:pPr algn="ctr"/>
                      <a:r>
                        <a:rPr lang="sr-Latn-BA" sz="2000" dirty="0" smtClean="0"/>
                        <a:t>MANGIARE – jesti </a:t>
                      </a:r>
                      <a:endParaRPr lang="en-US" sz="2000" dirty="0"/>
                    </a:p>
                  </a:txBody>
                  <a:tcPr/>
                </a:tc>
              </a:tr>
              <a:tr h="363244">
                <a:tc>
                  <a:txBody>
                    <a:bodyPr/>
                    <a:lstStyle/>
                    <a:p>
                      <a:r>
                        <a:rPr lang="sr-Latn-BA" sz="2000" dirty="0" smtClean="0"/>
                        <a:t>Io </a:t>
                      </a:r>
                      <a:r>
                        <a:rPr lang="sr-Latn-BA" sz="2000" dirty="0" smtClean="0">
                          <a:solidFill>
                            <a:srgbClr val="FF0000"/>
                          </a:solidFill>
                        </a:rPr>
                        <a:t>ho</a:t>
                      </a:r>
                      <a:r>
                        <a:rPr lang="sr-Latn-BA" sz="2000" dirty="0" smtClean="0"/>
                        <a:t> mangiato </a:t>
                      </a:r>
                      <a:endParaRPr lang="en-US" sz="2000" dirty="0"/>
                    </a:p>
                  </a:txBody>
                  <a:tcPr/>
                </a:tc>
              </a:tr>
              <a:tr h="363244">
                <a:tc>
                  <a:txBody>
                    <a:bodyPr/>
                    <a:lstStyle/>
                    <a:p>
                      <a:r>
                        <a:rPr lang="sr-Latn-BA" sz="2000" dirty="0" smtClean="0"/>
                        <a:t>Tu </a:t>
                      </a:r>
                      <a:r>
                        <a:rPr lang="sr-Latn-BA" sz="2000" dirty="0" smtClean="0">
                          <a:solidFill>
                            <a:srgbClr val="FF0000"/>
                          </a:solidFill>
                        </a:rPr>
                        <a:t>hai</a:t>
                      </a:r>
                      <a:r>
                        <a:rPr lang="sr-Latn-BA" sz="2000" dirty="0" smtClean="0"/>
                        <a:t> mangiato</a:t>
                      </a:r>
                      <a:endParaRPr lang="en-US" sz="2000" dirty="0"/>
                    </a:p>
                  </a:txBody>
                  <a:tcPr/>
                </a:tc>
              </a:tr>
              <a:tr h="585013">
                <a:tc>
                  <a:txBody>
                    <a:bodyPr/>
                    <a:lstStyle/>
                    <a:p>
                      <a:r>
                        <a:rPr lang="sr-Latn-BA" sz="2000" dirty="0" smtClean="0"/>
                        <a:t>Lui/lei </a:t>
                      </a:r>
                      <a:r>
                        <a:rPr lang="sr-Latn-BA" sz="2000" dirty="0" smtClean="0">
                          <a:solidFill>
                            <a:srgbClr val="FF0000"/>
                          </a:solidFill>
                        </a:rPr>
                        <a:t>ha </a:t>
                      </a:r>
                      <a:r>
                        <a:rPr lang="sr-Latn-BA" sz="2000" dirty="0" smtClean="0"/>
                        <a:t>mangiato</a:t>
                      </a:r>
                      <a:endParaRPr lang="en-US" sz="2000" dirty="0"/>
                    </a:p>
                  </a:txBody>
                  <a:tcPr/>
                </a:tc>
              </a:tr>
              <a:tr h="585013">
                <a:tc>
                  <a:txBody>
                    <a:bodyPr/>
                    <a:lstStyle/>
                    <a:p>
                      <a:r>
                        <a:rPr lang="sr-Latn-BA" sz="2000" dirty="0" smtClean="0"/>
                        <a:t>Noi </a:t>
                      </a:r>
                      <a:r>
                        <a:rPr lang="sr-Latn-BA" sz="2000" dirty="0" smtClean="0">
                          <a:solidFill>
                            <a:srgbClr val="FF0000"/>
                          </a:solidFill>
                        </a:rPr>
                        <a:t>abbiamo </a:t>
                      </a:r>
                      <a:r>
                        <a:rPr lang="sr-Latn-BA" sz="2000" dirty="0" smtClean="0"/>
                        <a:t>mangiato</a:t>
                      </a:r>
                      <a:endParaRPr lang="en-US" sz="2000" dirty="0"/>
                    </a:p>
                  </a:txBody>
                  <a:tcPr/>
                </a:tc>
              </a:tr>
              <a:tr h="585013">
                <a:tc>
                  <a:txBody>
                    <a:bodyPr/>
                    <a:lstStyle/>
                    <a:p>
                      <a:r>
                        <a:rPr lang="sr-Latn-BA" sz="2000" dirty="0" smtClean="0"/>
                        <a:t>Voi </a:t>
                      </a:r>
                      <a:r>
                        <a:rPr lang="sr-Latn-BA" sz="2000" dirty="0" smtClean="0">
                          <a:solidFill>
                            <a:srgbClr val="FF0000"/>
                          </a:solidFill>
                        </a:rPr>
                        <a:t>avete </a:t>
                      </a:r>
                      <a:r>
                        <a:rPr lang="sr-Latn-BA" sz="2000" dirty="0" smtClean="0"/>
                        <a:t>mangiato</a:t>
                      </a:r>
                      <a:endParaRPr lang="en-US" sz="2000" dirty="0"/>
                    </a:p>
                  </a:txBody>
                  <a:tcPr/>
                </a:tc>
              </a:tr>
              <a:tr h="585013">
                <a:tc>
                  <a:txBody>
                    <a:bodyPr/>
                    <a:lstStyle/>
                    <a:p>
                      <a:r>
                        <a:rPr lang="sr-Latn-BA" sz="2000" dirty="0" smtClean="0"/>
                        <a:t>Loro </a:t>
                      </a:r>
                      <a:r>
                        <a:rPr lang="sr-Latn-BA" sz="2000" dirty="0" smtClean="0">
                          <a:solidFill>
                            <a:srgbClr val="FF0000"/>
                          </a:solidFill>
                        </a:rPr>
                        <a:t>hanno </a:t>
                      </a:r>
                      <a:r>
                        <a:rPr lang="sr-Latn-BA" sz="2000" dirty="0" smtClean="0"/>
                        <a:t>mangiato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31534" y="987582"/>
            <a:ext cx="960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 smtClean="0">
                <a:latin typeface="+mj-lt"/>
              </a:rPr>
              <a:t>Passato prossimo</a:t>
            </a:r>
            <a:endParaRPr lang="en-US" sz="4400" dirty="0">
              <a:latin typeface="+mj-lt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5582413"/>
              </p:ext>
            </p:extLst>
          </p:nvPr>
        </p:nvGraphicFramePr>
        <p:xfrm>
          <a:off x="4796117" y="2223246"/>
          <a:ext cx="3137647" cy="3737615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137647"/>
              </a:tblGrid>
              <a:tr h="581017">
                <a:tc>
                  <a:txBody>
                    <a:bodyPr/>
                    <a:lstStyle/>
                    <a:p>
                      <a:pPr algn="ctr"/>
                      <a:r>
                        <a:rPr lang="sr-Latn-BA" sz="2000" dirty="0" smtClean="0"/>
                        <a:t>CHIAMARE – zvati </a:t>
                      </a:r>
                      <a:endParaRPr lang="en-US" sz="2000" dirty="0"/>
                    </a:p>
                  </a:txBody>
                  <a:tcPr/>
                </a:tc>
              </a:tr>
              <a:tr h="416265">
                <a:tc>
                  <a:txBody>
                    <a:bodyPr/>
                    <a:lstStyle/>
                    <a:p>
                      <a:r>
                        <a:rPr lang="sr-Latn-BA" sz="2000" dirty="0" smtClean="0"/>
                        <a:t>Io </a:t>
                      </a:r>
                      <a:r>
                        <a:rPr lang="sr-Latn-BA" sz="2000" dirty="0" smtClean="0">
                          <a:solidFill>
                            <a:srgbClr val="FF0000"/>
                          </a:solidFill>
                        </a:rPr>
                        <a:t>ho</a:t>
                      </a:r>
                      <a:r>
                        <a:rPr lang="sr-Latn-BA" sz="2000" dirty="0" smtClean="0"/>
                        <a:t> chiamato</a:t>
                      </a:r>
                      <a:endParaRPr lang="en-US" sz="2000" dirty="0"/>
                    </a:p>
                  </a:txBody>
                  <a:tcPr/>
                </a:tc>
              </a:tr>
              <a:tr h="416265">
                <a:tc>
                  <a:txBody>
                    <a:bodyPr/>
                    <a:lstStyle/>
                    <a:p>
                      <a:r>
                        <a:rPr lang="sr-Latn-BA" sz="2000" dirty="0" smtClean="0"/>
                        <a:t>Tu </a:t>
                      </a:r>
                      <a:r>
                        <a:rPr lang="sr-Latn-BA" sz="2000" dirty="0" smtClean="0">
                          <a:solidFill>
                            <a:srgbClr val="FF0000"/>
                          </a:solidFill>
                        </a:rPr>
                        <a:t>hai</a:t>
                      </a:r>
                      <a:r>
                        <a:rPr lang="sr-Latn-BA" sz="2000" baseline="0" dirty="0" smtClean="0">
                          <a:solidFill>
                            <a:schemeClr val="tx1"/>
                          </a:solidFill>
                        </a:rPr>
                        <a:t> chiamato</a:t>
                      </a:r>
                      <a:endParaRPr lang="en-US" sz="2000" dirty="0"/>
                    </a:p>
                  </a:txBody>
                  <a:tcPr/>
                </a:tc>
              </a:tr>
              <a:tr h="581017">
                <a:tc>
                  <a:txBody>
                    <a:bodyPr/>
                    <a:lstStyle/>
                    <a:p>
                      <a:r>
                        <a:rPr lang="sr-Latn-BA" sz="2000" dirty="0" smtClean="0"/>
                        <a:t>Lui/lei </a:t>
                      </a:r>
                      <a:r>
                        <a:rPr lang="sr-Latn-BA" sz="2000" dirty="0" smtClean="0">
                          <a:solidFill>
                            <a:srgbClr val="FF0000"/>
                          </a:solidFill>
                        </a:rPr>
                        <a:t>ha </a:t>
                      </a:r>
                      <a:r>
                        <a:rPr lang="sr-Latn-BA" sz="2000" dirty="0" smtClean="0">
                          <a:solidFill>
                            <a:schemeClr val="tx1"/>
                          </a:solidFill>
                        </a:rPr>
                        <a:t>chiam</a:t>
                      </a:r>
                      <a:r>
                        <a:rPr lang="sr-Latn-BA" sz="2000" dirty="0" smtClean="0"/>
                        <a:t>ato</a:t>
                      </a:r>
                      <a:endParaRPr lang="en-US" sz="2000" dirty="0"/>
                    </a:p>
                  </a:txBody>
                  <a:tcPr/>
                </a:tc>
              </a:tr>
              <a:tr h="581017">
                <a:tc>
                  <a:txBody>
                    <a:bodyPr/>
                    <a:lstStyle/>
                    <a:p>
                      <a:r>
                        <a:rPr lang="sr-Latn-BA" sz="2000" dirty="0" smtClean="0"/>
                        <a:t>Noi </a:t>
                      </a:r>
                      <a:r>
                        <a:rPr lang="sr-Latn-BA" sz="2000" dirty="0" smtClean="0">
                          <a:solidFill>
                            <a:srgbClr val="FF0000"/>
                          </a:solidFill>
                        </a:rPr>
                        <a:t>abbiamo </a:t>
                      </a:r>
                      <a:r>
                        <a:rPr lang="sr-Latn-BA" sz="2000" dirty="0" smtClean="0">
                          <a:solidFill>
                            <a:schemeClr val="tx1"/>
                          </a:solidFill>
                        </a:rPr>
                        <a:t>chiam</a:t>
                      </a:r>
                      <a:r>
                        <a:rPr lang="sr-Latn-BA" sz="2000" dirty="0" smtClean="0"/>
                        <a:t>ato</a:t>
                      </a:r>
                      <a:endParaRPr lang="en-US" sz="2000" dirty="0"/>
                    </a:p>
                  </a:txBody>
                  <a:tcPr/>
                </a:tc>
              </a:tr>
              <a:tr h="581017">
                <a:tc>
                  <a:txBody>
                    <a:bodyPr/>
                    <a:lstStyle/>
                    <a:p>
                      <a:r>
                        <a:rPr lang="sr-Latn-BA" sz="2000" dirty="0" smtClean="0"/>
                        <a:t>Voi </a:t>
                      </a:r>
                      <a:r>
                        <a:rPr lang="sr-Latn-BA" sz="2000" dirty="0" smtClean="0">
                          <a:solidFill>
                            <a:srgbClr val="FF0000"/>
                          </a:solidFill>
                        </a:rPr>
                        <a:t>avete </a:t>
                      </a:r>
                      <a:r>
                        <a:rPr lang="sr-Latn-BA" sz="2000" dirty="0" smtClean="0">
                          <a:solidFill>
                            <a:schemeClr val="tx1"/>
                          </a:solidFill>
                        </a:rPr>
                        <a:t>chiam</a:t>
                      </a:r>
                      <a:r>
                        <a:rPr lang="sr-Latn-BA" sz="2000" dirty="0" smtClean="0"/>
                        <a:t>ato</a:t>
                      </a:r>
                      <a:endParaRPr lang="en-US" sz="2000" dirty="0"/>
                    </a:p>
                  </a:txBody>
                  <a:tcPr/>
                </a:tc>
              </a:tr>
              <a:tr h="581017">
                <a:tc>
                  <a:txBody>
                    <a:bodyPr/>
                    <a:lstStyle/>
                    <a:p>
                      <a:r>
                        <a:rPr lang="sr-Latn-BA" sz="2000" dirty="0" smtClean="0"/>
                        <a:t>Loro </a:t>
                      </a:r>
                      <a:r>
                        <a:rPr lang="sr-Latn-BA" sz="2000" dirty="0" smtClean="0">
                          <a:solidFill>
                            <a:srgbClr val="FF0000"/>
                          </a:solidFill>
                        </a:rPr>
                        <a:t>hanno </a:t>
                      </a:r>
                      <a:r>
                        <a:rPr lang="sr-Latn-BA" sz="2000" dirty="0" smtClean="0">
                          <a:solidFill>
                            <a:schemeClr val="tx1"/>
                          </a:solidFill>
                        </a:rPr>
                        <a:t>chiam</a:t>
                      </a:r>
                      <a:r>
                        <a:rPr lang="sr-Latn-BA" sz="2000" dirty="0" smtClean="0"/>
                        <a:t>ato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6927647"/>
              </p:ext>
            </p:extLst>
          </p:nvPr>
        </p:nvGraphicFramePr>
        <p:xfrm>
          <a:off x="8498544" y="2223246"/>
          <a:ext cx="3021103" cy="3737615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021103"/>
              </a:tblGrid>
              <a:tr h="581017">
                <a:tc>
                  <a:txBody>
                    <a:bodyPr/>
                    <a:lstStyle/>
                    <a:p>
                      <a:pPr algn="ctr"/>
                      <a:r>
                        <a:rPr lang="sr-Latn-BA" sz="2000" dirty="0" smtClean="0"/>
                        <a:t>COMPRARE – kupiti</a:t>
                      </a:r>
                      <a:endParaRPr lang="en-US" sz="2000" dirty="0"/>
                    </a:p>
                  </a:txBody>
                  <a:tcPr/>
                </a:tc>
              </a:tr>
              <a:tr h="416265">
                <a:tc>
                  <a:txBody>
                    <a:bodyPr/>
                    <a:lstStyle/>
                    <a:p>
                      <a:r>
                        <a:rPr lang="sr-Latn-BA" sz="2000" dirty="0" smtClean="0"/>
                        <a:t>Io </a:t>
                      </a:r>
                      <a:r>
                        <a:rPr lang="sr-Latn-BA" sz="2000" dirty="0" smtClean="0">
                          <a:solidFill>
                            <a:srgbClr val="FF0000"/>
                          </a:solidFill>
                        </a:rPr>
                        <a:t>ho</a:t>
                      </a:r>
                      <a:r>
                        <a:rPr lang="sr-Latn-BA" sz="2000" dirty="0" smtClean="0"/>
                        <a:t> comprato</a:t>
                      </a:r>
                      <a:endParaRPr lang="en-US" sz="2000" dirty="0"/>
                    </a:p>
                  </a:txBody>
                  <a:tcPr/>
                </a:tc>
              </a:tr>
              <a:tr h="416265">
                <a:tc>
                  <a:txBody>
                    <a:bodyPr/>
                    <a:lstStyle/>
                    <a:p>
                      <a:r>
                        <a:rPr lang="sr-Latn-BA" sz="2000" dirty="0" smtClean="0"/>
                        <a:t>Tu </a:t>
                      </a:r>
                      <a:r>
                        <a:rPr lang="sr-Latn-BA" sz="2000" dirty="0" smtClean="0">
                          <a:solidFill>
                            <a:srgbClr val="FF0000"/>
                          </a:solidFill>
                        </a:rPr>
                        <a:t>hai</a:t>
                      </a:r>
                      <a:r>
                        <a:rPr lang="sr-Latn-BA" sz="2000" baseline="0" dirty="0" smtClean="0">
                          <a:solidFill>
                            <a:schemeClr val="tx1"/>
                          </a:solidFill>
                        </a:rPr>
                        <a:t> comprato</a:t>
                      </a:r>
                      <a:endParaRPr lang="en-US" sz="2000" dirty="0"/>
                    </a:p>
                  </a:txBody>
                  <a:tcPr/>
                </a:tc>
              </a:tr>
              <a:tr h="581017">
                <a:tc>
                  <a:txBody>
                    <a:bodyPr/>
                    <a:lstStyle/>
                    <a:p>
                      <a:r>
                        <a:rPr lang="sr-Latn-BA" sz="2000" dirty="0" smtClean="0"/>
                        <a:t>Lui/lei </a:t>
                      </a:r>
                      <a:r>
                        <a:rPr lang="sr-Latn-BA" sz="2000" dirty="0" smtClean="0">
                          <a:solidFill>
                            <a:srgbClr val="FF0000"/>
                          </a:solidFill>
                        </a:rPr>
                        <a:t>ha </a:t>
                      </a:r>
                      <a:r>
                        <a:rPr lang="sr-Latn-BA" sz="2000" dirty="0" smtClean="0">
                          <a:solidFill>
                            <a:schemeClr val="tx1"/>
                          </a:solidFill>
                        </a:rPr>
                        <a:t>comprato</a:t>
                      </a:r>
                      <a:endParaRPr lang="en-US" sz="2000" dirty="0"/>
                    </a:p>
                  </a:txBody>
                  <a:tcPr/>
                </a:tc>
              </a:tr>
              <a:tr h="581017">
                <a:tc>
                  <a:txBody>
                    <a:bodyPr/>
                    <a:lstStyle/>
                    <a:p>
                      <a:r>
                        <a:rPr lang="sr-Latn-BA" sz="2000" dirty="0" smtClean="0"/>
                        <a:t>Noi </a:t>
                      </a:r>
                      <a:r>
                        <a:rPr lang="sr-Latn-BA" sz="2000" dirty="0" smtClean="0">
                          <a:solidFill>
                            <a:srgbClr val="FF0000"/>
                          </a:solidFill>
                        </a:rPr>
                        <a:t>abbiamo </a:t>
                      </a:r>
                      <a:r>
                        <a:rPr lang="sr-Latn-BA" sz="2000" dirty="0" smtClean="0">
                          <a:solidFill>
                            <a:schemeClr val="tx1"/>
                          </a:solidFill>
                        </a:rPr>
                        <a:t>compr</a:t>
                      </a:r>
                      <a:r>
                        <a:rPr lang="sr-Latn-BA" sz="2000" dirty="0" smtClean="0"/>
                        <a:t>ato</a:t>
                      </a:r>
                      <a:endParaRPr lang="en-US" sz="2000" dirty="0"/>
                    </a:p>
                  </a:txBody>
                  <a:tcPr/>
                </a:tc>
              </a:tr>
              <a:tr h="581017">
                <a:tc>
                  <a:txBody>
                    <a:bodyPr/>
                    <a:lstStyle/>
                    <a:p>
                      <a:r>
                        <a:rPr lang="sr-Latn-BA" sz="2000" dirty="0" smtClean="0"/>
                        <a:t>Voi </a:t>
                      </a:r>
                      <a:r>
                        <a:rPr lang="sr-Latn-BA" sz="2000" dirty="0" smtClean="0">
                          <a:solidFill>
                            <a:srgbClr val="FF0000"/>
                          </a:solidFill>
                        </a:rPr>
                        <a:t>avete </a:t>
                      </a:r>
                      <a:r>
                        <a:rPr lang="sr-Latn-BA" sz="2000" dirty="0" smtClean="0">
                          <a:solidFill>
                            <a:schemeClr val="tx1"/>
                          </a:solidFill>
                        </a:rPr>
                        <a:t>compr</a:t>
                      </a:r>
                      <a:r>
                        <a:rPr lang="sr-Latn-BA" sz="2000" dirty="0" smtClean="0"/>
                        <a:t>ato</a:t>
                      </a:r>
                      <a:endParaRPr lang="en-US" sz="2000" dirty="0"/>
                    </a:p>
                  </a:txBody>
                  <a:tcPr/>
                </a:tc>
              </a:tr>
              <a:tr h="581017">
                <a:tc>
                  <a:txBody>
                    <a:bodyPr/>
                    <a:lstStyle/>
                    <a:p>
                      <a:r>
                        <a:rPr lang="sr-Latn-BA" sz="2000" dirty="0" smtClean="0"/>
                        <a:t>Loro </a:t>
                      </a:r>
                      <a:r>
                        <a:rPr lang="sr-Latn-BA" sz="2000" dirty="0" smtClean="0">
                          <a:solidFill>
                            <a:srgbClr val="FF0000"/>
                          </a:solidFill>
                        </a:rPr>
                        <a:t>hanno </a:t>
                      </a:r>
                      <a:r>
                        <a:rPr lang="sr-Latn-BA" sz="2000" dirty="0" smtClean="0">
                          <a:solidFill>
                            <a:schemeClr val="tx1"/>
                          </a:solidFill>
                        </a:rPr>
                        <a:t>compr</a:t>
                      </a:r>
                      <a:r>
                        <a:rPr lang="sr-Latn-BA" sz="2000" dirty="0" smtClean="0"/>
                        <a:t>ato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462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6027"/>
            <a:ext cx="10972800" cy="1143000"/>
          </a:xfrm>
        </p:spPr>
        <p:txBody>
          <a:bodyPr/>
          <a:lstStyle/>
          <a:p>
            <a:r>
              <a:rPr lang="sr-Latn-BA" dirty="0" smtClean="0"/>
              <a:t>Compito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19027"/>
            <a:ext cx="11403106" cy="4669397"/>
          </a:xfrm>
        </p:spPr>
        <p:txBody>
          <a:bodyPr/>
          <a:lstStyle/>
          <a:p>
            <a:pPr marL="0" indent="0">
              <a:buNone/>
            </a:pPr>
            <a:r>
              <a:rPr lang="sr-Latn-BA" dirty="0" smtClean="0">
                <a:solidFill>
                  <a:srgbClr val="006600"/>
                </a:solidFill>
              </a:rPr>
              <a:t>Esercizio: Trasforma le frasi secondo il modelo.</a:t>
            </a:r>
          </a:p>
          <a:p>
            <a:pPr marL="0" indent="0">
              <a:buNone/>
            </a:pPr>
            <a:r>
              <a:rPr lang="sr-Latn-BA" sz="2800" dirty="0">
                <a:solidFill>
                  <a:srgbClr val="006600"/>
                </a:solidFill>
              </a:rPr>
              <a:t> </a:t>
            </a:r>
            <a:r>
              <a:rPr lang="sr-Latn-BA" sz="2800" dirty="0" smtClean="0">
                <a:solidFill>
                  <a:srgbClr val="006600"/>
                </a:solidFill>
              </a:rPr>
              <a:t>   </a:t>
            </a:r>
            <a:r>
              <a:rPr lang="sr-Latn-BA" sz="2400" dirty="0" smtClean="0">
                <a:solidFill>
                  <a:srgbClr val="006600"/>
                </a:solidFill>
              </a:rPr>
              <a:t>Parlo sempre la verit</a:t>
            </a:r>
            <a:r>
              <a:rPr lang="it-IT" sz="2400" dirty="0" smtClean="0">
                <a:solidFill>
                  <a:srgbClr val="006600"/>
                </a:solidFill>
              </a:rPr>
              <a:t>à</a:t>
            </a:r>
            <a:r>
              <a:rPr lang="sr-Latn-BA" sz="2400" dirty="0" smtClean="0">
                <a:solidFill>
                  <a:srgbClr val="006600"/>
                </a:solidFill>
              </a:rPr>
              <a:t>. →  </a:t>
            </a:r>
            <a:r>
              <a:rPr lang="it-IT" sz="2400" dirty="0" smtClean="0">
                <a:solidFill>
                  <a:srgbClr val="006600"/>
                </a:solidFill>
              </a:rPr>
              <a:t>Ho parlato sempre la verità</a:t>
            </a:r>
            <a:r>
              <a:rPr lang="sr-Latn-BA" sz="2400" dirty="0" smtClean="0">
                <a:solidFill>
                  <a:srgbClr val="006600"/>
                </a:solidFill>
              </a:rPr>
              <a:t>. </a:t>
            </a:r>
            <a:r>
              <a:rPr lang="sr-Latn-BA" sz="2400" dirty="0" smtClean="0"/>
              <a:t> 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sr-Latn-BA" sz="2400" dirty="0" smtClean="0"/>
              <a:t>Il professore comincia la lezione. →  Il professore _____________ la lezione.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it-IT" sz="2400" dirty="0" smtClean="0"/>
              <a:t>Voi dormite tante ore</a:t>
            </a:r>
            <a:r>
              <a:rPr lang="sr-Latn-BA" sz="2400" dirty="0" smtClean="0"/>
              <a:t>. → </a:t>
            </a:r>
            <a:r>
              <a:rPr lang="it-IT" sz="2400" dirty="0" smtClean="0"/>
              <a:t>Voi </a:t>
            </a:r>
            <a:r>
              <a:rPr lang="sr-Latn-BA" sz="2400" dirty="0" smtClean="0"/>
              <a:t>_______________ </a:t>
            </a:r>
            <a:r>
              <a:rPr lang="it-IT" sz="2400" dirty="0" smtClean="0"/>
              <a:t>tante ore</a:t>
            </a:r>
            <a:r>
              <a:rPr lang="sr-Latn-BA" sz="2400" dirty="0" smtClean="0"/>
              <a:t>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sr-Latn-BA" sz="2400" dirty="0" smtClean="0"/>
              <a:t>Incontro il professore che mi d</a:t>
            </a:r>
            <a:r>
              <a:rPr lang="it-IT" sz="2400" dirty="0" smtClean="0"/>
              <a:t>à una busta per te. → _______________ il professore che mi __________ una busta per te. 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it-IT" sz="2400" dirty="0" smtClean="0"/>
              <a:t>Parliamo del nostro nuovo lavoro. → _________________ del nostro novo lavoro. 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endParaRPr lang="it-IT" sz="2400" dirty="0" smtClean="0"/>
          </a:p>
          <a:p>
            <a:pPr marL="457200" indent="-457200">
              <a:lnSpc>
                <a:spcPct val="150000"/>
              </a:lnSpc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1747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16426" y="2967335"/>
            <a:ext cx="95591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BA" sz="54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GRAZIE PER L’ATTENZIONE</a:t>
            </a:r>
            <a:endParaRPr lang="en-US" sz="5400" b="1" cap="none" spc="0" dirty="0">
              <a:ln w="22225">
                <a:solidFill>
                  <a:srgbClr val="FF0000"/>
                </a:solidFill>
                <a:prstDash val="solid"/>
              </a:ln>
              <a:solidFill>
                <a:srgbClr val="006600"/>
              </a:solidFill>
              <a:effectLst>
                <a:reflection blurRad="6350" stA="60000" endA="900" endPos="60000" dist="2999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889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2258</Template>
  <TotalTime>264</TotalTime>
  <Words>276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Diseño predeterminado</vt:lpstr>
      <vt:lpstr>PowerPoint Presentation</vt:lpstr>
      <vt:lpstr>Come si forma?</vt:lpstr>
      <vt:lpstr>Come si forma?</vt:lpstr>
      <vt:lpstr>Avere usiamo con:</vt:lpstr>
      <vt:lpstr>PowerPoint Presentation</vt:lpstr>
      <vt:lpstr>Compito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Nemanja</cp:lastModifiedBy>
  <cp:revision>29</cp:revision>
  <dcterms:created xsi:type="dcterms:W3CDTF">2020-04-02T22:06:08Z</dcterms:created>
  <dcterms:modified xsi:type="dcterms:W3CDTF">2020-12-01T10:13:37Z</dcterms:modified>
</cp:coreProperties>
</file>