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11D0AF-5C97-4720-B5F0-52659F31FFA4}" v="364" dt="2020-11-29T13:44:24.3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19AEBC-D7EF-4233-BED6-D737CCD408B6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312BEEF-0C30-4C82-8E88-C51136C36709}">
      <dgm:prSet/>
      <dgm:spPr/>
      <dgm:t>
        <a:bodyPr/>
        <a:lstStyle/>
        <a:p>
          <a:r>
            <a:rPr lang="en-US"/>
            <a:t>Наречия места и направления можно объединить, так как одно и то же наречие может отвечать на вопрос ГДЕ? и КУДА?</a:t>
          </a:r>
        </a:p>
      </dgm:t>
    </dgm:pt>
    <dgm:pt modelId="{C79832C8-0D17-4CE2-9893-B9EC1E130504}" type="parTrans" cxnId="{5D5482D5-4F65-4268-93DC-3D5C3295514F}">
      <dgm:prSet/>
      <dgm:spPr/>
      <dgm:t>
        <a:bodyPr/>
        <a:lstStyle/>
        <a:p>
          <a:endParaRPr lang="en-US"/>
        </a:p>
      </dgm:t>
    </dgm:pt>
    <dgm:pt modelId="{F2170D50-C58E-4084-B973-65BE636922EA}" type="sibTrans" cxnId="{5D5482D5-4F65-4268-93DC-3D5C3295514F}">
      <dgm:prSet/>
      <dgm:spPr/>
      <dgm:t>
        <a:bodyPr/>
        <a:lstStyle/>
        <a:p>
          <a:endParaRPr lang="en-US"/>
        </a:p>
      </dgm:t>
    </dgm:pt>
    <dgm:pt modelId="{7F0DFE67-0A37-4CB3-8FFE-21C7B89EDF78}">
      <dgm:prSet/>
      <dgm:spPr/>
      <dgm:t>
        <a:bodyPr/>
        <a:lstStyle/>
        <a:p>
          <a:r>
            <a:rPr lang="en-US"/>
            <a:t>Прочитаю несколько самых распространенных наречий места и направления с примерами:</a:t>
          </a:r>
        </a:p>
      </dgm:t>
    </dgm:pt>
    <dgm:pt modelId="{A0173568-0677-42D6-A26D-6874BA001A86}" type="parTrans" cxnId="{9649361E-17DE-4671-86FD-B4FB247AA142}">
      <dgm:prSet/>
      <dgm:spPr/>
      <dgm:t>
        <a:bodyPr/>
        <a:lstStyle/>
        <a:p>
          <a:endParaRPr lang="en-US"/>
        </a:p>
      </dgm:t>
    </dgm:pt>
    <dgm:pt modelId="{F31E62DE-7AA1-4938-826D-900F942B51C6}" type="sibTrans" cxnId="{9649361E-17DE-4671-86FD-B4FB247AA142}">
      <dgm:prSet/>
      <dgm:spPr/>
      <dgm:t>
        <a:bodyPr/>
        <a:lstStyle/>
        <a:p>
          <a:endParaRPr lang="en-US"/>
        </a:p>
      </dgm:t>
    </dgm:pt>
    <dgm:pt modelId="{CA966C7C-4F48-4CB7-B5DA-A9D629AE8049}" type="pres">
      <dgm:prSet presAssocID="{CF19AEBC-D7EF-4233-BED6-D737CCD408B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B5F635F-EECD-47B8-928E-F66C2174B5BD}" type="pres">
      <dgm:prSet presAssocID="{F312BEEF-0C30-4C82-8E88-C51136C36709}" presName="hierRoot1" presStyleCnt="0">
        <dgm:presLayoutVars>
          <dgm:hierBranch val="init"/>
        </dgm:presLayoutVars>
      </dgm:prSet>
      <dgm:spPr/>
    </dgm:pt>
    <dgm:pt modelId="{ABCAA8F7-483D-49D6-A0EE-B6648C3E3168}" type="pres">
      <dgm:prSet presAssocID="{F312BEEF-0C30-4C82-8E88-C51136C36709}" presName="rootComposite1" presStyleCnt="0"/>
      <dgm:spPr/>
    </dgm:pt>
    <dgm:pt modelId="{D16BEEB1-1EE8-49C1-BF39-67EBD4332AD2}" type="pres">
      <dgm:prSet presAssocID="{F312BEEF-0C30-4C82-8E88-C51136C36709}" presName="rootText1" presStyleLbl="node0" presStyleIdx="0" presStyleCnt="2">
        <dgm:presLayoutVars>
          <dgm:chPref val="3"/>
        </dgm:presLayoutVars>
      </dgm:prSet>
      <dgm:spPr/>
    </dgm:pt>
    <dgm:pt modelId="{A0974E78-349D-470B-953D-EE3E758320A6}" type="pres">
      <dgm:prSet presAssocID="{F312BEEF-0C30-4C82-8E88-C51136C36709}" presName="rootConnector1" presStyleLbl="node1" presStyleIdx="0" presStyleCnt="0"/>
      <dgm:spPr/>
    </dgm:pt>
    <dgm:pt modelId="{66D168BD-97CD-431E-B6A4-6573D22DC637}" type="pres">
      <dgm:prSet presAssocID="{F312BEEF-0C30-4C82-8E88-C51136C36709}" presName="hierChild2" presStyleCnt="0"/>
      <dgm:spPr/>
    </dgm:pt>
    <dgm:pt modelId="{7DA7E8D1-89BC-4C40-B1C0-3154FE774174}" type="pres">
      <dgm:prSet presAssocID="{F312BEEF-0C30-4C82-8E88-C51136C36709}" presName="hierChild3" presStyleCnt="0"/>
      <dgm:spPr/>
    </dgm:pt>
    <dgm:pt modelId="{82421DB2-709C-4658-B55A-F31D4CF74D68}" type="pres">
      <dgm:prSet presAssocID="{7F0DFE67-0A37-4CB3-8FFE-21C7B89EDF78}" presName="hierRoot1" presStyleCnt="0">
        <dgm:presLayoutVars>
          <dgm:hierBranch val="init"/>
        </dgm:presLayoutVars>
      </dgm:prSet>
      <dgm:spPr/>
    </dgm:pt>
    <dgm:pt modelId="{AEF65924-91C1-43B6-918F-E0A447438B74}" type="pres">
      <dgm:prSet presAssocID="{7F0DFE67-0A37-4CB3-8FFE-21C7B89EDF78}" presName="rootComposite1" presStyleCnt="0"/>
      <dgm:spPr/>
    </dgm:pt>
    <dgm:pt modelId="{EAC04085-CEF7-4A9D-8ADA-8468D5262689}" type="pres">
      <dgm:prSet presAssocID="{7F0DFE67-0A37-4CB3-8FFE-21C7B89EDF78}" presName="rootText1" presStyleLbl="node0" presStyleIdx="1" presStyleCnt="2">
        <dgm:presLayoutVars>
          <dgm:chPref val="3"/>
        </dgm:presLayoutVars>
      </dgm:prSet>
      <dgm:spPr/>
    </dgm:pt>
    <dgm:pt modelId="{BF77A11B-8C17-40C6-A3CA-66307DA904AC}" type="pres">
      <dgm:prSet presAssocID="{7F0DFE67-0A37-4CB3-8FFE-21C7B89EDF78}" presName="rootConnector1" presStyleLbl="node1" presStyleIdx="0" presStyleCnt="0"/>
      <dgm:spPr/>
    </dgm:pt>
    <dgm:pt modelId="{D38A8578-C1CE-48B5-A018-A59BB18089D0}" type="pres">
      <dgm:prSet presAssocID="{7F0DFE67-0A37-4CB3-8FFE-21C7B89EDF78}" presName="hierChild2" presStyleCnt="0"/>
      <dgm:spPr/>
    </dgm:pt>
    <dgm:pt modelId="{1D332A04-B019-4550-BB1F-23592176ADB3}" type="pres">
      <dgm:prSet presAssocID="{7F0DFE67-0A37-4CB3-8FFE-21C7B89EDF78}" presName="hierChild3" presStyleCnt="0"/>
      <dgm:spPr/>
    </dgm:pt>
  </dgm:ptLst>
  <dgm:cxnLst>
    <dgm:cxn modelId="{F3E3910B-8D84-4F60-B9B6-380E6BDEDB91}" type="presOf" srcId="{F312BEEF-0C30-4C82-8E88-C51136C36709}" destId="{D16BEEB1-1EE8-49C1-BF39-67EBD4332AD2}" srcOrd="0" destOrd="0" presId="urn:microsoft.com/office/officeart/2009/3/layout/HorizontalOrganizationChart"/>
    <dgm:cxn modelId="{9649361E-17DE-4671-86FD-B4FB247AA142}" srcId="{CF19AEBC-D7EF-4233-BED6-D737CCD408B6}" destId="{7F0DFE67-0A37-4CB3-8FFE-21C7B89EDF78}" srcOrd="1" destOrd="0" parTransId="{A0173568-0677-42D6-A26D-6874BA001A86}" sibTransId="{F31E62DE-7AA1-4938-826D-900F942B51C6}"/>
    <dgm:cxn modelId="{7325F22C-C5EA-460D-8A86-9BBB8239F86E}" type="presOf" srcId="{F312BEEF-0C30-4C82-8E88-C51136C36709}" destId="{A0974E78-349D-470B-953D-EE3E758320A6}" srcOrd="1" destOrd="0" presId="urn:microsoft.com/office/officeart/2009/3/layout/HorizontalOrganizationChart"/>
    <dgm:cxn modelId="{5F1C3E40-C170-40BF-9830-E17406892420}" type="presOf" srcId="{7F0DFE67-0A37-4CB3-8FFE-21C7B89EDF78}" destId="{BF77A11B-8C17-40C6-A3CA-66307DA904AC}" srcOrd="1" destOrd="0" presId="urn:microsoft.com/office/officeart/2009/3/layout/HorizontalOrganizationChart"/>
    <dgm:cxn modelId="{B158A7A5-D955-4A28-A9F5-B3FCDA7A9DC6}" type="presOf" srcId="{7F0DFE67-0A37-4CB3-8FFE-21C7B89EDF78}" destId="{EAC04085-CEF7-4A9D-8ADA-8468D5262689}" srcOrd="0" destOrd="0" presId="urn:microsoft.com/office/officeart/2009/3/layout/HorizontalOrganizationChart"/>
    <dgm:cxn modelId="{DBA617C0-084A-4966-800B-597FE6021AA5}" type="presOf" srcId="{CF19AEBC-D7EF-4233-BED6-D737CCD408B6}" destId="{CA966C7C-4F48-4CB7-B5DA-A9D629AE8049}" srcOrd="0" destOrd="0" presId="urn:microsoft.com/office/officeart/2009/3/layout/HorizontalOrganizationChart"/>
    <dgm:cxn modelId="{5D5482D5-4F65-4268-93DC-3D5C3295514F}" srcId="{CF19AEBC-D7EF-4233-BED6-D737CCD408B6}" destId="{F312BEEF-0C30-4C82-8E88-C51136C36709}" srcOrd="0" destOrd="0" parTransId="{C79832C8-0D17-4CE2-9893-B9EC1E130504}" sibTransId="{F2170D50-C58E-4084-B973-65BE636922EA}"/>
    <dgm:cxn modelId="{F63B01F1-307B-417C-86B4-FA6FB6C68268}" type="presParOf" srcId="{CA966C7C-4F48-4CB7-B5DA-A9D629AE8049}" destId="{6B5F635F-EECD-47B8-928E-F66C2174B5BD}" srcOrd="0" destOrd="0" presId="urn:microsoft.com/office/officeart/2009/3/layout/HorizontalOrganizationChart"/>
    <dgm:cxn modelId="{7774F4A3-CC73-4E65-A00C-0EB7D5980DEE}" type="presParOf" srcId="{6B5F635F-EECD-47B8-928E-F66C2174B5BD}" destId="{ABCAA8F7-483D-49D6-A0EE-B6648C3E3168}" srcOrd="0" destOrd="0" presId="urn:microsoft.com/office/officeart/2009/3/layout/HorizontalOrganizationChart"/>
    <dgm:cxn modelId="{7196B16C-902C-448F-B182-6440C1BE6145}" type="presParOf" srcId="{ABCAA8F7-483D-49D6-A0EE-B6648C3E3168}" destId="{D16BEEB1-1EE8-49C1-BF39-67EBD4332AD2}" srcOrd="0" destOrd="0" presId="urn:microsoft.com/office/officeart/2009/3/layout/HorizontalOrganizationChart"/>
    <dgm:cxn modelId="{F00FF9C3-C020-4B76-A900-1CAA8DB1A5AE}" type="presParOf" srcId="{ABCAA8F7-483D-49D6-A0EE-B6648C3E3168}" destId="{A0974E78-349D-470B-953D-EE3E758320A6}" srcOrd="1" destOrd="0" presId="urn:microsoft.com/office/officeart/2009/3/layout/HorizontalOrganizationChart"/>
    <dgm:cxn modelId="{9563EF52-AFEF-455A-BE88-0B27DC795BFA}" type="presParOf" srcId="{6B5F635F-EECD-47B8-928E-F66C2174B5BD}" destId="{66D168BD-97CD-431E-B6A4-6573D22DC637}" srcOrd="1" destOrd="0" presId="urn:microsoft.com/office/officeart/2009/3/layout/HorizontalOrganizationChart"/>
    <dgm:cxn modelId="{0034BD40-F0D2-4468-9724-67C7986BB8AD}" type="presParOf" srcId="{6B5F635F-EECD-47B8-928E-F66C2174B5BD}" destId="{7DA7E8D1-89BC-4C40-B1C0-3154FE774174}" srcOrd="2" destOrd="0" presId="urn:microsoft.com/office/officeart/2009/3/layout/HorizontalOrganizationChart"/>
    <dgm:cxn modelId="{5E50800E-5AAA-421E-9728-1011C2A5DD60}" type="presParOf" srcId="{CA966C7C-4F48-4CB7-B5DA-A9D629AE8049}" destId="{82421DB2-709C-4658-B55A-F31D4CF74D68}" srcOrd="1" destOrd="0" presId="urn:microsoft.com/office/officeart/2009/3/layout/HorizontalOrganizationChart"/>
    <dgm:cxn modelId="{391B38D7-F462-457A-9227-FF2636488207}" type="presParOf" srcId="{82421DB2-709C-4658-B55A-F31D4CF74D68}" destId="{AEF65924-91C1-43B6-918F-E0A447438B74}" srcOrd="0" destOrd="0" presId="urn:microsoft.com/office/officeart/2009/3/layout/HorizontalOrganizationChart"/>
    <dgm:cxn modelId="{613C399E-8823-44EE-875E-F550260F6797}" type="presParOf" srcId="{AEF65924-91C1-43B6-918F-E0A447438B74}" destId="{EAC04085-CEF7-4A9D-8ADA-8468D5262689}" srcOrd="0" destOrd="0" presId="urn:microsoft.com/office/officeart/2009/3/layout/HorizontalOrganizationChart"/>
    <dgm:cxn modelId="{EB0F2D14-629F-43B4-A579-CDE5FA2B8B9E}" type="presParOf" srcId="{AEF65924-91C1-43B6-918F-E0A447438B74}" destId="{BF77A11B-8C17-40C6-A3CA-66307DA904AC}" srcOrd="1" destOrd="0" presId="urn:microsoft.com/office/officeart/2009/3/layout/HorizontalOrganizationChart"/>
    <dgm:cxn modelId="{9CE38F3A-3B35-4AC8-9B26-A0725BED06C8}" type="presParOf" srcId="{82421DB2-709C-4658-B55A-F31D4CF74D68}" destId="{D38A8578-C1CE-48B5-A018-A59BB18089D0}" srcOrd="1" destOrd="0" presId="urn:microsoft.com/office/officeart/2009/3/layout/HorizontalOrganizationChart"/>
    <dgm:cxn modelId="{171E2DD5-35AD-4D32-9636-1C7B620C3E23}" type="presParOf" srcId="{82421DB2-709C-4658-B55A-F31D4CF74D68}" destId="{1D332A04-B019-4550-BB1F-23592176ADB3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6BEEB1-1EE8-49C1-BF39-67EBD4332AD2}">
      <dsp:nvSpPr>
        <dsp:cNvPr id="0" name=""/>
        <dsp:cNvSpPr/>
      </dsp:nvSpPr>
      <dsp:spPr>
        <a:xfrm>
          <a:off x="729" y="311961"/>
          <a:ext cx="5976645" cy="18228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Наречия места и направления можно объединить, так как одно и то же наречие может отвечать на вопрос ГДЕ? и КУДА?</a:t>
          </a:r>
        </a:p>
      </dsp:txBody>
      <dsp:txXfrm>
        <a:off x="729" y="311961"/>
        <a:ext cx="5976645" cy="1822876"/>
      </dsp:txXfrm>
    </dsp:sp>
    <dsp:sp modelId="{EAC04085-CEF7-4A9D-8ADA-8468D5262689}">
      <dsp:nvSpPr>
        <dsp:cNvPr id="0" name=""/>
        <dsp:cNvSpPr/>
      </dsp:nvSpPr>
      <dsp:spPr>
        <a:xfrm>
          <a:off x="729" y="2881919"/>
          <a:ext cx="5976645" cy="18228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Прочитаю несколько самых распространенных наречий места и направления с примерами:</a:t>
          </a:r>
        </a:p>
      </dsp:txBody>
      <dsp:txXfrm>
        <a:off x="729" y="2881919"/>
        <a:ext cx="5976645" cy="18228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057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237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901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751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591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736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610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208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616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795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887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69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close up of a blackboard&#10;&#10;Description automatically generated">
            <a:extLst>
              <a:ext uri="{FF2B5EF4-FFF2-40B4-BE49-F238E27FC236}">
                <a16:creationId xmlns:a16="http://schemas.microsoft.com/office/drawing/2014/main" id="{022AE5EC-AB96-4627-A6B9-CE9D42AF41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</a:blip>
          <a:srcRect t="36578" r="-1" b="7168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1D622B-388E-41F9-B320-825DA9951174}"/>
              </a:ext>
            </a:extLst>
          </p:cNvPr>
          <p:cNvSpPr txBox="1"/>
          <p:nvPr/>
        </p:nvSpPr>
        <p:spPr>
          <a:xfrm>
            <a:off x="996275" y="744909"/>
            <a:ext cx="10190071" cy="3145855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6000" kern="120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наречия направления и места</a:t>
            </a:r>
            <a:endParaRPr lang="en-US" sz="6000" kern="1200">
              <a:solidFill>
                <a:srgbClr val="FFC000"/>
              </a:solidFill>
              <a:latin typeface="+mj-lt"/>
              <a:ea typeface="+mj-ea"/>
              <a:cs typeface="Posterama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D55A19D-297C-4231-AD1F-08EF9B4AA8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AB6C56-3D38-4923-996E-BD474BBB9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4600" y="662169"/>
            <a:ext cx="10289033" cy="5694181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0CD21DB-082D-417D-A5AB-FC838AF9D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4600" y="662169"/>
            <a:ext cx="10289033" cy="5694181"/>
          </a:xfrm>
          <a:prstGeom prst="rect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 close up of a book&#10;&#10;Description automatically generated">
            <a:extLst>
              <a:ext uri="{FF2B5EF4-FFF2-40B4-BE49-F238E27FC236}">
                <a16:creationId xmlns:a16="http://schemas.microsoft.com/office/drawing/2014/main" id="{7702ED65-7565-4D14-8D47-9A841EEEEF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257" r="-1" b="13742"/>
          <a:stretch/>
        </p:blipFill>
        <p:spPr>
          <a:xfrm>
            <a:off x="838200" y="233807"/>
            <a:ext cx="10468866" cy="5888737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966482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575026A-DF14-4C62-AC46-DFC7BB977C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382" y="157432"/>
            <a:ext cx="9328029" cy="655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343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9D7E3CBA-882D-4F54-A370-5A5C1EC84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307" y="292621"/>
            <a:ext cx="5863085" cy="5956457"/>
          </a:xfrm>
          <a:prstGeom prst="rect">
            <a:avLst/>
          </a:prstGeom>
        </p:spPr>
      </p:pic>
      <p:pic>
        <p:nvPicPr>
          <p:cNvPr id="5" name="Picture 5" descr="Logo&#10;&#10;Description automatically generated">
            <a:extLst>
              <a:ext uri="{FF2B5EF4-FFF2-40B4-BE49-F238E27FC236}">
                <a16:creationId xmlns:a16="http://schemas.microsoft.com/office/drawing/2014/main" id="{A07CCD74-3619-4EA3-8AF2-5CB2B4CFEF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8627" y="1078922"/>
            <a:ext cx="3447690" cy="455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58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ext&#10;&#10;Description automatically generated">
            <a:extLst>
              <a:ext uri="{FF2B5EF4-FFF2-40B4-BE49-F238E27FC236}">
                <a16:creationId xmlns:a16="http://schemas.microsoft.com/office/drawing/2014/main" id="{87B1BF4A-61B2-4E25-9964-C907101D2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137" y="462581"/>
            <a:ext cx="10535724" cy="578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363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77A47775-657B-4842-9E9F-CBE1B7CDB9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4702" y="258073"/>
            <a:ext cx="5503652" cy="6341852"/>
          </a:xfrm>
          <a:prstGeom prst="rect">
            <a:avLst/>
          </a:prstGeom>
        </p:spPr>
      </p:pic>
      <p:graphicFrame>
        <p:nvGraphicFramePr>
          <p:cNvPr id="5" name="TextBox 1">
            <a:extLst>
              <a:ext uri="{FF2B5EF4-FFF2-40B4-BE49-F238E27FC236}">
                <a16:creationId xmlns:a16="http://schemas.microsoft.com/office/drawing/2014/main" id="{F85714F1-7E64-402C-80EE-16E0A4334724}"/>
              </a:ext>
            </a:extLst>
          </p:cNvPr>
          <p:cNvGraphicFramePr/>
          <p:nvPr/>
        </p:nvGraphicFramePr>
        <p:xfrm>
          <a:off x="123646" y="526212"/>
          <a:ext cx="5978105" cy="5016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30447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C9FC3C-6112-4890-8673-55D2ADA7B46B}"/>
              </a:ext>
            </a:extLst>
          </p:cNvPr>
          <p:cNvSpPr txBox="1"/>
          <p:nvPr/>
        </p:nvSpPr>
        <p:spPr>
          <a:xfrm>
            <a:off x="1201948" y="785004"/>
            <a:ext cx="10852029" cy="55092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Verdana"/>
                <a:ea typeface="Verdana"/>
              </a:rPr>
              <a:t>здесь, сюда</a:t>
            </a:r>
            <a:r>
              <a:rPr lang="en-US" sz="4400">
                <a:solidFill>
                  <a:srgbClr val="111111"/>
                </a:solidFill>
                <a:latin typeface="Verdana"/>
                <a:ea typeface="Verdana"/>
              </a:rPr>
              <a:t>; Поставь </a:t>
            </a:r>
            <a:r>
              <a:rPr lang="en-US" sz="4400">
                <a:solidFill>
                  <a:srgbClr val="FF0000"/>
                </a:solidFill>
                <a:latin typeface="Verdana"/>
                <a:ea typeface="Verdana"/>
              </a:rPr>
              <a:t>СЮДА</a:t>
            </a:r>
            <a:r>
              <a:rPr lang="en-US" sz="4400">
                <a:solidFill>
                  <a:srgbClr val="111111"/>
                </a:solidFill>
                <a:latin typeface="Verdana"/>
                <a:ea typeface="Verdana"/>
              </a:rPr>
              <a:t> эту коробку.  Оставайтесь </a:t>
            </a:r>
            <a:r>
              <a:rPr lang="en-US" sz="4400">
                <a:solidFill>
                  <a:srgbClr val="FF0000"/>
                </a:solidFill>
                <a:latin typeface="Verdana"/>
                <a:ea typeface="Verdana"/>
              </a:rPr>
              <a:t>ЗДЕСЬ</a:t>
            </a:r>
            <a:r>
              <a:rPr lang="en-US" sz="4400">
                <a:solidFill>
                  <a:srgbClr val="111111"/>
                </a:solidFill>
                <a:latin typeface="Verdana"/>
                <a:ea typeface="Verdana"/>
              </a:rPr>
              <a:t>.</a:t>
            </a:r>
          </a:p>
          <a:p>
            <a:endParaRPr lang="en-US" sz="4400" dirty="0">
              <a:solidFill>
                <a:srgbClr val="111111"/>
              </a:solidFill>
              <a:latin typeface="Verdana"/>
              <a:ea typeface="Verdana"/>
            </a:endParaRPr>
          </a:p>
          <a:p>
            <a:r>
              <a:rPr lang="en-US" sz="4400">
                <a:solidFill>
                  <a:srgbClr val="FF0000"/>
                </a:solidFill>
                <a:latin typeface="Verdana"/>
                <a:ea typeface="Verdana"/>
              </a:rPr>
              <a:t>там, туда</a:t>
            </a:r>
            <a:r>
              <a:rPr lang="en-US" sz="4400">
                <a:solidFill>
                  <a:srgbClr val="111111"/>
                </a:solidFill>
                <a:latin typeface="Verdana"/>
                <a:ea typeface="Verdana"/>
              </a:rPr>
              <a:t>;  Я еще не была в Риме, но собираюсь поехать </a:t>
            </a:r>
            <a:r>
              <a:rPr lang="en-US" sz="4400">
                <a:solidFill>
                  <a:srgbClr val="FF0000"/>
                </a:solidFill>
                <a:latin typeface="Verdana"/>
                <a:ea typeface="Verdana"/>
              </a:rPr>
              <a:t>ТУДА</a:t>
            </a:r>
            <a:r>
              <a:rPr lang="en-US" sz="4400">
                <a:solidFill>
                  <a:srgbClr val="111111"/>
                </a:solidFill>
                <a:latin typeface="Verdana"/>
                <a:ea typeface="Verdana"/>
              </a:rPr>
              <a:t> в будущем году.</a:t>
            </a:r>
            <a:endParaRPr lang="en-US"/>
          </a:p>
          <a:p>
            <a:endParaRPr lang="en-US" sz="4400" dirty="0">
              <a:solidFill>
                <a:srgbClr val="111111"/>
              </a:solidFill>
              <a:latin typeface="Verdana"/>
              <a:ea typeface="Verdana"/>
            </a:endParaRPr>
          </a:p>
          <a:p>
            <a:r>
              <a:rPr lang="en-US" sz="4400">
                <a:solidFill>
                  <a:srgbClr val="FF0000"/>
                </a:solidFill>
                <a:latin typeface="Verdana"/>
                <a:ea typeface="Verdana"/>
              </a:rPr>
              <a:t>далеко</a:t>
            </a:r>
            <a:r>
              <a:rPr lang="en-US" sz="4400">
                <a:solidFill>
                  <a:srgbClr val="111111"/>
                </a:solidFill>
                <a:latin typeface="Verdana"/>
                <a:ea typeface="Verdana"/>
              </a:rPr>
              <a:t>;  Мы не ходили </a:t>
            </a:r>
            <a:r>
              <a:rPr lang="en-US" sz="4400">
                <a:solidFill>
                  <a:srgbClr val="FF0000"/>
                </a:solidFill>
                <a:latin typeface="Verdana"/>
                <a:ea typeface="Verdana"/>
              </a:rPr>
              <a:t>ДАЛЕКО</a:t>
            </a:r>
            <a:r>
              <a:rPr lang="en-US" sz="4400">
                <a:solidFill>
                  <a:srgbClr val="111111"/>
                </a:solidFill>
                <a:latin typeface="Verdana"/>
                <a:ea typeface="Verdana"/>
              </a:rPr>
              <a:t>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620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597B16-7234-479D-8BA4-346358428E96}"/>
              </a:ext>
            </a:extLst>
          </p:cNvPr>
          <p:cNvSpPr txBox="1"/>
          <p:nvPr/>
        </p:nvSpPr>
        <p:spPr>
          <a:xfrm>
            <a:off x="324929" y="138023"/>
            <a:ext cx="11872822" cy="68634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111111"/>
                </a:solidFill>
                <a:latin typeface="Verdana"/>
                <a:ea typeface="Verdana"/>
              </a:rPr>
              <a:t> </a:t>
            </a:r>
            <a:r>
              <a:rPr lang="en-US" sz="4000">
                <a:solidFill>
                  <a:srgbClr val="FF0000"/>
                </a:solidFill>
                <a:latin typeface="Verdana"/>
                <a:ea typeface="Verdana"/>
              </a:rPr>
              <a:t>подле, близко, поблизости, недалеко</a:t>
            </a:r>
            <a:r>
              <a:rPr lang="en-US" sz="4000">
                <a:solidFill>
                  <a:srgbClr val="111111"/>
                </a:solidFill>
                <a:latin typeface="Verdana"/>
                <a:ea typeface="Verdana"/>
              </a:rPr>
              <a:t>; Мы живем в центре города, поэтому мой офис совсем </a:t>
            </a:r>
            <a:r>
              <a:rPr lang="en-US" sz="4000">
                <a:solidFill>
                  <a:srgbClr val="FF0000"/>
                </a:solidFill>
                <a:latin typeface="Verdana"/>
                <a:ea typeface="Verdana"/>
              </a:rPr>
              <a:t>БЛИЗКО</a:t>
            </a:r>
            <a:r>
              <a:rPr lang="en-US" sz="4000">
                <a:solidFill>
                  <a:srgbClr val="111111"/>
                </a:solidFill>
                <a:latin typeface="Verdana"/>
                <a:ea typeface="Verdana"/>
              </a:rPr>
              <a:t>.</a:t>
            </a:r>
            <a:endParaRPr lang="en-US" sz="4000" dirty="0">
              <a:solidFill>
                <a:srgbClr val="111111"/>
              </a:solidFill>
              <a:latin typeface="Verdana"/>
              <a:ea typeface="Verdana"/>
            </a:endParaRPr>
          </a:p>
          <a:p>
            <a:endParaRPr lang="en-US" sz="4000" dirty="0">
              <a:solidFill>
                <a:srgbClr val="111111"/>
              </a:solidFill>
              <a:latin typeface="Verdana"/>
              <a:ea typeface="Verdana"/>
            </a:endParaRPr>
          </a:p>
          <a:p>
            <a:r>
              <a:rPr lang="en-US" sz="4000" dirty="0">
                <a:solidFill>
                  <a:srgbClr val="111111"/>
                </a:solidFill>
                <a:latin typeface="Verdana"/>
                <a:ea typeface="Verdana"/>
              </a:rPr>
              <a:t> </a:t>
            </a:r>
            <a:r>
              <a:rPr lang="en-US" sz="4000">
                <a:solidFill>
                  <a:srgbClr val="FF0000"/>
                </a:solidFill>
                <a:latin typeface="Verdana"/>
                <a:ea typeface="Verdana"/>
              </a:rPr>
              <a:t>назад; обратно</a:t>
            </a:r>
            <a:r>
              <a:rPr lang="en-US" sz="4000">
                <a:solidFill>
                  <a:srgbClr val="111111"/>
                </a:solidFill>
                <a:latin typeface="Verdana"/>
                <a:ea typeface="Verdana"/>
              </a:rPr>
              <a:t>;  поставь книгу </a:t>
            </a:r>
            <a:r>
              <a:rPr lang="en-US" sz="4000">
                <a:solidFill>
                  <a:srgbClr val="FF0000"/>
                </a:solidFill>
                <a:latin typeface="Verdana"/>
                <a:ea typeface="Verdana"/>
              </a:rPr>
              <a:t>ОБРАТНО</a:t>
            </a:r>
            <a:r>
              <a:rPr lang="en-US" sz="4000" dirty="0">
                <a:solidFill>
                  <a:srgbClr val="111111"/>
                </a:solidFill>
                <a:latin typeface="Verdana"/>
                <a:ea typeface="Verdana"/>
              </a:rPr>
              <a:t> </a:t>
            </a:r>
            <a:r>
              <a:rPr lang="en-US" sz="4000">
                <a:solidFill>
                  <a:srgbClr val="111111"/>
                </a:solidFill>
                <a:latin typeface="Verdana"/>
                <a:ea typeface="Verdana"/>
              </a:rPr>
              <a:t>на полку, когда ты ее закончишь .</a:t>
            </a:r>
            <a:endParaRPr lang="en-US" sz="4000" dirty="0">
              <a:solidFill>
                <a:srgbClr val="111111"/>
              </a:solidFill>
              <a:latin typeface="Verdana"/>
              <a:ea typeface="Verdana"/>
            </a:endParaRPr>
          </a:p>
          <a:p>
            <a:endParaRPr lang="en-US" sz="4000" dirty="0">
              <a:solidFill>
                <a:srgbClr val="111111"/>
              </a:solidFill>
              <a:latin typeface="Verdana"/>
              <a:ea typeface="Verdana"/>
            </a:endParaRPr>
          </a:p>
          <a:p>
            <a:r>
              <a:rPr lang="en-US" sz="4000" dirty="0">
                <a:solidFill>
                  <a:srgbClr val="111111"/>
                </a:solidFill>
                <a:latin typeface="Verdana"/>
                <a:ea typeface="Verdana"/>
              </a:rPr>
              <a:t> </a:t>
            </a:r>
            <a:r>
              <a:rPr lang="en-US" sz="4000">
                <a:solidFill>
                  <a:srgbClr val="FF0000"/>
                </a:solidFill>
                <a:latin typeface="Verdana"/>
                <a:ea typeface="Verdana"/>
              </a:rPr>
              <a:t>вперед, дальше</a:t>
            </a:r>
            <a:r>
              <a:rPr lang="en-US" sz="4000">
                <a:solidFill>
                  <a:srgbClr val="111111"/>
                </a:solidFill>
                <a:latin typeface="Verdana"/>
                <a:ea typeface="Verdana"/>
              </a:rPr>
              <a:t>;  Идите </a:t>
            </a:r>
            <a:r>
              <a:rPr lang="en-US" sz="4000">
                <a:solidFill>
                  <a:srgbClr val="FF0000"/>
                </a:solidFill>
                <a:latin typeface="Verdana"/>
                <a:ea typeface="Verdana"/>
              </a:rPr>
              <a:t>ВПЕРЕД</a:t>
            </a:r>
            <a:r>
              <a:rPr lang="en-US" sz="4000">
                <a:solidFill>
                  <a:srgbClr val="111111"/>
                </a:solidFill>
                <a:latin typeface="Verdana"/>
                <a:ea typeface="Verdana"/>
              </a:rPr>
              <a:t>.</a:t>
            </a:r>
            <a:endParaRPr lang="en-US" sz="4000" dirty="0">
              <a:solidFill>
                <a:srgbClr val="111111"/>
              </a:solidFill>
              <a:latin typeface="Verdana"/>
              <a:ea typeface="Verdana"/>
            </a:endParaRPr>
          </a:p>
          <a:p>
            <a:endParaRPr lang="en-US" sz="4000" dirty="0">
              <a:solidFill>
                <a:srgbClr val="111111"/>
              </a:solidFill>
              <a:latin typeface="Verdana"/>
              <a:ea typeface="Verdana"/>
            </a:endParaRPr>
          </a:p>
          <a:p>
            <a:r>
              <a:rPr lang="en-US" sz="4000">
                <a:solidFill>
                  <a:srgbClr val="FF0000"/>
                </a:solidFill>
                <a:latin typeface="Verdana"/>
                <a:ea typeface="Verdana"/>
              </a:rPr>
              <a:t>где, куда</a:t>
            </a:r>
            <a:r>
              <a:rPr lang="en-US" sz="4000">
                <a:solidFill>
                  <a:srgbClr val="111111"/>
                </a:solidFill>
                <a:latin typeface="Verdana"/>
                <a:ea typeface="Verdana"/>
              </a:rPr>
              <a:t>; Я хочу жить в стране, </a:t>
            </a:r>
            <a:r>
              <a:rPr lang="en-US" sz="4000">
                <a:solidFill>
                  <a:srgbClr val="FF0000"/>
                </a:solidFill>
                <a:latin typeface="Verdana"/>
                <a:ea typeface="Verdana"/>
              </a:rPr>
              <a:t>ГДЕ</a:t>
            </a:r>
            <a:r>
              <a:rPr lang="en-US" sz="4000" dirty="0">
                <a:solidFill>
                  <a:srgbClr val="111111"/>
                </a:solidFill>
                <a:latin typeface="Verdana"/>
                <a:ea typeface="Verdana"/>
              </a:rPr>
              <a:t> </a:t>
            </a:r>
            <a:r>
              <a:rPr lang="en-US" sz="4000">
                <a:solidFill>
                  <a:srgbClr val="111111"/>
                </a:solidFill>
                <a:latin typeface="Verdana"/>
                <a:ea typeface="Verdana"/>
              </a:rPr>
              <a:t>никогда не идет снег.</a:t>
            </a:r>
            <a:endParaRPr lang="en-US" sz="4000" dirty="0">
              <a:solidFill>
                <a:srgbClr val="111111"/>
              </a:solidFill>
              <a:latin typeface="Verdana"/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283531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421A01-B228-40D9-885B-DE4BF148422C}"/>
              </a:ext>
            </a:extLst>
          </p:cNvPr>
          <p:cNvSpPr txBox="1"/>
          <p:nvPr/>
        </p:nvSpPr>
        <p:spPr>
          <a:xfrm>
            <a:off x="511834" y="-5751"/>
            <a:ext cx="11513388" cy="68634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Verdana"/>
                <a:ea typeface="Verdana"/>
              </a:rPr>
              <a:t>внутри, внутрь</a:t>
            </a:r>
            <a:r>
              <a:rPr lang="en-US" sz="4000">
                <a:solidFill>
                  <a:srgbClr val="111111"/>
                </a:solidFill>
                <a:latin typeface="Verdana"/>
                <a:ea typeface="Verdana"/>
              </a:rPr>
              <a:t>; Он –</a:t>
            </a:r>
            <a:r>
              <a:rPr lang="en-US" sz="4000">
                <a:solidFill>
                  <a:srgbClr val="FF0000"/>
                </a:solidFill>
                <a:latin typeface="Verdana"/>
                <a:ea typeface="Verdana"/>
              </a:rPr>
              <a:t>ВНУТРИ</a:t>
            </a:r>
            <a:r>
              <a:rPr lang="en-US" sz="4000">
                <a:solidFill>
                  <a:srgbClr val="111111"/>
                </a:solidFill>
                <a:latin typeface="Verdana"/>
                <a:ea typeface="Verdana"/>
              </a:rPr>
              <a:t>.  Заходите </a:t>
            </a:r>
            <a:r>
              <a:rPr lang="en-US" sz="4000">
                <a:solidFill>
                  <a:srgbClr val="FF0000"/>
                </a:solidFill>
                <a:latin typeface="Verdana"/>
                <a:ea typeface="Verdana"/>
              </a:rPr>
              <a:t>ВНУТРЬ</a:t>
            </a:r>
            <a:r>
              <a:rPr lang="en-US" sz="4000">
                <a:solidFill>
                  <a:srgbClr val="111111"/>
                </a:solidFill>
                <a:latin typeface="Verdana"/>
                <a:ea typeface="Verdana"/>
              </a:rPr>
              <a:t>.</a:t>
            </a:r>
          </a:p>
          <a:p>
            <a:endParaRPr lang="en-US" sz="4000" dirty="0">
              <a:solidFill>
                <a:srgbClr val="111111"/>
              </a:solidFill>
              <a:latin typeface="Verdana"/>
              <a:ea typeface="Verdana"/>
            </a:endParaRPr>
          </a:p>
          <a:p>
            <a:r>
              <a:rPr lang="en-US" sz="4000">
                <a:solidFill>
                  <a:srgbClr val="FF0000"/>
                </a:solidFill>
                <a:latin typeface="Verdana"/>
                <a:ea typeface="Verdana"/>
              </a:rPr>
              <a:t>наружу, снаружи</a:t>
            </a:r>
            <a:r>
              <a:rPr lang="en-US" sz="4000">
                <a:solidFill>
                  <a:srgbClr val="111111"/>
                </a:solidFill>
                <a:latin typeface="Verdana"/>
                <a:ea typeface="Verdana"/>
              </a:rPr>
              <a:t>; Во дворе ( на улице) много снега.</a:t>
            </a:r>
            <a:endParaRPr lang="en-US"/>
          </a:p>
          <a:p>
            <a:endParaRPr lang="en-US" sz="4000" dirty="0">
              <a:solidFill>
                <a:srgbClr val="111111"/>
              </a:solidFill>
              <a:latin typeface="Verdana"/>
              <a:ea typeface="Verdana"/>
            </a:endParaRPr>
          </a:p>
          <a:p>
            <a:r>
              <a:rPr lang="en-US" sz="4000">
                <a:solidFill>
                  <a:srgbClr val="FF0000"/>
                </a:solidFill>
                <a:latin typeface="Verdana"/>
                <a:ea typeface="Verdana"/>
              </a:rPr>
              <a:t>выше, наверху</a:t>
            </a:r>
            <a:r>
              <a:rPr lang="en-US" sz="4000">
                <a:solidFill>
                  <a:srgbClr val="111111"/>
                </a:solidFill>
                <a:latin typeface="Verdana"/>
                <a:ea typeface="Verdana"/>
              </a:rPr>
              <a:t>;Тучи </a:t>
            </a:r>
            <a:r>
              <a:rPr lang="en-US" sz="4000">
                <a:solidFill>
                  <a:srgbClr val="FF0000"/>
                </a:solidFill>
                <a:latin typeface="Verdana"/>
                <a:ea typeface="Verdana"/>
              </a:rPr>
              <a:t>НАВЕРХУ</a:t>
            </a:r>
            <a:r>
              <a:rPr lang="en-US" sz="4000">
                <a:solidFill>
                  <a:srgbClr val="111111"/>
                </a:solidFill>
                <a:latin typeface="Verdana"/>
                <a:ea typeface="Verdana"/>
              </a:rPr>
              <a:t> начали рассеиваться.</a:t>
            </a:r>
            <a:endParaRPr lang="en-US"/>
          </a:p>
          <a:p>
            <a:endParaRPr lang="en-US" sz="4000" dirty="0">
              <a:solidFill>
                <a:srgbClr val="111111"/>
              </a:solidFill>
              <a:latin typeface="Verdana"/>
              <a:ea typeface="Verdana"/>
            </a:endParaRPr>
          </a:p>
          <a:p>
            <a:r>
              <a:rPr lang="en-US" sz="4000">
                <a:solidFill>
                  <a:srgbClr val="FF0000"/>
                </a:solidFill>
                <a:latin typeface="Verdana"/>
                <a:ea typeface="Verdana"/>
              </a:rPr>
              <a:t>внизу, ниже</a:t>
            </a:r>
            <a:r>
              <a:rPr lang="en-US" sz="4000">
                <a:solidFill>
                  <a:srgbClr val="111111"/>
                </a:solidFill>
                <a:latin typeface="Verdana"/>
                <a:ea typeface="Verdana"/>
              </a:rPr>
              <a:t>;Я живу на третьем этаже; он живет этажом </a:t>
            </a:r>
            <a:r>
              <a:rPr lang="en-US" sz="4000">
                <a:solidFill>
                  <a:srgbClr val="FF0000"/>
                </a:solidFill>
                <a:latin typeface="Verdana"/>
                <a:ea typeface="Verdana"/>
              </a:rPr>
              <a:t>НИЖЕ.</a:t>
            </a:r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806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C247D82-60CA-4B1E-AF2B-B8C328916FFC}"/>
              </a:ext>
            </a:extLst>
          </p:cNvPr>
          <p:cNvSpPr txBox="1"/>
          <p:nvPr/>
        </p:nvSpPr>
        <p:spPr>
          <a:xfrm>
            <a:off x="138023" y="914400"/>
            <a:ext cx="11915953" cy="50167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Verdana"/>
                <a:ea typeface="Verdana"/>
              </a:rPr>
              <a:t>кругом, вокруг</a:t>
            </a:r>
            <a:r>
              <a:rPr lang="en-US" sz="4000">
                <a:solidFill>
                  <a:srgbClr val="111111"/>
                </a:solidFill>
                <a:latin typeface="Verdana"/>
                <a:ea typeface="Verdana"/>
              </a:rPr>
              <a:t>; Большую часть времени они ходят </a:t>
            </a:r>
            <a:r>
              <a:rPr lang="en-US" sz="4000">
                <a:solidFill>
                  <a:srgbClr val="FF0000"/>
                </a:solidFill>
                <a:latin typeface="Verdana"/>
                <a:ea typeface="Verdana"/>
              </a:rPr>
              <a:t>КРУГОМ</a:t>
            </a:r>
            <a:r>
              <a:rPr lang="en-US" sz="4000">
                <a:solidFill>
                  <a:srgbClr val="111111"/>
                </a:solidFill>
                <a:latin typeface="Verdana"/>
                <a:ea typeface="Verdana"/>
              </a:rPr>
              <a:t> ( то есть везде)  вместе.</a:t>
            </a:r>
          </a:p>
          <a:p>
            <a:r>
              <a:rPr lang="en-US" sz="4000">
                <a:solidFill>
                  <a:srgbClr val="111111"/>
                </a:solidFill>
                <a:latin typeface="Verdana"/>
                <a:ea typeface="Verdana"/>
              </a:rPr>
              <a:t>Они </a:t>
            </a:r>
            <a:r>
              <a:rPr lang="en-US" sz="4000">
                <a:solidFill>
                  <a:srgbClr val="FF0000"/>
                </a:solidFill>
                <a:latin typeface="Verdana"/>
                <a:ea typeface="Verdana"/>
              </a:rPr>
              <a:t>КРУГОМ</a:t>
            </a:r>
            <a:r>
              <a:rPr lang="en-US" sz="4000">
                <a:solidFill>
                  <a:srgbClr val="111111"/>
                </a:solidFill>
                <a:latin typeface="Verdana"/>
                <a:ea typeface="Verdana"/>
              </a:rPr>
              <a:t> путешествуют вместе.</a:t>
            </a:r>
          </a:p>
          <a:p>
            <a:endParaRPr lang="en-US" sz="4000" dirty="0">
              <a:solidFill>
                <a:srgbClr val="111111"/>
              </a:solidFill>
              <a:latin typeface="Verdana"/>
              <a:ea typeface="Verdana"/>
            </a:endParaRPr>
          </a:p>
          <a:p>
            <a:r>
              <a:rPr lang="en-US" sz="4000">
                <a:solidFill>
                  <a:srgbClr val="FF0000"/>
                </a:solidFill>
                <a:latin typeface="Verdana"/>
                <a:ea typeface="Verdana"/>
              </a:rPr>
              <a:t>поперек, на ту сторону</a:t>
            </a:r>
            <a:r>
              <a:rPr lang="en-US" sz="4000">
                <a:solidFill>
                  <a:srgbClr val="111111"/>
                </a:solidFill>
                <a:latin typeface="Verdana"/>
                <a:ea typeface="Verdana"/>
              </a:rPr>
              <a:t>; Ты можещь переплыть </a:t>
            </a:r>
            <a:r>
              <a:rPr lang="en-US" sz="4000">
                <a:solidFill>
                  <a:srgbClr val="FF0000"/>
                </a:solidFill>
                <a:latin typeface="Verdana"/>
                <a:ea typeface="Verdana"/>
              </a:rPr>
              <a:t>НА ТУ СТОРОНУ</a:t>
            </a:r>
            <a:r>
              <a:rPr lang="en-US" sz="4000">
                <a:solidFill>
                  <a:srgbClr val="111111"/>
                </a:solidFill>
                <a:latin typeface="Verdana"/>
                <a:ea typeface="Verdana"/>
              </a:rPr>
              <a:t>?</a:t>
            </a:r>
            <a:endParaRPr lang="en-US"/>
          </a:p>
          <a:p>
            <a:endParaRPr lang="en-US" sz="4000" dirty="0">
              <a:solidFill>
                <a:srgbClr val="111111"/>
              </a:solidFill>
              <a:latin typeface="Verdana"/>
              <a:ea typeface="Verdana"/>
            </a:endParaRPr>
          </a:p>
          <a:p>
            <a:r>
              <a:rPr lang="en-US" sz="4000">
                <a:solidFill>
                  <a:srgbClr val="FF0000"/>
                </a:solidFill>
                <a:latin typeface="Verdana"/>
                <a:ea typeface="Verdana"/>
              </a:rPr>
              <a:t>сзади, позади</a:t>
            </a:r>
            <a:r>
              <a:rPr lang="en-US" sz="4000">
                <a:solidFill>
                  <a:srgbClr val="111111"/>
                </a:solidFill>
                <a:latin typeface="Verdana"/>
                <a:ea typeface="Verdana"/>
              </a:rPr>
              <a:t>;Собака бежала</a:t>
            </a:r>
            <a:r>
              <a:rPr lang="en-US" sz="4000">
                <a:solidFill>
                  <a:srgbClr val="FF0000"/>
                </a:solidFill>
                <a:latin typeface="Verdana"/>
                <a:ea typeface="Verdana"/>
              </a:rPr>
              <a:t> ПОЗАДИ</a:t>
            </a:r>
            <a:r>
              <a:rPr lang="en-US" sz="4000">
                <a:solidFill>
                  <a:srgbClr val="111111"/>
                </a:solidFill>
                <a:latin typeface="Verdana"/>
                <a:ea typeface="Verdana"/>
              </a:rPr>
              <a:t>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8280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212</cp:revision>
  <dcterms:created xsi:type="dcterms:W3CDTF">2020-11-29T11:48:11Z</dcterms:created>
  <dcterms:modified xsi:type="dcterms:W3CDTF">2020-11-29T13:46:18Z</dcterms:modified>
</cp:coreProperties>
</file>