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67" r:id="rId5"/>
    <p:sldId id="268" r:id="rId6"/>
    <p:sldId id="269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72" d="100"/>
          <a:sy n="72" d="100"/>
        </p:scale>
        <p:origin x="-660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CF02-2D2D-4C3B-BA87-B7CB8A9AA64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CC32-47FE-484E-8108-79E6DD8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08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CF02-2D2D-4C3B-BA87-B7CB8A9AA64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CC32-47FE-484E-8108-79E6DD8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69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CF02-2D2D-4C3B-BA87-B7CB8A9AA64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CC32-47FE-484E-8108-79E6DD8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66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CF02-2D2D-4C3B-BA87-B7CB8A9AA64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CC32-47FE-484E-8108-79E6DD8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8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CF02-2D2D-4C3B-BA87-B7CB8A9AA64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CC32-47FE-484E-8108-79E6DD8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7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CF02-2D2D-4C3B-BA87-B7CB8A9AA64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CC32-47FE-484E-8108-79E6DD8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29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CF02-2D2D-4C3B-BA87-B7CB8A9AA64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CC32-47FE-484E-8108-79E6DD8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61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CF02-2D2D-4C3B-BA87-B7CB8A9AA64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CC32-47FE-484E-8108-79E6DD8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29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CF02-2D2D-4C3B-BA87-B7CB8A9AA64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CC32-47FE-484E-8108-79E6DD8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96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CF02-2D2D-4C3B-BA87-B7CB8A9AA64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CC32-47FE-484E-8108-79E6DD8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4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CF02-2D2D-4C3B-BA87-B7CB8A9AA64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CC32-47FE-484E-8108-79E6DD8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1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8CF02-2D2D-4C3B-BA87-B7CB8A9AA64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ECC32-47FE-484E-8108-79E6DD8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bg2"/>
          </a:fgClr>
          <a:bgClr>
            <a:schemeClr val="accent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" y="222192"/>
            <a:ext cx="11677650" cy="641789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7675" y="476250"/>
            <a:ext cx="1128712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Cyrl-BA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BA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BA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BA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BA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BA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RS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Независносложене реченице</a:t>
            </a:r>
            <a:endParaRPr lang="sr-Cyrl-BA" sz="4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000" dirty="0" smtClean="0">
              <a:solidFill>
                <a:schemeClr val="bg1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  <a:p>
            <a:r>
              <a:rPr lang="sr-Cyrl-BA" sz="2800" dirty="0" smtClean="0">
                <a:solidFill>
                  <a:schemeClr val="bg1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                                                        систематизација градива</a:t>
            </a:r>
            <a:endParaRPr lang="sr-Cyrl-BA" sz="2800" dirty="0">
              <a:solidFill>
                <a:schemeClr val="bg1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  <a:p>
            <a:endParaRPr lang="sr-Cyrl-BA" dirty="0" smtClean="0">
              <a:solidFill>
                <a:schemeClr val="bg1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  <a:p>
            <a:endParaRPr lang="sr-Cyrl-BA" dirty="0" smtClean="0">
              <a:solidFill>
                <a:schemeClr val="bg1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  <a:p>
            <a:endParaRPr lang="sr-Cyrl-BA" dirty="0">
              <a:solidFill>
                <a:schemeClr val="bg1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  <a:p>
            <a:endParaRPr lang="sr-Cyrl-BA" dirty="0" smtClean="0">
              <a:solidFill>
                <a:schemeClr val="bg1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59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bg2"/>
          </a:fgClr>
          <a:bgClr>
            <a:schemeClr val="accent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" y="222192"/>
            <a:ext cx="11677650" cy="641789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7675" y="476250"/>
            <a:ext cx="11287125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Cyrl-BA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Просте реченице у независносложеној реченици ступају у различите значењске односе. 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Према врсти значењског односа  у који у сложеној реченици  ступају независне реченице, све независносложене реченице  дијеле се у четири врсте:</a:t>
            </a:r>
          </a:p>
          <a:p>
            <a:endParaRPr lang="sr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саставне реченице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супротне реченице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раставне реченице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градационе реченице.</a:t>
            </a:r>
          </a:p>
          <a:p>
            <a:endParaRPr lang="sr-Cyrl-BA" sz="2400" dirty="0" smtClean="0">
              <a:solidFill>
                <a:schemeClr val="bg1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  <a:p>
            <a:endParaRPr lang="sr-Cyrl-BA" sz="2400" dirty="0">
              <a:solidFill>
                <a:schemeClr val="bg1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  <a:p>
            <a:r>
              <a:rPr lang="sr-Cyrl-BA" dirty="0" smtClean="0">
                <a:solidFill>
                  <a:schemeClr val="bg1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     </a:t>
            </a:r>
          </a:p>
          <a:p>
            <a:endParaRPr lang="sr-Cyrl-BA" dirty="0" smtClean="0">
              <a:solidFill>
                <a:schemeClr val="bg1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  <a:p>
            <a:endParaRPr lang="sr-Cyrl-BA" dirty="0">
              <a:solidFill>
                <a:schemeClr val="bg1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  <a:p>
            <a:endParaRPr lang="sr-Cyrl-BA" dirty="0" smtClean="0">
              <a:solidFill>
                <a:schemeClr val="bg1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57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bg2"/>
          </a:fgClr>
          <a:bgClr>
            <a:schemeClr val="accent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" y="222192"/>
            <a:ext cx="11677650" cy="641789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76237" y="461093"/>
            <a:ext cx="1145857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Саставне реченице</a:t>
            </a:r>
          </a:p>
          <a:p>
            <a:pPr algn="ctr"/>
            <a:endParaRPr lang="sr-Cyrl-B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Независносложене реченице које у себи обједињују више простих реченица чије су радње истог смјера називају се саставне реченице.</a:t>
            </a:r>
          </a:p>
          <a:p>
            <a:endParaRPr lang="sr-Cyrl-BA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Саша је устао и обукао се.</a:t>
            </a:r>
          </a:p>
          <a:p>
            <a:r>
              <a:rPr lang="sr-Cyrl-BA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 Јелене нисмо одавно ишли нити смо је звали телефоном.</a:t>
            </a:r>
          </a:p>
          <a:p>
            <a:r>
              <a:rPr lang="sr-Cyrl-BA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није ништа доручковао ни ручао.</a:t>
            </a:r>
          </a:p>
          <a:p>
            <a:endParaRPr lang="sr-Cyrl-BA" sz="24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Саставне реченице повезују се у независносложеној реченици везницима </a:t>
            </a:r>
            <a:r>
              <a:rPr lang="sr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и, па, те, ни, нити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могу бити и без везника.</a:t>
            </a:r>
          </a:p>
          <a:p>
            <a:pPr algn="ctr"/>
            <a:endParaRPr lang="sr-Cyrl-BA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BA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28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bg2"/>
          </a:fgClr>
          <a:bgClr>
            <a:schemeClr val="accent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" y="222192"/>
            <a:ext cx="11677650" cy="641789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76237" y="461093"/>
            <a:ext cx="1145857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Реченице са закључним значењем су подврста саставних реченица.</a:t>
            </a:r>
          </a:p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Другом саставном реченицом даје се закључак који се изводи из садржаја прве реченице.</a:t>
            </a:r>
          </a:p>
          <a:p>
            <a:endParaRPr lang="sr-Cyrl-B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Ивана је болесна, стога ће данас остати код куће.</a:t>
            </a:r>
          </a:p>
          <a:p>
            <a:r>
              <a:rPr lang="sr-Cyrl-BA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Ивана је болесна, остаће данас код куће.</a:t>
            </a:r>
          </a:p>
          <a:p>
            <a:r>
              <a:rPr lang="sr-Cyrl-BA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Ивана је болесна, остаће, дакле, данас код куће.</a:t>
            </a:r>
          </a:p>
          <a:p>
            <a:endParaRPr lang="sr-Cyrl-BA" sz="24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саставу закључних реченица употребљавају се узрочни прилози или изрази са закључним значењем: </a:t>
            </a:r>
            <a:r>
              <a:rPr lang="sr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дакле, зато, стога, према томе, сигурно...</a:t>
            </a:r>
          </a:p>
          <a:p>
            <a:endParaRPr lang="sr-Cyrl-B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BA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BA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8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bg2"/>
          </a:fgClr>
          <a:bgClr>
            <a:schemeClr val="accent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" y="222192"/>
            <a:ext cx="11677650" cy="641789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76237" y="461093"/>
            <a:ext cx="1145857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Супротне реченице</a:t>
            </a:r>
          </a:p>
          <a:p>
            <a:endParaRPr lang="sr-Cyrl-BA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Независносложене реченице у којима је садржај друге реченице супротан садржају прве реченице називају се супротне реченице.</a:t>
            </a:r>
          </a:p>
          <a:p>
            <a:endParaRPr lang="sr-Cyrl-BA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Позвао сам га, али он ме није чуо.</a:t>
            </a:r>
          </a:p>
          <a:p>
            <a:r>
              <a:rPr lang="sr-Cyrl-BA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 га грдим, а он се смије.</a:t>
            </a:r>
          </a:p>
          <a:p>
            <a:r>
              <a:rPr lang="sr-Cyrl-BA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нису прихватили мој приједлог, већ су се почели бринути.</a:t>
            </a:r>
          </a:p>
          <a:p>
            <a:endParaRPr lang="sr-Cyrl-BA" sz="24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Везници супротних реченица су: </a:t>
            </a:r>
            <a:r>
              <a:rPr lang="sr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а, али, него, но 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већ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Супротне реченице увијек се одвајају запетом.</a:t>
            </a:r>
          </a:p>
          <a:p>
            <a:endParaRPr lang="sr-Cyrl-BA" sz="24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BA" sz="24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40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bg2"/>
          </a:fgClr>
          <a:bgClr>
            <a:schemeClr val="accent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" y="222192"/>
            <a:ext cx="11677650" cy="641789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76237" y="461093"/>
            <a:ext cx="1145857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Искључне реченице су подврста супротних реченица.</a:t>
            </a:r>
          </a:p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Садржајем друге реченице обиљежава се дио који се искључује из цјелине обиљежене првом простом реченицом.</a:t>
            </a:r>
          </a:p>
          <a:p>
            <a:endParaRPr lang="sr-Cyrl-B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 сам заинтересовао својом причом, једино њега ништа не интересује.</a:t>
            </a:r>
          </a:p>
          <a:p>
            <a:r>
              <a:rPr lang="sr-Cyrl-BA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Старац не рече ништа, само тихо уздахну.</a:t>
            </a:r>
          </a:p>
          <a:p>
            <a:r>
              <a:rPr lang="sr-Cyrl-BA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 ништа није говорио, једино је један човјек нешто мрмљао.</a:t>
            </a:r>
          </a:p>
          <a:p>
            <a:endParaRPr lang="sr-Cyrl-BA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служби везника у искључним реченицама налазе се прилози </a:t>
            </a:r>
            <a:r>
              <a:rPr lang="sr-Cyrl-BA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sr-Cyrl-BA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једино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sr-Cyrl-BA" sz="24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BA" sz="28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8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bg2"/>
          </a:fgClr>
          <a:bgClr>
            <a:schemeClr val="accent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" y="222192"/>
            <a:ext cx="11677650" cy="641789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76237" y="461093"/>
            <a:ext cx="11458575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Градационе реченице</a:t>
            </a:r>
          </a:p>
          <a:p>
            <a:endParaRPr lang="sr-Cyrl-BA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Независносложене реченице у којима садржај друге реченице за говорника има већи значај од садржаја прве 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реченице</a:t>
            </a:r>
            <a:r>
              <a:rPr lang="sr-Latn-R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називају се градационе реченице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BA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Урош не само да није научио лекцију него је није ни прочитао.</a:t>
            </a:r>
          </a:p>
          <a:p>
            <a:r>
              <a:rPr lang="sr-Cyrl-BA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је познато не само одраслима већ то знају и дјеца.</a:t>
            </a:r>
          </a:p>
          <a:p>
            <a:r>
              <a:rPr lang="sr-Cyrl-BA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Бора чак и не пуши, а камоли да пије.</a:t>
            </a:r>
          </a:p>
          <a:p>
            <a:endParaRPr lang="sr-Cyrl-BA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Везници градационих реченица су:  </a:t>
            </a:r>
            <a:r>
              <a:rPr lang="sr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sr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него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sr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sr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већ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камоли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Градационе реченице са дводијелним везницима никад се не одвајају запетом, док се градационе реченице са везником </a:t>
            </a:r>
            <a:r>
              <a:rPr lang="sr-Cyrl-BA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камоли 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увијек одвајају запетом</a:t>
            </a:r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sr-Cyrl-BA" sz="28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BA" sz="28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52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bg2"/>
          </a:fgClr>
          <a:bgClr>
            <a:schemeClr val="accent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" y="222192"/>
            <a:ext cx="11677650" cy="641789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76237" y="461093"/>
            <a:ext cx="1145857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Раставне реченице</a:t>
            </a:r>
          </a:p>
          <a:p>
            <a:endParaRPr lang="sr-Cyrl-B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Независносложене реченице у којима се простим реченицама исказују двије или више могућих радњи, од којих се само једна може вршити у одређено вријеме, називају се раставне реченице.</a:t>
            </a:r>
          </a:p>
          <a:p>
            <a:endParaRPr lang="sr-Cyrl-B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Вјерујеш ли у његову причу или не вјерујеш?</a:t>
            </a:r>
          </a:p>
          <a:p>
            <a:r>
              <a:rPr lang="sr-Cyrl-BA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 једнако дангубиш, било да идеш са мном, било да останеш.</a:t>
            </a:r>
          </a:p>
          <a:p>
            <a:r>
              <a:rPr lang="sr-Cyrl-BA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Воља ти узми, воља ти остави.</a:t>
            </a:r>
          </a:p>
          <a:p>
            <a:endParaRPr lang="sr-Cyrl-BA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Везници раставних реченица су: </a:t>
            </a:r>
            <a:r>
              <a:rPr lang="sr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било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sr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воља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Раставне реченице се одвајају запетом само онда када се између њих осјећа и значење супротности</a:t>
            </a:r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sr-Cyrl-BA" sz="28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23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bg2"/>
          </a:fgClr>
          <a:bgClr>
            <a:schemeClr val="accent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" y="222192"/>
            <a:ext cx="11677650" cy="641789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76237" y="461093"/>
            <a:ext cx="1145857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ДОМАЋИ ЗАДАТАК</a:t>
            </a:r>
          </a:p>
          <a:p>
            <a:endParaRPr lang="sr-Cyrl-B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Одреди врсте независносложених реченица:</a:t>
            </a:r>
          </a:p>
          <a:p>
            <a:endParaRPr lang="sr-Cyrl-B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 се обукао, према томе, неће му бити хладно.</a:t>
            </a:r>
          </a:p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Киша је не само досадна него и врло штетна за усјеве.</a:t>
            </a:r>
          </a:p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Дођи сутра или ми се јави телефоном.</a:t>
            </a:r>
          </a:p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помишља на повлачење, него се спрема за борбу.</a:t>
            </a:r>
          </a:p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 су се вратили кући, једино је он наставио пут.</a:t>
            </a:r>
          </a:p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Трг је још дуго брујао, а онда завлада дубока тишина.</a:t>
            </a:r>
          </a:p>
          <a:p>
            <a:pPr algn="ctr"/>
            <a:endParaRPr lang="sr-Cyrl-BA" sz="24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9515" y="3934447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378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617</Words>
  <Application>Microsoft Office PowerPoint</Application>
  <PresentationFormat>Custom</PresentationFormat>
  <Paragraphs>93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Milan Maric</dc:creator>
  <cp:lastModifiedBy>Bojana</cp:lastModifiedBy>
  <cp:revision>34</cp:revision>
  <dcterms:created xsi:type="dcterms:W3CDTF">2020-12-15T17:45:51Z</dcterms:created>
  <dcterms:modified xsi:type="dcterms:W3CDTF">2020-12-16T12:02:30Z</dcterms:modified>
</cp:coreProperties>
</file>