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ED910688-197A-4E6D-90FD-CA41970DE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49F7E397-D511-4DAC-9B2E-F6DEF360E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BA"/>
              <a:t>Кликните да уредите стил поднаслова мастера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D74E51F4-1F66-4A0B-A88F-8DEB4B38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1E5-BB0E-4128-A9C5-AD475B399427}" type="datetimeFigureOut">
              <a:rPr lang="sr-Cyrl-BA" smtClean="0"/>
              <a:t>10.12.2020.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3C839003-60E2-4EBD-90B9-BAFCC209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44C4400F-6F7A-4902-B0E7-E89BD5A3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54C-9197-4F38-BE6C-5FA66C7C8235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71726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2DF5FC5A-99EC-4548-9E07-B04DB04E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вертикални текст 2">
            <a:extLst>
              <a:ext uri="{FF2B5EF4-FFF2-40B4-BE49-F238E27FC236}">
                <a16:creationId xmlns:a16="http://schemas.microsoft.com/office/drawing/2014/main" id="{9EB27CC7-8648-4D2F-9008-18AA52497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95210583-151B-4C37-BC5C-7D01876A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1E5-BB0E-4128-A9C5-AD475B399427}" type="datetimeFigureOut">
              <a:rPr lang="sr-Cyrl-BA" smtClean="0"/>
              <a:t>10.12.2020.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0B4BD8BB-9B34-43BF-9224-DB159213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C60827BD-164F-4271-859E-5AB81240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54C-9197-4F38-BE6C-5FA66C7C8235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9947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>
            <a:extLst>
              <a:ext uri="{FF2B5EF4-FFF2-40B4-BE49-F238E27FC236}">
                <a16:creationId xmlns:a16="http://schemas.microsoft.com/office/drawing/2014/main" id="{AE7A0517-F3A8-4814-B479-3BFA21BF9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вертикални текст 2">
            <a:extLst>
              <a:ext uri="{FF2B5EF4-FFF2-40B4-BE49-F238E27FC236}">
                <a16:creationId xmlns:a16="http://schemas.microsoft.com/office/drawing/2014/main" id="{0DFDC707-5D8A-4181-9002-5FDAA9C5B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4E6AE3B2-9C89-4CEF-88C9-3A06FCC9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1E5-BB0E-4128-A9C5-AD475B399427}" type="datetimeFigureOut">
              <a:rPr lang="sr-Cyrl-BA" smtClean="0"/>
              <a:t>10.12.2020.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C3598A92-2EC9-4F11-879C-2A12A7AF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09D19AF7-7D9F-4ECF-BED7-2ECB6D43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54C-9197-4F38-BE6C-5FA66C7C8235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8908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00B34825-99E0-4B88-B0AC-4029FE61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id="{F66F2303-FDE6-4D1C-93FF-01ADE0085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15EDBDD7-8013-4FD4-9393-92628E87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1E5-BB0E-4128-A9C5-AD475B399427}" type="datetimeFigureOut">
              <a:rPr lang="sr-Cyrl-BA" smtClean="0"/>
              <a:t>10.12.2020.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CD2E156E-B132-4C15-BB71-B37E1B80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DDE1AC90-D098-4A82-86D2-CB83C717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54C-9197-4F38-BE6C-5FA66C7C8235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02080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ј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2DC2A68C-EA22-41B1-A855-7DBA64AD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7718079A-9D8B-4AA9-B98C-4FAF1C615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3FFD474F-3E0B-4CA2-B469-DE311249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1E5-BB0E-4128-A9C5-AD475B399427}" type="datetimeFigureOut">
              <a:rPr lang="sr-Cyrl-BA" smtClean="0"/>
              <a:t>10.12.2020.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C49012E3-5F80-4BFF-8CB1-27C35661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B0166E84-EC6D-49D9-A81B-C0829DAA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54C-9197-4F38-BE6C-5FA66C7C8235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95343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3B55D738-5A42-4C50-91E3-43F988D4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id="{3D5616E9-910B-4D82-8E5D-0EF0D09A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садржај 3">
            <a:extLst>
              <a:ext uri="{FF2B5EF4-FFF2-40B4-BE49-F238E27FC236}">
                <a16:creationId xmlns:a16="http://schemas.microsoft.com/office/drawing/2014/main" id="{E128543A-B2A2-4FBA-B54B-18C666B09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5" name="Чувар мјеста за датум 4">
            <a:extLst>
              <a:ext uri="{FF2B5EF4-FFF2-40B4-BE49-F238E27FC236}">
                <a16:creationId xmlns:a16="http://schemas.microsoft.com/office/drawing/2014/main" id="{04302891-8F54-441F-8885-C63D4221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1E5-BB0E-4128-A9C5-AD475B399427}" type="datetimeFigureOut">
              <a:rPr lang="sr-Cyrl-BA" smtClean="0"/>
              <a:t>10.12.2020.</a:t>
            </a:fld>
            <a:endParaRPr lang="sr-Cyrl-BA"/>
          </a:p>
        </p:txBody>
      </p:sp>
      <p:sp>
        <p:nvSpPr>
          <p:cNvPr id="6" name="Чувар мјеста за подножје 5">
            <a:extLst>
              <a:ext uri="{FF2B5EF4-FFF2-40B4-BE49-F238E27FC236}">
                <a16:creationId xmlns:a16="http://schemas.microsoft.com/office/drawing/2014/main" id="{01F23B7C-D232-4E19-91A2-D774C67E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Чувар мјеста за број слајда 6">
            <a:extLst>
              <a:ext uri="{FF2B5EF4-FFF2-40B4-BE49-F238E27FC236}">
                <a16:creationId xmlns:a16="http://schemas.microsoft.com/office/drawing/2014/main" id="{297D9AF7-FAF7-4F91-9BF7-7DBE3D79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54C-9197-4F38-BE6C-5FA66C7C8235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41273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30BDE8C9-FE01-4E87-B380-29E36BCC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BAE31788-C642-48BF-9DBB-E68EDC6F0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Чувар мјеста за садржај 3">
            <a:extLst>
              <a:ext uri="{FF2B5EF4-FFF2-40B4-BE49-F238E27FC236}">
                <a16:creationId xmlns:a16="http://schemas.microsoft.com/office/drawing/2014/main" id="{832CB176-742C-495D-96A4-F60F85E8D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5" name="Чувар мјеста за текст 4">
            <a:extLst>
              <a:ext uri="{FF2B5EF4-FFF2-40B4-BE49-F238E27FC236}">
                <a16:creationId xmlns:a16="http://schemas.microsoft.com/office/drawing/2014/main" id="{D4581828-9708-4198-927F-CDC711470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6" name="Чувар мјеста за садржај 5">
            <a:extLst>
              <a:ext uri="{FF2B5EF4-FFF2-40B4-BE49-F238E27FC236}">
                <a16:creationId xmlns:a16="http://schemas.microsoft.com/office/drawing/2014/main" id="{6F1CCF00-3B95-4F81-BE93-93E63330A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7" name="Чувар мјеста за датум 6">
            <a:extLst>
              <a:ext uri="{FF2B5EF4-FFF2-40B4-BE49-F238E27FC236}">
                <a16:creationId xmlns:a16="http://schemas.microsoft.com/office/drawing/2014/main" id="{AD9F6C01-BDC3-4209-B2E4-D4B831FF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1E5-BB0E-4128-A9C5-AD475B399427}" type="datetimeFigureOut">
              <a:rPr lang="sr-Cyrl-BA" smtClean="0"/>
              <a:t>10.12.2020.</a:t>
            </a:fld>
            <a:endParaRPr lang="sr-Cyrl-BA"/>
          </a:p>
        </p:txBody>
      </p:sp>
      <p:sp>
        <p:nvSpPr>
          <p:cNvPr id="8" name="Чувар мјеста за подножје 7">
            <a:extLst>
              <a:ext uri="{FF2B5EF4-FFF2-40B4-BE49-F238E27FC236}">
                <a16:creationId xmlns:a16="http://schemas.microsoft.com/office/drawing/2014/main" id="{599B22C1-65C1-472B-89B8-280FE352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Чувар мјеста за број слајда 8">
            <a:extLst>
              <a:ext uri="{FF2B5EF4-FFF2-40B4-BE49-F238E27FC236}">
                <a16:creationId xmlns:a16="http://schemas.microsoft.com/office/drawing/2014/main" id="{4436C58E-4B19-48F5-BCA0-4E9577C9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54C-9197-4F38-BE6C-5FA66C7C8235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86225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D4CC5185-CC3F-48EA-B541-C1333C35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датум 2">
            <a:extLst>
              <a:ext uri="{FF2B5EF4-FFF2-40B4-BE49-F238E27FC236}">
                <a16:creationId xmlns:a16="http://schemas.microsoft.com/office/drawing/2014/main" id="{41837178-E2FB-4B3A-B570-D06E924E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1E5-BB0E-4128-A9C5-AD475B399427}" type="datetimeFigureOut">
              <a:rPr lang="sr-Cyrl-BA" smtClean="0"/>
              <a:t>10.12.2020.</a:t>
            </a:fld>
            <a:endParaRPr lang="sr-Cyrl-BA"/>
          </a:p>
        </p:txBody>
      </p:sp>
      <p:sp>
        <p:nvSpPr>
          <p:cNvPr id="4" name="Чувар мјеста за подножје 3">
            <a:extLst>
              <a:ext uri="{FF2B5EF4-FFF2-40B4-BE49-F238E27FC236}">
                <a16:creationId xmlns:a16="http://schemas.microsoft.com/office/drawing/2014/main" id="{101F1992-CB6F-411B-818F-8F6EA85C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Чувар мјеста за број слајда 4">
            <a:extLst>
              <a:ext uri="{FF2B5EF4-FFF2-40B4-BE49-F238E27FC236}">
                <a16:creationId xmlns:a16="http://schemas.microsoft.com/office/drawing/2014/main" id="{34AF7BCA-6748-48BE-A018-7F1F1231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54C-9197-4F38-BE6C-5FA66C7C8235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26884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јеста за датум 1">
            <a:extLst>
              <a:ext uri="{FF2B5EF4-FFF2-40B4-BE49-F238E27FC236}">
                <a16:creationId xmlns:a16="http://schemas.microsoft.com/office/drawing/2014/main" id="{1317C747-2486-4AF8-ADDA-984BC64F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1E5-BB0E-4128-A9C5-AD475B399427}" type="datetimeFigureOut">
              <a:rPr lang="sr-Cyrl-BA" smtClean="0"/>
              <a:t>10.12.2020.</a:t>
            </a:fld>
            <a:endParaRPr lang="sr-Cyrl-BA"/>
          </a:p>
        </p:txBody>
      </p:sp>
      <p:sp>
        <p:nvSpPr>
          <p:cNvPr id="3" name="Чувар мјеста за подножје 2">
            <a:extLst>
              <a:ext uri="{FF2B5EF4-FFF2-40B4-BE49-F238E27FC236}">
                <a16:creationId xmlns:a16="http://schemas.microsoft.com/office/drawing/2014/main" id="{9407D178-6DA3-43FA-A4F2-B1A6C2FE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Чувар мјеста за број слајда 3">
            <a:extLst>
              <a:ext uri="{FF2B5EF4-FFF2-40B4-BE49-F238E27FC236}">
                <a16:creationId xmlns:a16="http://schemas.microsoft.com/office/drawing/2014/main" id="{F160948D-6525-44A7-A29A-94D27B78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54C-9197-4F38-BE6C-5FA66C7C8235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63524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5F3E91C3-C6BE-46B3-8F06-2318216C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id="{74D8F128-36E8-4E42-8494-B35006A82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текст 3">
            <a:extLst>
              <a:ext uri="{FF2B5EF4-FFF2-40B4-BE49-F238E27FC236}">
                <a16:creationId xmlns:a16="http://schemas.microsoft.com/office/drawing/2014/main" id="{DA12E4DB-C2ED-47BE-9ECC-EA4DDD719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5" name="Чувар мјеста за датум 4">
            <a:extLst>
              <a:ext uri="{FF2B5EF4-FFF2-40B4-BE49-F238E27FC236}">
                <a16:creationId xmlns:a16="http://schemas.microsoft.com/office/drawing/2014/main" id="{B5B58264-6F0F-4213-880C-9CEA7410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1E5-BB0E-4128-A9C5-AD475B399427}" type="datetimeFigureOut">
              <a:rPr lang="sr-Cyrl-BA" smtClean="0"/>
              <a:t>10.12.2020.</a:t>
            </a:fld>
            <a:endParaRPr lang="sr-Cyrl-BA"/>
          </a:p>
        </p:txBody>
      </p:sp>
      <p:sp>
        <p:nvSpPr>
          <p:cNvPr id="6" name="Чувар мјеста за подножје 5">
            <a:extLst>
              <a:ext uri="{FF2B5EF4-FFF2-40B4-BE49-F238E27FC236}">
                <a16:creationId xmlns:a16="http://schemas.microsoft.com/office/drawing/2014/main" id="{3EE39BE1-4C06-41E7-9612-6A979EC0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Чувар мјеста за број слајда 6">
            <a:extLst>
              <a:ext uri="{FF2B5EF4-FFF2-40B4-BE49-F238E27FC236}">
                <a16:creationId xmlns:a16="http://schemas.microsoft.com/office/drawing/2014/main" id="{4EEAC643-5DBA-4900-BA78-4CBC7A4C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54C-9197-4F38-BE6C-5FA66C7C8235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89233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EF0A934E-08AA-4B5D-836A-DE9A0FDE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слику 2">
            <a:extLst>
              <a:ext uri="{FF2B5EF4-FFF2-40B4-BE49-F238E27FC236}">
                <a16:creationId xmlns:a16="http://schemas.microsoft.com/office/drawing/2014/main" id="{6F9F2AB8-6813-4551-A238-21A740A3B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Чувар мјеста за текст 3">
            <a:extLst>
              <a:ext uri="{FF2B5EF4-FFF2-40B4-BE49-F238E27FC236}">
                <a16:creationId xmlns:a16="http://schemas.microsoft.com/office/drawing/2014/main" id="{A960D2F3-D8AA-461B-B5CC-F8EB67A8E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5" name="Чувар мјеста за датум 4">
            <a:extLst>
              <a:ext uri="{FF2B5EF4-FFF2-40B4-BE49-F238E27FC236}">
                <a16:creationId xmlns:a16="http://schemas.microsoft.com/office/drawing/2014/main" id="{DE4935F8-BD16-4EE3-95D8-AFC911D2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01E5-BB0E-4128-A9C5-AD475B399427}" type="datetimeFigureOut">
              <a:rPr lang="sr-Cyrl-BA" smtClean="0"/>
              <a:t>10.12.2020.</a:t>
            </a:fld>
            <a:endParaRPr lang="sr-Cyrl-BA"/>
          </a:p>
        </p:txBody>
      </p:sp>
      <p:sp>
        <p:nvSpPr>
          <p:cNvPr id="6" name="Чувар мјеста за подножје 5">
            <a:extLst>
              <a:ext uri="{FF2B5EF4-FFF2-40B4-BE49-F238E27FC236}">
                <a16:creationId xmlns:a16="http://schemas.microsoft.com/office/drawing/2014/main" id="{281E0BB1-E69E-458F-8AB9-764C66DD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Чувар мјеста за број слајда 6">
            <a:extLst>
              <a:ext uri="{FF2B5EF4-FFF2-40B4-BE49-F238E27FC236}">
                <a16:creationId xmlns:a16="http://schemas.microsoft.com/office/drawing/2014/main" id="{7673F63A-DC37-49F5-9399-37FDDC7E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954C-9197-4F38-BE6C-5FA66C7C8235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18554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јеста за наслов 1">
            <a:extLst>
              <a:ext uri="{FF2B5EF4-FFF2-40B4-BE49-F238E27FC236}">
                <a16:creationId xmlns:a16="http://schemas.microsoft.com/office/drawing/2014/main" id="{687912A3-BEE0-480A-BFD3-75B0272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BA"/>
              <a:t>Кликните да уредите стил наслова мастера</a:t>
            </a:r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840C3984-3F65-4691-B478-E78EB3B8A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</a:p>
        </p:txBody>
      </p:sp>
      <p:sp>
        <p:nvSpPr>
          <p:cNvPr id="4" name="Чувар мјеста за датум 3">
            <a:extLst>
              <a:ext uri="{FF2B5EF4-FFF2-40B4-BE49-F238E27FC236}">
                <a16:creationId xmlns:a16="http://schemas.microsoft.com/office/drawing/2014/main" id="{D7B174A7-A49B-44F0-B396-89FF55FB5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301E5-BB0E-4128-A9C5-AD475B399427}" type="datetimeFigureOut">
              <a:rPr lang="sr-Cyrl-BA" smtClean="0"/>
              <a:t>10.12.2020.</a:t>
            </a:fld>
            <a:endParaRPr lang="sr-Cyrl-BA"/>
          </a:p>
        </p:txBody>
      </p:sp>
      <p:sp>
        <p:nvSpPr>
          <p:cNvPr id="5" name="Чувар мјеста за подножје 4">
            <a:extLst>
              <a:ext uri="{FF2B5EF4-FFF2-40B4-BE49-F238E27FC236}">
                <a16:creationId xmlns:a16="http://schemas.microsoft.com/office/drawing/2014/main" id="{FB166CE1-8B2F-466D-A951-55FDFD695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Чувар мјеста за број слајда 5">
            <a:extLst>
              <a:ext uri="{FF2B5EF4-FFF2-40B4-BE49-F238E27FC236}">
                <a16:creationId xmlns:a16="http://schemas.microsoft.com/office/drawing/2014/main" id="{B33FF072-A5F4-42B3-9EED-7BAC99BF4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954C-9197-4F38-BE6C-5FA66C7C8235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2524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F4F0CC33-3C87-462A-94D9-2010FC0CD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0" y="1282"/>
            <a:ext cx="12192000" cy="6856718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509A744F-5EAB-402D-A3AD-D8B99139A2C8}"/>
              </a:ext>
            </a:extLst>
          </p:cNvPr>
          <p:cNvSpPr txBox="1"/>
          <p:nvPr/>
        </p:nvSpPr>
        <p:spPr>
          <a:xfrm>
            <a:off x="7378364" y="563418"/>
            <a:ext cx="44257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000" dirty="0">
                <a:solidFill>
                  <a:schemeClr val="bg1"/>
                </a:solidFill>
              </a:rPr>
              <a:t>Српски језик</a:t>
            </a:r>
          </a:p>
          <a:p>
            <a:r>
              <a:rPr lang="sr-Cyrl-BA" sz="6000" dirty="0">
                <a:solidFill>
                  <a:schemeClr val="bg1"/>
                </a:solidFill>
              </a:rPr>
              <a:t>3. разред</a:t>
            </a:r>
          </a:p>
          <a:p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61892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EDEBA1CA-A82D-4221-BA63-545C13ED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Задатак за самосталан рад:</a:t>
            </a:r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id="{662CECB6-1D2B-4831-8B0D-E86D45C85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dirty="0"/>
              <a:t>Сљедеће реченице исправно запиши у свеску. Обрати пажњу на употребу великог слова.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 err="1"/>
              <a:t>марија</a:t>
            </a:r>
            <a:r>
              <a:rPr lang="sr-Cyrl-BA" dirty="0"/>
              <a:t> је из </a:t>
            </a:r>
            <a:r>
              <a:rPr lang="sr-Cyrl-BA" dirty="0" err="1"/>
              <a:t>градишке</a:t>
            </a:r>
            <a:r>
              <a:rPr lang="sr-Cyrl-BA" dirty="0"/>
              <a:t>, а нина из трна код бања луке.</a:t>
            </a:r>
          </a:p>
          <a:p>
            <a:pPr marL="0" indent="0">
              <a:buNone/>
            </a:pPr>
            <a:r>
              <a:rPr lang="sr-Cyrl-BA" dirty="0"/>
              <a:t>упознале су се прошле зиме на планини </a:t>
            </a:r>
            <a:r>
              <a:rPr lang="sr-Cyrl-BA" dirty="0" err="1"/>
              <a:t>влашић</a:t>
            </a:r>
            <a:r>
              <a:rPr lang="sr-Cyrl-BA" dirty="0"/>
              <a:t>.</a:t>
            </a:r>
          </a:p>
          <a:p>
            <a:pPr marL="0" indent="0">
              <a:buNone/>
            </a:pPr>
            <a:r>
              <a:rPr lang="sr-Cyrl-BA" dirty="0"/>
              <a:t>овог љета </a:t>
            </a:r>
            <a:r>
              <a:rPr lang="sr-Cyrl-BA" dirty="0" err="1"/>
              <a:t>марија</a:t>
            </a:r>
            <a:r>
              <a:rPr lang="sr-Cyrl-BA" dirty="0"/>
              <a:t> је посјетила језеро </a:t>
            </a:r>
            <a:r>
              <a:rPr lang="sr-Cyrl-BA" dirty="0" err="1"/>
              <a:t>балкана</a:t>
            </a:r>
            <a:r>
              <a:rPr lang="sr-Cyrl-BA" dirty="0"/>
              <a:t> код </a:t>
            </a:r>
            <a:r>
              <a:rPr lang="sr-Cyrl-BA" dirty="0" err="1"/>
              <a:t>мркоњић</a:t>
            </a:r>
            <a:r>
              <a:rPr lang="sr-Cyrl-BA" dirty="0"/>
              <a:t> града.</a:t>
            </a:r>
          </a:p>
          <a:p>
            <a:pPr marL="0" indent="0">
              <a:buNone/>
            </a:pPr>
            <a:r>
              <a:rPr lang="sr-Cyrl-BA" dirty="0"/>
              <a:t>нина је са породицом посјетила </a:t>
            </a:r>
            <a:r>
              <a:rPr lang="sr-Cyrl-BA" dirty="0" err="1"/>
              <a:t>штиринско</a:t>
            </a:r>
            <a:r>
              <a:rPr lang="sr-Cyrl-BA" dirty="0"/>
              <a:t> језеро на планини </a:t>
            </a:r>
            <a:r>
              <a:rPr lang="sr-Cyrl-BA" dirty="0" err="1"/>
              <a:t>зеленгори</a:t>
            </a:r>
            <a:r>
              <a:rPr lang="sr-Cyrl-BA" dirty="0"/>
              <a:t>. </a:t>
            </a:r>
          </a:p>
          <a:p>
            <a:pPr marL="0" indent="0">
              <a:buNone/>
            </a:pP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142950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55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EE102612-74BF-471A-89C4-9518E044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BA" dirty="0"/>
            </a:br>
            <a:br>
              <a:rPr lang="sr-Cyrl-BA" dirty="0"/>
            </a:br>
            <a:br>
              <a:rPr lang="sr-Cyrl-BA" dirty="0"/>
            </a:br>
            <a:br>
              <a:rPr lang="sr-Cyrl-BA" dirty="0"/>
            </a:br>
            <a:br>
              <a:rPr lang="sr-Cyrl-BA" dirty="0"/>
            </a:br>
            <a:br>
              <a:rPr lang="sr-Cyrl-BA" dirty="0"/>
            </a:br>
            <a:endParaRPr lang="sr-Cyrl-BA" dirty="0"/>
          </a:p>
        </p:txBody>
      </p:sp>
      <p:sp>
        <p:nvSpPr>
          <p:cNvPr id="7" name="Чувар мјеста за садржај 6">
            <a:extLst>
              <a:ext uri="{FF2B5EF4-FFF2-40B4-BE49-F238E27FC236}">
                <a16:creationId xmlns:a16="http://schemas.microsoft.com/office/drawing/2014/main" id="{EE4DCABF-23C6-4331-B199-A8D42CF08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365124"/>
            <a:ext cx="10683240" cy="6015355"/>
          </a:xfrm>
        </p:spPr>
        <p:txBody>
          <a:bodyPr/>
          <a:lstStyle/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</p:txBody>
      </p:sp>
      <p:sp>
        <p:nvSpPr>
          <p:cNvPr id="8" name="Трака: нагнута горе 7">
            <a:extLst>
              <a:ext uri="{FF2B5EF4-FFF2-40B4-BE49-F238E27FC236}">
                <a16:creationId xmlns:a16="http://schemas.microsoft.com/office/drawing/2014/main" id="{73B909D3-590A-4CBE-9CF4-550A5D9F4CC0}"/>
              </a:ext>
            </a:extLst>
          </p:cNvPr>
          <p:cNvSpPr/>
          <p:nvPr/>
        </p:nvSpPr>
        <p:spPr>
          <a:xfrm>
            <a:off x="838200" y="686117"/>
            <a:ext cx="10109200" cy="1782763"/>
          </a:xfrm>
          <a:prstGeom prst="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600" dirty="0"/>
              <a:t>За овај час ће вам бити  потребно :</a:t>
            </a:r>
          </a:p>
        </p:txBody>
      </p:sp>
      <p:sp>
        <p:nvSpPr>
          <p:cNvPr id="9" name="Правоугаоник: заобљени углови 8">
            <a:extLst>
              <a:ext uri="{FF2B5EF4-FFF2-40B4-BE49-F238E27FC236}">
                <a16:creationId xmlns:a16="http://schemas.microsoft.com/office/drawing/2014/main" id="{3EBA18CE-CE14-4ED6-8B3A-A0259AFE0AC1}"/>
              </a:ext>
            </a:extLst>
          </p:cNvPr>
          <p:cNvSpPr/>
          <p:nvPr/>
        </p:nvSpPr>
        <p:spPr>
          <a:xfrm>
            <a:off x="1056640" y="2702241"/>
            <a:ext cx="2997200" cy="1341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solidFill>
                  <a:schemeClr val="tx1"/>
                </a:solidFill>
              </a:rPr>
              <a:t>весело расположење</a:t>
            </a:r>
          </a:p>
        </p:txBody>
      </p:sp>
      <p:sp>
        <p:nvSpPr>
          <p:cNvPr id="10" name="Правоугаоник: заобљени углови 9">
            <a:extLst>
              <a:ext uri="{FF2B5EF4-FFF2-40B4-BE49-F238E27FC236}">
                <a16:creationId xmlns:a16="http://schemas.microsoft.com/office/drawing/2014/main" id="{4BC7FC7C-DFF4-460D-9B52-E974C9F6CE13}"/>
              </a:ext>
            </a:extLst>
          </p:cNvPr>
          <p:cNvSpPr/>
          <p:nvPr/>
        </p:nvSpPr>
        <p:spPr>
          <a:xfrm>
            <a:off x="3911600" y="4587080"/>
            <a:ext cx="3271520" cy="12496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/>
              <a:t>свеска и оловка</a:t>
            </a:r>
          </a:p>
        </p:txBody>
      </p:sp>
      <p:sp>
        <p:nvSpPr>
          <p:cNvPr id="11" name="Правоугаоник: заобљени углови 10">
            <a:extLst>
              <a:ext uri="{FF2B5EF4-FFF2-40B4-BE49-F238E27FC236}">
                <a16:creationId xmlns:a16="http://schemas.microsoft.com/office/drawing/2014/main" id="{F820AA1D-D6F3-4F71-A8D9-52605073E544}"/>
              </a:ext>
            </a:extLst>
          </p:cNvPr>
          <p:cNvSpPr/>
          <p:nvPr/>
        </p:nvSpPr>
        <p:spPr>
          <a:xfrm>
            <a:off x="7183120" y="2754390"/>
            <a:ext cx="2905760" cy="1420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/>
              <a:t>добра концентрација</a:t>
            </a:r>
          </a:p>
        </p:txBody>
      </p:sp>
    </p:spTree>
    <p:extLst>
      <p:ext uri="{BB962C8B-B14F-4D97-AF65-F5344CB8AC3E}">
        <p14:creationId xmlns:p14="http://schemas.microsoft.com/office/powerpoint/2010/main" val="35344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CFE5CC25-4900-4117-AB02-A71B0A78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84619"/>
          </a:xfrm>
        </p:spPr>
        <p:txBody>
          <a:bodyPr>
            <a:normAutofit fontScale="90000"/>
          </a:bodyPr>
          <a:lstStyle/>
          <a:p>
            <a:r>
              <a:rPr lang="sr-Cyrl-BA" b="1" dirty="0">
                <a:latin typeface="+mn-lt"/>
              </a:rPr>
              <a:t>Правопис</a:t>
            </a:r>
            <a:br>
              <a:rPr lang="sr-Cyrl-BA" b="1" dirty="0">
                <a:latin typeface="+mn-lt"/>
              </a:rPr>
            </a:br>
            <a:r>
              <a:rPr lang="sr-Cyrl-BA" b="1" dirty="0">
                <a:latin typeface="+mn-lt"/>
              </a:rPr>
              <a:t>Употреба великог слова у писању географских назива</a:t>
            </a:r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DB9F4B70-59E1-4B31-855B-B2E479C09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250631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93AB0AD-B904-4657-908A-2E233570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BA" dirty="0"/>
            </a:br>
            <a:br>
              <a:rPr lang="sr-Cyrl-BA" dirty="0"/>
            </a:br>
            <a:br>
              <a:rPr lang="sr-Cyrl-BA" dirty="0"/>
            </a:br>
            <a:br>
              <a:rPr lang="sr-Cyrl-BA" dirty="0"/>
            </a:br>
            <a:br>
              <a:rPr lang="sr-Cyrl-BA" dirty="0"/>
            </a:br>
            <a:br>
              <a:rPr lang="sr-Cyrl-BA" dirty="0"/>
            </a:br>
            <a:br>
              <a:rPr lang="sr-Cyrl-BA" dirty="0"/>
            </a:br>
            <a:br>
              <a:rPr lang="sr-Cyrl-BA" dirty="0"/>
            </a:br>
            <a:endParaRPr lang="sr-Cyrl-BA" dirty="0"/>
          </a:p>
        </p:txBody>
      </p:sp>
      <p:pic>
        <p:nvPicPr>
          <p:cNvPr id="5" name="Чувар мјеста за садржај 4">
            <a:extLst>
              <a:ext uri="{FF2B5EF4-FFF2-40B4-BE49-F238E27FC236}">
                <a16:creationId xmlns:a16="http://schemas.microsoft.com/office/drawing/2014/main" id="{6CBEC1FE-58ED-4131-921C-17D9FB8F4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40" y="2552700"/>
            <a:ext cx="5080000" cy="4305300"/>
          </a:xfrm>
        </p:spPr>
      </p:pic>
      <p:sp>
        <p:nvSpPr>
          <p:cNvPr id="6" name="Облачић за говор: правоугаони 5">
            <a:extLst>
              <a:ext uri="{FF2B5EF4-FFF2-40B4-BE49-F238E27FC236}">
                <a16:creationId xmlns:a16="http://schemas.microsoft.com/office/drawing/2014/main" id="{27FD8C71-E443-49CB-95DC-CD1296448542}"/>
              </a:ext>
            </a:extLst>
          </p:cNvPr>
          <p:cNvSpPr/>
          <p:nvPr/>
        </p:nvSpPr>
        <p:spPr>
          <a:xfrm>
            <a:off x="8107680" y="497840"/>
            <a:ext cx="3373120" cy="35052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dirty="0">
                <a:solidFill>
                  <a:srgbClr val="7030A0"/>
                </a:solidFill>
              </a:rPr>
              <a:t>М</a:t>
            </a:r>
            <a:r>
              <a:rPr lang="sr-Cyrl-BA" sz="2800" dirty="0"/>
              <a:t>оје име је </a:t>
            </a:r>
            <a:r>
              <a:rPr lang="sr-Cyrl-BA" sz="2800" dirty="0">
                <a:solidFill>
                  <a:srgbClr val="7030A0"/>
                </a:solidFill>
              </a:rPr>
              <a:t>Ј</a:t>
            </a:r>
            <a:r>
              <a:rPr lang="sr-Cyrl-BA" sz="2800" dirty="0"/>
              <a:t>ована </a:t>
            </a:r>
            <a:r>
              <a:rPr lang="sr-Cyrl-BA" sz="2800" dirty="0">
                <a:solidFill>
                  <a:srgbClr val="7030A0"/>
                </a:solidFill>
              </a:rPr>
              <a:t>Н</a:t>
            </a:r>
            <a:r>
              <a:rPr lang="sr-Cyrl-BA" sz="2800" dirty="0"/>
              <a:t>иколић. </a:t>
            </a:r>
            <a:r>
              <a:rPr lang="sr-Cyrl-BA" sz="2800" dirty="0">
                <a:solidFill>
                  <a:srgbClr val="7030A0"/>
                </a:solidFill>
              </a:rPr>
              <a:t>Ж</a:t>
            </a:r>
            <a:r>
              <a:rPr lang="sr-Cyrl-BA" sz="2800" dirty="0"/>
              <a:t>ивим у </a:t>
            </a:r>
            <a:r>
              <a:rPr lang="sr-Cyrl-BA" sz="2800" dirty="0">
                <a:solidFill>
                  <a:srgbClr val="7030A0"/>
                </a:solidFill>
              </a:rPr>
              <a:t>П</a:t>
            </a:r>
            <a:r>
              <a:rPr lang="sr-Cyrl-BA" sz="2800" dirty="0">
                <a:solidFill>
                  <a:schemeClr val="tx1"/>
                </a:solidFill>
              </a:rPr>
              <a:t>риједору</a:t>
            </a:r>
            <a:r>
              <a:rPr lang="sr-Cyrl-BA" sz="2800" dirty="0"/>
              <a:t>. </a:t>
            </a:r>
            <a:r>
              <a:rPr lang="sr-Cyrl-BA" sz="2800" dirty="0">
                <a:solidFill>
                  <a:srgbClr val="7030A0"/>
                </a:solidFill>
              </a:rPr>
              <a:t>В</a:t>
            </a:r>
            <a:r>
              <a:rPr lang="sr-Cyrl-BA" sz="2800" dirty="0"/>
              <a:t>олим да планинарим и обилазим планину </a:t>
            </a:r>
            <a:r>
              <a:rPr lang="sr-Cyrl-BA" sz="2800" dirty="0">
                <a:solidFill>
                  <a:srgbClr val="7030A0"/>
                </a:solidFill>
              </a:rPr>
              <a:t>К</a:t>
            </a:r>
            <a:r>
              <a:rPr lang="sr-Cyrl-BA" sz="2800" dirty="0"/>
              <a:t>озару.</a:t>
            </a:r>
          </a:p>
        </p:txBody>
      </p:sp>
      <p:sp>
        <p:nvSpPr>
          <p:cNvPr id="7" name="Облачић за говор: правоугаони 6">
            <a:extLst>
              <a:ext uri="{FF2B5EF4-FFF2-40B4-BE49-F238E27FC236}">
                <a16:creationId xmlns:a16="http://schemas.microsoft.com/office/drawing/2014/main" id="{B3115E6A-4A68-4B48-97EC-7D919EDBC268}"/>
              </a:ext>
            </a:extLst>
          </p:cNvPr>
          <p:cNvSpPr/>
          <p:nvPr/>
        </p:nvSpPr>
        <p:spPr>
          <a:xfrm>
            <a:off x="274320" y="244156"/>
            <a:ext cx="3058160" cy="3586163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dirty="0">
                <a:solidFill>
                  <a:srgbClr val="7030A0"/>
                </a:solidFill>
              </a:rPr>
              <a:t>Ј</a:t>
            </a:r>
            <a:r>
              <a:rPr lang="sr-Cyrl-BA" sz="2800" dirty="0"/>
              <a:t>а сам њен брат. </a:t>
            </a:r>
            <a:r>
              <a:rPr lang="sr-Cyrl-BA" sz="2800" dirty="0">
                <a:solidFill>
                  <a:srgbClr val="7030A0"/>
                </a:solidFill>
              </a:rPr>
              <a:t>З</a:t>
            </a:r>
            <a:r>
              <a:rPr lang="sr-Cyrl-BA" sz="2800" dirty="0"/>
              <a:t>овем се </a:t>
            </a:r>
            <a:r>
              <a:rPr lang="sr-Cyrl-BA" sz="2800" dirty="0">
                <a:solidFill>
                  <a:srgbClr val="7030A0"/>
                </a:solidFill>
              </a:rPr>
              <a:t>С</a:t>
            </a:r>
            <a:r>
              <a:rPr lang="sr-Cyrl-BA" sz="2800" dirty="0"/>
              <a:t>рђан </a:t>
            </a:r>
            <a:r>
              <a:rPr lang="sr-Cyrl-BA" sz="2800" dirty="0">
                <a:solidFill>
                  <a:srgbClr val="7030A0"/>
                </a:solidFill>
              </a:rPr>
              <a:t>Н</a:t>
            </a:r>
            <a:r>
              <a:rPr lang="sr-Cyrl-BA" sz="2800" dirty="0"/>
              <a:t>иколић. Зову ме </a:t>
            </a:r>
            <a:r>
              <a:rPr lang="sr-Cyrl-BA" sz="2800" dirty="0">
                <a:solidFill>
                  <a:srgbClr val="7030A0"/>
                </a:solidFill>
              </a:rPr>
              <a:t>С</a:t>
            </a:r>
            <a:r>
              <a:rPr lang="sr-Cyrl-BA" sz="2800" dirty="0"/>
              <a:t>рђо. </a:t>
            </a:r>
            <a:r>
              <a:rPr lang="sr-Cyrl-BA" sz="2800" dirty="0">
                <a:solidFill>
                  <a:srgbClr val="7030A0"/>
                </a:solidFill>
              </a:rPr>
              <a:t>О</a:t>
            </a:r>
            <a:r>
              <a:rPr lang="sr-Cyrl-BA" sz="2800" dirty="0"/>
              <a:t>божавам да пецам поред ријеке </a:t>
            </a:r>
            <a:r>
              <a:rPr lang="sr-Cyrl-BA" sz="2800" dirty="0">
                <a:solidFill>
                  <a:srgbClr val="7030A0"/>
                </a:solidFill>
              </a:rPr>
              <a:t>С</a:t>
            </a:r>
            <a:r>
              <a:rPr lang="sr-Cyrl-BA" sz="2800" dirty="0"/>
              <a:t>ане.</a:t>
            </a:r>
          </a:p>
        </p:txBody>
      </p:sp>
    </p:spTree>
    <p:extLst>
      <p:ext uri="{BB962C8B-B14F-4D97-AF65-F5344CB8AC3E}">
        <p14:creationId xmlns:p14="http://schemas.microsoft.com/office/powerpoint/2010/main" val="36617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82F6ACB-4BC5-49AF-9C14-F23CD6EB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BA" dirty="0"/>
            </a:br>
            <a:br>
              <a:rPr lang="sr-Cyrl-BA" dirty="0"/>
            </a:br>
            <a:endParaRPr lang="sr-Cyrl-BA" dirty="0"/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id="{5A6C6091-E030-49FF-8BA3-776865490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711199"/>
            <a:ext cx="10246360" cy="5781675"/>
          </a:xfrm>
        </p:spPr>
        <p:txBody>
          <a:bodyPr/>
          <a:lstStyle/>
          <a:p>
            <a:endParaRPr lang="sr-Cyrl-BA" dirty="0"/>
          </a:p>
          <a:p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</p:txBody>
      </p:sp>
      <p:sp>
        <p:nvSpPr>
          <p:cNvPr id="4" name="Клизање: хоризонтално 3">
            <a:extLst>
              <a:ext uri="{FF2B5EF4-FFF2-40B4-BE49-F238E27FC236}">
                <a16:creationId xmlns:a16="http://schemas.microsoft.com/office/drawing/2014/main" id="{5B8844DE-333F-4518-B97C-5C0FE8026B1B}"/>
              </a:ext>
            </a:extLst>
          </p:cNvPr>
          <p:cNvSpPr/>
          <p:nvPr/>
        </p:nvSpPr>
        <p:spPr>
          <a:xfrm>
            <a:off x="2019300" y="792480"/>
            <a:ext cx="7914640" cy="472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600" dirty="0"/>
              <a:t>Почетак реченице, властита имена и презимена, надимци, називи ријека, планина и градова пишу се </a:t>
            </a:r>
            <a:r>
              <a:rPr lang="sr-Cyrl-BA" sz="3600" dirty="0">
                <a:solidFill>
                  <a:srgbClr val="FFFF00"/>
                </a:solidFill>
              </a:rPr>
              <a:t>ВЕЛИКИМ</a:t>
            </a:r>
            <a:r>
              <a:rPr lang="sr-Cyrl-BA" sz="3600" dirty="0"/>
              <a:t>  почетним словом.</a:t>
            </a:r>
          </a:p>
        </p:txBody>
      </p:sp>
    </p:spTree>
    <p:extLst>
      <p:ext uri="{BB962C8B-B14F-4D97-AF65-F5344CB8AC3E}">
        <p14:creationId xmlns:p14="http://schemas.microsoft.com/office/powerpoint/2010/main" val="422038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E7FD578-30C5-4E65-88C3-0B6961BB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BA" dirty="0"/>
            </a:br>
            <a:br>
              <a:rPr lang="sr-Cyrl-BA" dirty="0"/>
            </a:br>
            <a:br>
              <a:rPr lang="sr-Cyrl-BA" dirty="0"/>
            </a:br>
            <a:endParaRPr lang="sr-Cyrl-BA" dirty="0"/>
          </a:p>
        </p:txBody>
      </p:sp>
      <p:pic>
        <p:nvPicPr>
          <p:cNvPr id="5" name="Чувар мјеста за садржај 4">
            <a:extLst>
              <a:ext uri="{FF2B5EF4-FFF2-40B4-BE49-F238E27FC236}">
                <a16:creationId xmlns:a16="http://schemas.microsoft.com/office/drawing/2014/main" id="{F9C6D200-EABD-4EC4-B4EB-F67974007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552700"/>
            <a:ext cx="5080000" cy="4305300"/>
          </a:xfrm>
        </p:spPr>
      </p:pic>
      <p:sp>
        <p:nvSpPr>
          <p:cNvPr id="6" name="Облачић за говор: овални 5">
            <a:extLst>
              <a:ext uri="{FF2B5EF4-FFF2-40B4-BE49-F238E27FC236}">
                <a16:creationId xmlns:a16="http://schemas.microsoft.com/office/drawing/2014/main" id="{50194883-0582-44ED-B49B-81D866E5E2E4}"/>
              </a:ext>
            </a:extLst>
          </p:cNvPr>
          <p:cNvSpPr/>
          <p:nvPr/>
        </p:nvSpPr>
        <p:spPr>
          <a:xfrm>
            <a:off x="7752080" y="303054"/>
            <a:ext cx="4221480" cy="379142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dirty="0">
                <a:solidFill>
                  <a:srgbClr val="FF0000"/>
                </a:solidFill>
              </a:rPr>
              <a:t>О</a:t>
            </a:r>
            <a:r>
              <a:rPr lang="sr-Cyrl-BA" sz="2800" dirty="0"/>
              <a:t>божавам када нас посјети бака из </a:t>
            </a:r>
            <a:r>
              <a:rPr lang="sr-Cyrl-BA" sz="2800" dirty="0">
                <a:solidFill>
                  <a:srgbClr val="FF0000"/>
                </a:solidFill>
              </a:rPr>
              <a:t>К</a:t>
            </a:r>
            <a:r>
              <a:rPr lang="sr-Cyrl-BA" sz="2800" dirty="0"/>
              <a:t>озарске </a:t>
            </a:r>
            <a:r>
              <a:rPr lang="sr-Cyrl-BA" sz="2800" dirty="0">
                <a:solidFill>
                  <a:srgbClr val="FF0000"/>
                </a:solidFill>
              </a:rPr>
              <a:t>Д</a:t>
            </a:r>
            <a:r>
              <a:rPr lang="sr-Cyrl-BA" sz="2800" dirty="0"/>
              <a:t>убице. </a:t>
            </a:r>
            <a:r>
              <a:rPr lang="sr-Cyrl-BA" sz="2800" dirty="0">
                <a:solidFill>
                  <a:srgbClr val="FF0000"/>
                </a:solidFill>
              </a:rPr>
              <a:t>Т</a:t>
            </a:r>
            <a:r>
              <a:rPr lang="sr-Cyrl-BA" sz="2800" dirty="0"/>
              <a:t>ада нам прича о мјестима која је посјетила у </a:t>
            </a:r>
            <a:r>
              <a:rPr lang="sr-Cyrl-BA" sz="2800" dirty="0">
                <a:solidFill>
                  <a:srgbClr val="FF0000"/>
                </a:solidFill>
              </a:rPr>
              <a:t>Р</a:t>
            </a:r>
            <a:r>
              <a:rPr lang="sr-Cyrl-BA" sz="2800" dirty="0"/>
              <a:t>епублици </a:t>
            </a:r>
            <a:r>
              <a:rPr lang="sr-Cyrl-BA" sz="2800" dirty="0" err="1">
                <a:solidFill>
                  <a:srgbClr val="FF0000"/>
                </a:solidFill>
              </a:rPr>
              <a:t>С</a:t>
            </a:r>
            <a:r>
              <a:rPr lang="sr-Cyrl-BA" sz="2800" dirty="0" err="1"/>
              <a:t>рској</a:t>
            </a:r>
            <a:r>
              <a:rPr lang="sr-Cyrl-BA" sz="2800" dirty="0"/>
              <a:t>.</a:t>
            </a:r>
          </a:p>
        </p:txBody>
      </p:sp>
      <p:sp>
        <p:nvSpPr>
          <p:cNvPr id="9" name="Облачић за говор: правоугаони 8">
            <a:extLst>
              <a:ext uri="{FF2B5EF4-FFF2-40B4-BE49-F238E27FC236}">
                <a16:creationId xmlns:a16="http://schemas.microsoft.com/office/drawing/2014/main" id="{D1215F88-DB6A-4926-809D-C462C276FCD0}"/>
              </a:ext>
            </a:extLst>
          </p:cNvPr>
          <p:cNvSpPr/>
          <p:nvPr/>
        </p:nvSpPr>
        <p:spPr>
          <a:xfrm>
            <a:off x="218440" y="201454"/>
            <a:ext cx="3667760" cy="3882866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dirty="0">
                <a:solidFill>
                  <a:srgbClr val="FF0000"/>
                </a:solidFill>
              </a:rPr>
              <a:t>М</a:t>
            </a:r>
            <a:r>
              <a:rPr lang="sr-Cyrl-BA" sz="2800" dirty="0"/>
              <a:t>ене дјед често води на ријеку </a:t>
            </a:r>
            <a:r>
              <a:rPr lang="sr-Cyrl-BA" sz="2800" dirty="0">
                <a:solidFill>
                  <a:srgbClr val="FF0000"/>
                </a:solidFill>
              </a:rPr>
              <a:t>У</a:t>
            </a:r>
            <a:r>
              <a:rPr lang="sr-Cyrl-BA" sz="2800" dirty="0"/>
              <a:t>ну. </a:t>
            </a:r>
            <a:r>
              <a:rPr lang="sr-Cyrl-BA" sz="2800" dirty="0">
                <a:solidFill>
                  <a:srgbClr val="FF0000"/>
                </a:solidFill>
              </a:rPr>
              <a:t>В</a:t>
            </a:r>
            <a:r>
              <a:rPr lang="sr-Cyrl-BA" sz="2800" dirty="0"/>
              <a:t>одио ме на </a:t>
            </a:r>
            <a:r>
              <a:rPr lang="sr-Cyrl-BA" sz="2800" dirty="0">
                <a:solidFill>
                  <a:srgbClr val="FF0000"/>
                </a:solidFill>
              </a:rPr>
              <a:t>С</a:t>
            </a:r>
            <a:r>
              <a:rPr lang="sr-Cyrl-BA" sz="2800" dirty="0"/>
              <a:t>аву и </a:t>
            </a:r>
            <a:r>
              <a:rPr lang="sr-Cyrl-BA" sz="2800" dirty="0">
                <a:solidFill>
                  <a:srgbClr val="FF0000"/>
                </a:solidFill>
              </a:rPr>
              <a:t>В</a:t>
            </a:r>
            <a:r>
              <a:rPr lang="sr-Cyrl-BA" sz="2800" dirty="0"/>
              <a:t>рбас. Једном ме чак водио и на </a:t>
            </a:r>
            <a:r>
              <a:rPr lang="sr-Cyrl-BA" sz="2800" dirty="0">
                <a:solidFill>
                  <a:srgbClr val="FF0000"/>
                </a:solidFill>
              </a:rPr>
              <a:t>З</a:t>
            </a:r>
            <a:r>
              <a:rPr lang="sr-Cyrl-BA" sz="2800" dirty="0">
                <a:solidFill>
                  <a:schemeClr val="tx1"/>
                </a:solidFill>
              </a:rPr>
              <a:t>ворничко језеро.</a:t>
            </a:r>
          </a:p>
        </p:txBody>
      </p:sp>
    </p:spTree>
    <p:extLst>
      <p:ext uri="{BB962C8B-B14F-4D97-AF65-F5344CB8AC3E}">
        <p14:creationId xmlns:p14="http://schemas.microsoft.com/office/powerpoint/2010/main" val="106846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3FCCF0B-49FA-4142-BFC7-3B7F3EC4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BA" dirty="0"/>
            </a:br>
            <a:br>
              <a:rPr lang="sr-Cyrl-BA" dirty="0"/>
            </a:br>
            <a:br>
              <a:rPr lang="sr-Cyrl-BA" dirty="0"/>
            </a:br>
            <a:endParaRPr lang="sr-Cyrl-BA" dirty="0"/>
          </a:p>
        </p:txBody>
      </p:sp>
      <p:sp>
        <p:nvSpPr>
          <p:cNvPr id="3" name="Чувар мјеста за садржај 2">
            <a:extLst>
              <a:ext uri="{FF2B5EF4-FFF2-40B4-BE49-F238E27FC236}">
                <a16:creationId xmlns:a16="http://schemas.microsoft.com/office/drawing/2014/main" id="{8CCD454C-7C8F-49B0-98B5-B09597C44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/>
          <a:lstStyle/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</p:txBody>
      </p:sp>
      <p:sp>
        <p:nvSpPr>
          <p:cNvPr id="4" name="Клизање: хоризонтално 3">
            <a:extLst>
              <a:ext uri="{FF2B5EF4-FFF2-40B4-BE49-F238E27FC236}">
                <a16:creationId xmlns:a16="http://schemas.microsoft.com/office/drawing/2014/main" id="{13A2A6F9-7662-4173-97AF-A4732E13A7F1}"/>
              </a:ext>
            </a:extLst>
          </p:cNvPr>
          <p:cNvSpPr/>
          <p:nvPr/>
        </p:nvSpPr>
        <p:spPr>
          <a:xfrm>
            <a:off x="1849120" y="243840"/>
            <a:ext cx="8321040" cy="564896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/>
              <a:t>Код вишечланих назива насеља све ријечи се пишу </a:t>
            </a:r>
            <a:r>
              <a:rPr lang="sr-Cyrl-BA" sz="2800" dirty="0">
                <a:solidFill>
                  <a:srgbClr val="FFFF00"/>
                </a:solidFill>
              </a:rPr>
              <a:t>великим почетним словом.</a:t>
            </a:r>
          </a:p>
          <a:p>
            <a:pPr algn="ctr"/>
            <a:r>
              <a:rPr lang="sr-Cyrl-BA" sz="2800" dirty="0"/>
              <a:t>Ако у називу ријеке, планине или језера постоји више ријечи, </a:t>
            </a:r>
            <a:r>
              <a:rPr lang="sr-Cyrl-BA" sz="2800" dirty="0">
                <a:solidFill>
                  <a:srgbClr val="FFFF00"/>
                </a:solidFill>
              </a:rPr>
              <a:t>прва</a:t>
            </a:r>
            <a:r>
              <a:rPr lang="sr-Cyrl-BA" sz="2800" dirty="0"/>
              <a:t> ријеч се пише </a:t>
            </a:r>
            <a:r>
              <a:rPr lang="sr-Cyrl-BA" sz="2800" dirty="0">
                <a:solidFill>
                  <a:srgbClr val="FFFF00"/>
                </a:solidFill>
              </a:rPr>
              <a:t>великим</a:t>
            </a:r>
            <a:r>
              <a:rPr lang="sr-Cyrl-BA" sz="2800" dirty="0"/>
              <a:t> </a:t>
            </a:r>
            <a:r>
              <a:rPr lang="sr-Cyrl-BA" sz="2800" dirty="0">
                <a:solidFill>
                  <a:srgbClr val="FFFF00"/>
                </a:solidFill>
              </a:rPr>
              <a:t>словом</a:t>
            </a:r>
            <a:r>
              <a:rPr lang="sr-Cyrl-BA" sz="2800" dirty="0"/>
              <a:t>. Остале ријечи, уколико именују лични назив, такође се пишу </a:t>
            </a:r>
            <a:r>
              <a:rPr lang="sr-Cyrl-BA" sz="2800" dirty="0">
                <a:solidFill>
                  <a:srgbClr val="FFFF00"/>
                </a:solidFill>
              </a:rPr>
              <a:t>великим словом</a:t>
            </a:r>
            <a:r>
              <a:rPr lang="sr-Cyrl-BA" sz="2800" dirty="0"/>
              <a:t>. Ако друге ријечи не именују лични назив већ именују заједнички појам пишу се </a:t>
            </a:r>
            <a:r>
              <a:rPr lang="sr-Cyrl-BA" sz="2800" dirty="0">
                <a:solidFill>
                  <a:srgbClr val="FFFF00"/>
                </a:solidFill>
              </a:rPr>
              <a:t>малим словом</a:t>
            </a:r>
            <a:r>
              <a:rPr lang="sr-Cyrl-BA" sz="2800" dirty="0"/>
              <a:t>.</a:t>
            </a:r>
          </a:p>
          <a:p>
            <a:pPr algn="ctr"/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21416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слов 3">
            <a:extLst>
              <a:ext uri="{FF2B5EF4-FFF2-40B4-BE49-F238E27FC236}">
                <a16:creationId xmlns:a16="http://schemas.microsoft.com/office/drawing/2014/main" id="{80C36BD8-752D-4090-BA5A-E1F84EE8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Заиграјмо игру „ Села и градови“!   </a:t>
            </a:r>
          </a:p>
        </p:txBody>
      </p:sp>
      <p:sp>
        <p:nvSpPr>
          <p:cNvPr id="9" name="Чувар мјеста за садржај 8">
            <a:extLst>
              <a:ext uri="{FF2B5EF4-FFF2-40B4-BE49-F238E27FC236}">
                <a16:creationId xmlns:a16="http://schemas.microsoft.com/office/drawing/2014/main" id="{CB0418BE-0D94-42B1-A393-5BAEADB7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4" y="16264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dirty="0"/>
              <a:t>Правила игре су сљедећа:</a:t>
            </a:r>
          </a:p>
          <a:p>
            <a:r>
              <a:rPr lang="sr-Cyrl-BA"/>
              <a:t>Наведи </a:t>
            </a:r>
            <a:r>
              <a:rPr lang="sr-Cyrl-BA" dirty="0"/>
              <a:t>пет географских појмова : село, град , језеро, ријека и планина.</a:t>
            </a:r>
          </a:p>
          <a:p>
            <a:r>
              <a:rPr lang="sr-Cyrl-BA" dirty="0"/>
              <a:t>Задај једно слово. </a:t>
            </a:r>
          </a:p>
          <a:p>
            <a:r>
              <a:rPr lang="sr-Cyrl-BA" dirty="0"/>
              <a:t>На задано слово напиши назив за сваки географски појам.</a:t>
            </a:r>
          </a:p>
          <a:p>
            <a:endParaRPr lang="sr-Cyrl-BA" dirty="0"/>
          </a:p>
          <a:p>
            <a:pPr marL="0" indent="0">
              <a:buNone/>
            </a:pPr>
            <a:r>
              <a:rPr lang="sr-Cyrl-BA" dirty="0"/>
              <a:t>Ево примјера!</a:t>
            </a:r>
          </a:p>
        </p:txBody>
      </p:sp>
      <p:pic>
        <p:nvPicPr>
          <p:cNvPr id="11" name="Слика 10">
            <a:extLst>
              <a:ext uri="{FF2B5EF4-FFF2-40B4-BE49-F238E27FC236}">
                <a16:creationId xmlns:a16="http://schemas.microsoft.com/office/drawing/2014/main" id="{C88B4BA3-6BA4-4651-B845-6DF7C4C14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1" y="4312227"/>
            <a:ext cx="21431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4EA4D334-82DA-46BA-BE11-F8D1EE87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BA" sz="3200" b="1" dirty="0"/>
            </a:br>
            <a:br>
              <a:rPr lang="sr-Cyrl-BA" sz="3200" b="1" dirty="0"/>
            </a:br>
            <a:br>
              <a:rPr lang="sr-Cyrl-BA" sz="3200" b="1" dirty="0"/>
            </a:br>
            <a:br>
              <a:rPr lang="sr-Cyrl-BA" sz="3200" b="1" dirty="0"/>
            </a:br>
            <a:endParaRPr lang="sr-Cyrl-BA" sz="3200" b="1" dirty="0"/>
          </a:p>
        </p:txBody>
      </p:sp>
      <p:sp>
        <p:nvSpPr>
          <p:cNvPr id="13" name="Чувар мјеста за садржај 12">
            <a:extLst>
              <a:ext uri="{FF2B5EF4-FFF2-40B4-BE49-F238E27FC236}">
                <a16:creationId xmlns:a16="http://schemas.microsoft.com/office/drawing/2014/main" id="{6FC2C6E1-6EB4-4378-ABBD-7F616CA00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144" y="4926345"/>
            <a:ext cx="5855855" cy="15673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</p:txBody>
      </p:sp>
      <p:pic>
        <p:nvPicPr>
          <p:cNvPr id="9" name="Слика 8">
            <a:extLst>
              <a:ext uri="{FF2B5EF4-FFF2-40B4-BE49-F238E27FC236}">
                <a16:creationId xmlns:a16="http://schemas.microsoft.com/office/drawing/2014/main" id="{50C14175-BB4E-4783-9D6D-2A8B52F4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4" y="1561745"/>
            <a:ext cx="2266733" cy="1325563"/>
          </a:xfrm>
          <a:prstGeom prst="rect">
            <a:avLst/>
          </a:prstGeom>
        </p:spPr>
      </p:pic>
      <p:pic>
        <p:nvPicPr>
          <p:cNvPr id="21" name="Слика 20">
            <a:extLst>
              <a:ext uri="{FF2B5EF4-FFF2-40B4-BE49-F238E27FC236}">
                <a16:creationId xmlns:a16="http://schemas.microsoft.com/office/drawing/2014/main" id="{77BCB845-2461-4B46-8E38-13D64F64E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0" y="20494"/>
            <a:ext cx="2266734" cy="1512336"/>
          </a:xfrm>
          <a:prstGeom prst="rect">
            <a:avLst/>
          </a:prstGeom>
        </p:spPr>
      </p:pic>
      <p:pic>
        <p:nvPicPr>
          <p:cNvPr id="24" name="Слика 23">
            <a:extLst>
              <a:ext uri="{FF2B5EF4-FFF2-40B4-BE49-F238E27FC236}">
                <a16:creationId xmlns:a16="http://schemas.microsoft.com/office/drawing/2014/main" id="{481BADF2-0812-4C42-87B9-BB6AED1F2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4" y="4241788"/>
            <a:ext cx="2252222" cy="1159521"/>
          </a:xfrm>
          <a:prstGeom prst="rect">
            <a:avLst/>
          </a:prstGeom>
        </p:spPr>
      </p:pic>
      <p:pic>
        <p:nvPicPr>
          <p:cNvPr id="25" name="Слика 24">
            <a:extLst>
              <a:ext uri="{FF2B5EF4-FFF2-40B4-BE49-F238E27FC236}">
                <a16:creationId xmlns:a16="http://schemas.microsoft.com/office/drawing/2014/main" id="{D19D4093-624D-4F6A-AD81-BEBC0FC04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1" y="2916224"/>
            <a:ext cx="2266733" cy="1325564"/>
          </a:xfrm>
          <a:prstGeom prst="rect">
            <a:avLst/>
          </a:prstGeom>
        </p:spPr>
      </p:pic>
      <p:pic>
        <p:nvPicPr>
          <p:cNvPr id="26" name="Слика 25">
            <a:extLst>
              <a:ext uri="{FF2B5EF4-FFF2-40B4-BE49-F238E27FC236}">
                <a16:creationId xmlns:a16="http://schemas.microsoft.com/office/drawing/2014/main" id="{0480D0FD-9957-4054-BB71-798425083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" y="5421228"/>
            <a:ext cx="2241951" cy="1334561"/>
          </a:xfrm>
          <a:prstGeom prst="rect">
            <a:avLst/>
          </a:prstGeom>
        </p:spPr>
      </p:pic>
      <p:sp>
        <p:nvSpPr>
          <p:cNvPr id="27" name="Оквир за текст 26">
            <a:extLst>
              <a:ext uri="{FF2B5EF4-FFF2-40B4-BE49-F238E27FC236}">
                <a16:creationId xmlns:a16="http://schemas.microsoft.com/office/drawing/2014/main" id="{6D64C2BD-82BF-4715-BB73-5D1DFDCFB33C}"/>
              </a:ext>
            </a:extLst>
          </p:cNvPr>
          <p:cNvSpPr txBox="1"/>
          <p:nvPr/>
        </p:nvSpPr>
        <p:spPr>
          <a:xfrm>
            <a:off x="2987498" y="912705"/>
            <a:ext cx="339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solidFill>
                  <a:srgbClr val="00B0F0"/>
                </a:solidFill>
              </a:rPr>
              <a:t>Д</a:t>
            </a:r>
            <a:r>
              <a:rPr lang="sr-Cyrl-BA" sz="3200" dirty="0"/>
              <a:t>оњи </a:t>
            </a:r>
            <a:r>
              <a:rPr lang="sr-Cyrl-BA" sz="3200" b="1" dirty="0" err="1">
                <a:solidFill>
                  <a:srgbClr val="00B0F0"/>
                </a:solidFill>
              </a:rPr>
              <a:t>Д</a:t>
            </a:r>
            <a:r>
              <a:rPr lang="sr-Cyrl-BA" sz="3200" dirty="0" err="1"/>
              <a:t>убовик</a:t>
            </a:r>
            <a:endParaRPr lang="sr-Cyrl-BA" sz="3200" dirty="0"/>
          </a:p>
        </p:txBody>
      </p:sp>
      <p:sp>
        <p:nvSpPr>
          <p:cNvPr id="28" name="Оквир за текст 27">
            <a:extLst>
              <a:ext uri="{FF2B5EF4-FFF2-40B4-BE49-F238E27FC236}">
                <a16:creationId xmlns:a16="http://schemas.microsoft.com/office/drawing/2014/main" id="{A49BC1D4-A8B1-4E5A-88A4-48C04083042D}"/>
              </a:ext>
            </a:extLst>
          </p:cNvPr>
          <p:cNvSpPr txBox="1"/>
          <p:nvPr/>
        </p:nvSpPr>
        <p:spPr>
          <a:xfrm>
            <a:off x="3047534" y="2029346"/>
            <a:ext cx="163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solidFill>
                  <a:srgbClr val="00B0F0"/>
                </a:solidFill>
              </a:rPr>
              <a:t>Д</a:t>
            </a:r>
            <a:r>
              <a:rPr lang="sr-Cyrl-BA" sz="3200" dirty="0"/>
              <a:t>обој</a:t>
            </a:r>
          </a:p>
        </p:txBody>
      </p:sp>
      <p:sp>
        <p:nvSpPr>
          <p:cNvPr id="29" name="Оквир за текст 28">
            <a:extLst>
              <a:ext uri="{FF2B5EF4-FFF2-40B4-BE49-F238E27FC236}">
                <a16:creationId xmlns:a16="http://schemas.microsoft.com/office/drawing/2014/main" id="{E98AA163-BB0B-43BC-8932-5045D0EB089B}"/>
              </a:ext>
            </a:extLst>
          </p:cNvPr>
          <p:cNvSpPr txBox="1"/>
          <p:nvPr/>
        </p:nvSpPr>
        <p:spPr>
          <a:xfrm>
            <a:off x="3006435" y="3208194"/>
            <a:ext cx="244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solidFill>
                  <a:srgbClr val="00B0F0"/>
                </a:solidFill>
              </a:rPr>
              <a:t>Д</a:t>
            </a:r>
            <a:r>
              <a:rPr lang="sr-Cyrl-BA" sz="3200" dirty="0"/>
              <a:t>ренова</a:t>
            </a:r>
          </a:p>
        </p:txBody>
      </p:sp>
      <p:sp>
        <p:nvSpPr>
          <p:cNvPr id="30" name="Оквир за текст 29">
            <a:extLst>
              <a:ext uri="{FF2B5EF4-FFF2-40B4-BE49-F238E27FC236}">
                <a16:creationId xmlns:a16="http://schemas.microsoft.com/office/drawing/2014/main" id="{816DD90D-FBD4-4E2D-BD84-70E10A3B151C}"/>
              </a:ext>
            </a:extLst>
          </p:cNvPr>
          <p:cNvSpPr txBox="1"/>
          <p:nvPr/>
        </p:nvSpPr>
        <p:spPr>
          <a:xfrm>
            <a:off x="3114963" y="4529160"/>
            <a:ext cx="2230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solidFill>
                  <a:srgbClr val="00B0F0"/>
                </a:solidFill>
              </a:rPr>
              <a:t>Д</a:t>
            </a:r>
            <a:r>
              <a:rPr lang="sr-Cyrl-BA" sz="3200" dirty="0"/>
              <a:t>рина</a:t>
            </a:r>
          </a:p>
        </p:txBody>
      </p:sp>
      <p:sp>
        <p:nvSpPr>
          <p:cNvPr id="31" name="Оквир за текст 30">
            <a:extLst>
              <a:ext uri="{FF2B5EF4-FFF2-40B4-BE49-F238E27FC236}">
                <a16:creationId xmlns:a16="http://schemas.microsoft.com/office/drawing/2014/main" id="{6AD7FF8E-1F99-4DDC-9290-BB0158F69292}"/>
              </a:ext>
            </a:extLst>
          </p:cNvPr>
          <p:cNvSpPr txBox="1"/>
          <p:nvPr/>
        </p:nvSpPr>
        <p:spPr>
          <a:xfrm>
            <a:off x="3006435" y="5850126"/>
            <a:ext cx="279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err="1">
                <a:solidFill>
                  <a:srgbClr val="00B0F0"/>
                </a:solidFill>
              </a:rPr>
              <a:t>Д</a:t>
            </a:r>
            <a:r>
              <a:rPr lang="sr-Cyrl-BA" sz="3200" dirty="0" err="1"/>
              <a:t>имитор</a:t>
            </a:r>
            <a:endParaRPr lang="sr-Cyrl-BA" sz="3200" dirty="0"/>
          </a:p>
        </p:txBody>
      </p:sp>
      <p:sp>
        <p:nvSpPr>
          <p:cNvPr id="32" name="Оквир за текст 31">
            <a:extLst>
              <a:ext uri="{FF2B5EF4-FFF2-40B4-BE49-F238E27FC236}">
                <a16:creationId xmlns:a16="http://schemas.microsoft.com/office/drawing/2014/main" id="{9FD7C142-9F14-42A6-8FBA-D2049DA168D3}"/>
              </a:ext>
            </a:extLst>
          </p:cNvPr>
          <p:cNvSpPr txBox="1"/>
          <p:nvPr/>
        </p:nvSpPr>
        <p:spPr>
          <a:xfrm>
            <a:off x="7361382" y="5871155"/>
            <a:ext cx="295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solidFill>
                  <a:srgbClr val="FF0000"/>
                </a:solidFill>
              </a:rPr>
              <a:t>В</a:t>
            </a:r>
            <a:r>
              <a:rPr lang="sr-Cyrl-BA" sz="3200" dirty="0"/>
              <a:t>учја </a:t>
            </a:r>
            <a:r>
              <a:rPr lang="sr-Cyrl-BA" sz="3200" dirty="0">
                <a:solidFill>
                  <a:srgbClr val="FF0000"/>
                </a:solidFill>
              </a:rPr>
              <a:t>п</a:t>
            </a:r>
            <a:r>
              <a:rPr lang="sr-Cyrl-BA" sz="3200" dirty="0"/>
              <a:t>ланина</a:t>
            </a:r>
          </a:p>
        </p:txBody>
      </p:sp>
      <p:sp>
        <p:nvSpPr>
          <p:cNvPr id="33" name="Оквир за текст 32">
            <a:extLst>
              <a:ext uri="{FF2B5EF4-FFF2-40B4-BE49-F238E27FC236}">
                <a16:creationId xmlns:a16="http://schemas.microsoft.com/office/drawing/2014/main" id="{BFCFC46A-DB42-404F-979A-E5AFDA238120}"/>
              </a:ext>
            </a:extLst>
          </p:cNvPr>
          <p:cNvSpPr txBox="1"/>
          <p:nvPr/>
        </p:nvSpPr>
        <p:spPr>
          <a:xfrm>
            <a:off x="7232072" y="3208194"/>
            <a:ext cx="384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solidFill>
                  <a:srgbClr val="FF0000"/>
                </a:solidFill>
              </a:rPr>
              <a:t>В</a:t>
            </a:r>
            <a:r>
              <a:rPr lang="sr-Cyrl-BA" sz="3200" dirty="0"/>
              <a:t>ишеградско </a:t>
            </a:r>
            <a:r>
              <a:rPr lang="sr-Cyrl-BA" sz="3200" dirty="0">
                <a:solidFill>
                  <a:srgbClr val="FF0000"/>
                </a:solidFill>
              </a:rPr>
              <a:t>ј</a:t>
            </a:r>
            <a:r>
              <a:rPr lang="sr-Cyrl-BA" sz="3200" dirty="0"/>
              <a:t>езеро</a:t>
            </a:r>
          </a:p>
        </p:txBody>
      </p:sp>
      <p:sp>
        <p:nvSpPr>
          <p:cNvPr id="34" name="Оквир за текст 33">
            <a:extLst>
              <a:ext uri="{FF2B5EF4-FFF2-40B4-BE49-F238E27FC236}">
                <a16:creationId xmlns:a16="http://schemas.microsoft.com/office/drawing/2014/main" id="{EF07293E-1186-4A90-8256-91842E8562E3}"/>
              </a:ext>
            </a:extLst>
          </p:cNvPr>
          <p:cNvSpPr txBox="1"/>
          <p:nvPr/>
        </p:nvSpPr>
        <p:spPr>
          <a:xfrm>
            <a:off x="7202064" y="900998"/>
            <a:ext cx="262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err="1">
                <a:solidFill>
                  <a:srgbClr val="FF0000"/>
                </a:solidFill>
              </a:rPr>
              <a:t>В</a:t>
            </a:r>
            <a:r>
              <a:rPr lang="sr-Cyrl-BA" sz="3200" dirty="0" err="1"/>
              <a:t>лашковци</a:t>
            </a:r>
            <a:endParaRPr lang="sr-Cyrl-BA" sz="3200" dirty="0"/>
          </a:p>
        </p:txBody>
      </p:sp>
      <p:sp>
        <p:nvSpPr>
          <p:cNvPr id="35" name="Оквир за текст 34">
            <a:extLst>
              <a:ext uri="{FF2B5EF4-FFF2-40B4-BE49-F238E27FC236}">
                <a16:creationId xmlns:a16="http://schemas.microsoft.com/office/drawing/2014/main" id="{11A16D85-B651-4B18-A9CB-A934809D112F}"/>
              </a:ext>
            </a:extLst>
          </p:cNvPr>
          <p:cNvSpPr txBox="1"/>
          <p:nvPr/>
        </p:nvSpPr>
        <p:spPr>
          <a:xfrm>
            <a:off x="7248246" y="2021646"/>
            <a:ext cx="308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err="1">
                <a:solidFill>
                  <a:srgbClr val="FF0000"/>
                </a:solidFill>
              </a:rPr>
              <a:t>В</a:t>
            </a:r>
            <a:r>
              <a:rPr lang="sr-Cyrl-BA" sz="3200" dirty="0" err="1"/>
              <a:t>ласеница</a:t>
            </a:r>
            <a:endParaRPr lang="sr-Cyrl-BA" sz="3200" dirty="0"/>
          </a:p>
        </p:txBody>
      </p:sp>
      <p:sp>
        <p:nvSpPr>
          <p:cNvPr id="36" name="Оквир за текст 35">
            <a:extLst>
              <a:ext uri="{FF2B5EF4-FFF2-40B4-BE49-F238E27FC236}">
                <a16:creationId xmlns:a16="http://schemas.microsoft.com/office/drawing/2014/main" id="{4E6C0D3C-2A92-431F-AC78-5A939313CA4F}"/>
              </a:ext>
            </a:extLst>
          </p:cNvPr>
          <p:cNvSpPr txBox="1"/>
          <p:nvPr/>
        </p:nvSpPr>
        <p:spPr>
          <a:xfrm>
            <a:off x="7361382" y="4654323"/>
            <a:ext cx="311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solidFill>
                  <a:srgbClr val="FF0000"/>
                </a:solidFill>
              </a:rPr>
              <a:t>В</a:t>
            </a:r>
            <a:r>
              <a:rPr lang="sr-Cyrl-BA" sz="3200" dirty="0"/>
              <a:t>рбас</a:t>
            </a:r>
          </a:p>
        </p:txBody>
      </p:sp>
      <p:sp>
        <p:nvSpPr>
          <p:cNvPr id="38" name="Правоугаоник 37">
            <a:extLst>
              <a:ext uri="{FF2B5EF4-FFF2-40B4-BE49-F238E27FC236}">
                <a16:creationId xmlns:a16="http://schemas.microsoft.com/office/drawing/2014/main" id="{62B32385-070A-4714-87B9-45CA5BBB9F88}"/>
              </a:ext>
            </a:extLst>
          </p:cNvPr>
          <p:cNvSpPr/>
          <p:nvPr/>
        </p:nvSpPr>
        <p:spPr>
          <a:xfrm>
            <a:off x="7495346" y="0"/>
            <a:ext cx="14223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</a:t>
            </a:r>
            <a:endParaRPr lang="sr-Cyrl-B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9" name="Правоугаоник 38">
            <a:extLst>
              <a:ext uri="{FF2B5EF4-FFF2-40B4-BE49-F238E27FC236}">
                <a16:creationId xmlns:a16="http://schemas.microsoft.com/office/drawing/2014/main" id="{D52DFAE8-765E-4316-AE06-A9AA15B158AD}"/>
              </a:ext>
            </a:extLst>
          </p:cNvPr>
          <p:cNvSpPr/>
          <p:nvPr/>
        </p:nvSpPr>
        <p:spPr>
          <a:xfrm>
            <a:off x="3853871" y="-96540"/>
            <a:ext cx="10760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</a:t>
            </a:r>
          </a:p>
        </p:txBody>
      </p:sp>
    </p:spTree>
    <p:extLst>
      <p:ext uri="{BB962C8B-B14F-4D97-AF65-F5344CB8AC3E}">
        <p14:creationId xmlns:p14="http://schemas.microsoft.com/office/powerpoint/2010/main" val="76052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Тема пакет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344</Words>
  <Application>Microsoft Office PowerPoint</Application>
  <PresentationFormat>Широки екран</PresentationFormat>
  <Paragraphs>54</Paragraphs>
  <Slides>11</Slides>
  <Notes>0</Notes>
  <HiddenSlides>0</HiddenSlides>
  <MMClips>0</MMClips>
  <ScaleCrop>false</ScaleCrop>
  <HeadingPairs>
    <vt:vector size="6" baseType="variant">
      <vt:variant>
        <vt:lpstr>Кориштени фонтови</vt:lpstr>
      </vt:variant>
      <vt:variant>
        <vt:i4>3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пакета Office</vt:lpstr>
      <vt:lpstr>PowerPoint презентација</vt:lpstr>
      <vt:lpstr>      </vt:lpstr>
      <vt:lpstr>Правопис Употреба великог слова у писању географских назива</vt:lpstr>
      <vt:lpstr>        </vt:lpstr>
      <vt:lpstr>  </vt:lpstr>
      <vt:lpstr>   </vt:lpstr>
      <vt:lpstr>   </vt:lpstr>
      <vt:lpstr>Заиграјмо игру „ Села и градови“!   </vt:lpstr>
      <vt:lpstr>    </vt:lpstr>
      <vt:lpstr>Задатак за самосталан рад: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Asus</dc:creator>
  <cp:lastModifiedBy>Asus</cp:lastModifiedBy>
  <cp:revision>41</cp:revision>
  <dcterms:created xsi:type="dcterms:W3CDTF">2020-12-09T10:16:20Z</dcterms:created>
  <dcterms:modified xsi:type="dcterms:W3CDTF">2020-12-10T16:31:35Z</dcterms:modified>
</cp:coreProperties>
</file>