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C0D7-3AD3-46D9-AF1F-8F14693E40A7}" type="datetimeFigureOut">
              <a:rPr lang="sr-Latn-CS" smtClean="0"/>
              <a:pPr/>
              <a:t>24.12.2020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B68B-8E67-4042-98CA-44FF64C1B71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7772400" cy="1470025"/>
          </a:xfrm>
        </p:spPr>
        <p:txBody>
          <a:bodyPr>
            <a:normAutofit/>
          </a:bodyPr>
          <a:lstStyle/>
          <a:p>
            <a:r>
              <a:rPr lang="sr-Cyrl-B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– 2. разред</a:t>
            </a:r>
            <a:endParaRPr lang="sr-Latn-BA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6400800" cy="1752600"/>
          </a:xfrm>
        </p:spPr>
        <p:txBody>
          <a:bodyPr>
            <a:norm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Десетице и јединице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sr-Cyrl-BA" dirty="0" smtClean="0">
                <a:solidFill>
                  <a:srgbClr val="FF0000"/>
                </a:solidFill>
              </a:rPr>
              <a:t>Да поновимо</a:t>
            </a:r>
            <a:endParaRPr lang="sr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126055"/>
          </a:xfrm>
        </p:spPr>
        <p:txBody>
          <a:bodyPr/>
          <a:lstStyle/>
          <a:p>
            <a:pPr>
              <a:buNone/>
            </a:pPr>
            <a:endParaRPr lang="sr-Latn-BA" dirty="0"/>
          </a:p>
        </p:txBody>
      </p:sp>
      <p:sp>
        <p:nvSpPr>
          <p:cNvPr id="4" name="Flowchart: Connector 3"/>
          <p:cNvSpPr/>
          <p:nvPr/>
        </p:nvSpPr>
        <p:spPr>
          <a:xfrm>
            <a:off x="571472" y="121442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dirty="0">
              <a:solidFill>
                <a:srgbClr val="FF000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642910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Flowchart: Connector 5"/>
          <p:cNvSpPr/>
          <p:nvPr/>
        </p:nvSpPr>
        <p:spPr>
          <a:xfrm>
            <a:off x="1571604" y="1785926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Flowchart: Connector 6"/>
          <p:cNvSpPr/>
          <p:nvPr/>
        </p:nvSpPr>
        <p:spPr>
          <a:xfrm>
            <a:off x="1071538" y="235743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Flowchart: Connector 7"/>
          <p:cNvSpPr/>
          <p:nvPr/>
        </p:nvSpPr>
        <p:spPr>
          <a:xfrm>
            <a:off x="571472" y="271462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9" name="Flowchart: Connector 8"/>
          <p:cNvSpPr/>
          <p:nvPr/>
        </p:nvSpPr>
        <p:spPr>
          <a:xfrm>
            <a:off x="1714480" y="271462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0" name="Flowchart: Connector 9"/>
          <p:cNvSpPr/>
          <p:nvPr/>
        </p:nvSpPr>
        <p:spPr>
          <a:xfrm>
            <a:off x="2071670" y="2071678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1" name="Flowchart: Connector 10"/>
          <p:cNvSpPr/>
          <p:nvPr/>
        </p:nvSpPr>
        <p:spPr>
          <a:xfrm>
            <a:off x="2000232" y="128586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3" name="Flowchart: Connector 12"/>
          <p:cNvSpPr/>
          <p:nvPr/>
        </p:nvSpPr>
        <p:spPr>
          <a:xfrm>
            <a:off x="1285852" y="1142984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4" name="Flowchart: Connector 13"/>
          <p:cNvSpPr/>
          <p:nvPr/>
        </p:nvSpPr>
        <p:spPr>
          <a:xfrm>
            <a:off x="2428860" y="2714620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7" name="TextBox 16"/>
          <p:cNvSpPr txBox="1"/>
          <p:nvPr/>
        </p:nvSpPr>
        <p:spPr>
          <a:xfrm>
            <a:off x="857224" y="335756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јединица</a:t>
            </a:r>
            <a:endParaRPr lang="sr-Latn-BA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0364" y="1571612"/>
            <a:ext cx="623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r-Latn-BA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29058" y="1857364"/>
            <a:ext cx="50006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2" name="Flowchart: Connector 21"/>
          <p:cNvSpPr/>
          <p:nvPr/>
        </p:nvSpPr>
        <p:spPr>
          <a:xfrm>
            <a:off x="3929058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3" name="Flowchart: Connector 22"/>
          <p:cNvSpPr/>
          <p:nvPr/>
        </p:nvSpPr>
        <p:spPr>
          <a:xfrm>
            <a:off x="4429124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4" name="Flowchart: Connector 23"/>
          <p:cNvSpPr/>
          <p:nvPr/>
        </p:nvSpPr>
        <p:spPr>
          <a:xfrm>
            <a:off x="4929190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5" name="Flowchart: Connector 24"/>
          <p:cNvSpPr/>
          <p:nvPr/>
        </p:nvSpPr>
        <p:spPr>
          <a:xfrm>
            <a:off x="5429256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6" name="Flowchart: Connector 25"/>
          <p:cNvSpPr/>
          <p:nvPr/>
        </p:nvSpPr>
        <p:spPr>
          <a:xfrm>
            <a:off x="5929322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7" name="Flowchart: Connector 26"/>
          <p:cNvSpPr/>
          <p:nvPr/>
        </p:nvSpPr>
        <p:spPr>
          <a:xfrm>
            <a:off x="6429388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8" name="Flowchart: Connector 27"/>
          <p:cNvSpPr/>
          <p:nvPr/>
        </p:nvSpPr>
        <p:spPr>
          <a:xfrm>
            <a:off x="6929454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9" name="Flowchart: Connector 28"/>
          <p:cNvSpPr/>
          <p:nvPr/>
        </p:nvSpPr>
        <p:spPr>
          <a:xfrm>
            <a:off x="7429520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0" name="Flowchart: Connector 29"/>
          <p:cNvSpPr/>
          <p:nvPr/>
        </p:nvSpPr>
        <p:spPr>
          <a:xfrm>
            <a:off x="7929586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1" name="Flowchart: Connector 30"/>
          <p:cNvSpPr/>
          <p:nvPr/>
        </p:nvSpPr>
        <p:spPr>
          <a:xfrm>
            <a:off x="8429652" y="192880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3" name="TextBox 32"/>
          <p:cNvSpPr txBox="1"/>
          <p:nvPr/>
        </p:nvSpPr>
        <p:spPr>
          <a:xfrm>
            <a:off x="5072066" y="2714620"/>
            <a:ext cx="2140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десетица</a:t>
            </a:r>
            <a:endParaRPr lang="sr-Latn-BA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3042" y="4572008"/>
            <a:ext cx="588576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јединица = 1 десетица 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build="allAtOnce"/>
      <p:bldP spid="18" grpId="0" build="allAtOnce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build="allAtOnce"/>
      <p:bldP spid="3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68146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Растави бројеве на десетице</a:t>
            </a: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јединице.</a:t>
            </a:r>
          </a:p>
          <a:p>
            <a:endParaRPr lang="sr-Cyrl-B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 _____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endParaRPr lang="sr-Cyrl-B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 _____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endParaRPr lang="sr-Cyrl-B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_____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endParaRPr lang="sr-Cyrl-B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____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endParaRPr lang="sr-Latn-BA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135729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235743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235743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328612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335756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428625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28625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sr-Latn-BA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57166"/>
            <a:ext cx="48577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Напиши број који има:</a:t>
            </a:r>
          </a:p>
          <a:p>
            <a:endParaRPr lang="sr-Cyrl-B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1 Д 9 Ј = ____</a:t>
            </a:r>
          </a:p>
          <a:p>
            <a:endParaRPr lang="sr-Cyrl-BA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0 Д 3 Ј = ____</a:t>
            </a:r>
          </a:p>
          <a:p>
            <a:endParaRPr lang="sr-Cyrl-BA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1 Д 6 Ј = ____</a:t>
            </a:r>
          </a:p>
          <a:p>
            <a:endParaRPr lang="sr-Cyrl-BA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 Д 0 Ј = ____</a:t>
            </a:r>
            <a:endParaRPr lang="sr-Latn-BA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0562" y="121442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sr-Latn-B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228599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r-Latn-B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4290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sr-Latn-B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450057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sr-Latn-B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Настави како је започето и попуни табелу:</a:t>
            </a:r>
          </a:p>
          <a:p>
            <a:endParaRPr lang="sr-Cyrl-BA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Latn-BA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30" y="1397000"/>
          <a:ext cx="6191270" cy="167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4"/>
                <a:gridCol w="1238254"/>
                <a:gridCol w="1238254"/>
                <a:gridCol w="1238254"/>
                <a:gridCol w="1238254"/>
              </a:tblGrid>
              <a:tr h="558270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sr-Latn-B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sr-Latn-B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sr-Latn-B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sr-Latn-B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sr-Latn-B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8270">
                <a:tc>
                  <a:txBody>
                    <a:bodyPr/>
                    <a:lstStyle/>
                    <a:p>
                      <a:pPr algn="ctr"/>
                      <a:r>
                        <a:rPr lang="sr-Cyrl-BA" sz="2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+ 1</a:t>
                      </a:r>
                      <a:endParaRPr lang="sr-Latn-BA" sz="2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+</a:t>
                      </a:r>
                      <a:r>
                        <a:rPr lang="sr-Cyrl-BA" sz="28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sr-Latn-BA" sz="2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+ 0</a:t>
                      </a:r>
                      <a:endParaRPr lang="sr-Latn-BA" sz="2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sr-Cyrl-BA" sz="28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+ 3</a:t>
                      </a:r>
                      <a:endParaRPr lang="sr-Latn-BA" sz="2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+</a:t>
                      </a:r>
                      <a:r>
                        <a:rPr lang="sr-Cyrl-BA" sz="28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sr-Latn-BA" sz="2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8270">
                <a:tc>
                  <a:txBody>
                    <a:bodyPr/>
                    <a:lstStyle/>
                    <a:p>
                      <a:pPr algn="ctr"/>
                      <a:endParaRPr lang="sr-Latn-BA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71604" y="2500306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endParaRPr lang="sr-Latn-B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2500306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endParaRPr lang="sr-Latn-B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2500306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endParaRPr lang="sr-Latn-B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2500306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endParaRPr lang="sr-Latn-B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2500306"/>
            <a:ext cx="1131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endParaRPr lang="sr-Latn-B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928670"/>
            <a:ext cx="63579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САМОСТАЛНИ РАД</a:t>
            </a:r>
          </a:p>
          <a:p>
            <a:pPr algn="ctr"/>
            <a:r>
              <a:rPr lang="sr-Cyrl-B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Урадити у Радном листу </a:t>
            </a:r>
          </a:p>
          <a:p>
            <a:pPr algn="ctr"/>
            <a:r>
              <a:rPr lang="sr-Cyrl-B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и 4. задатак на страни 60.</a:t>
            </a:r>
            <a:endParaRPr lang="sr-Latn-BA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163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Математика – 2. разред</vt:lpstr>
      <vt:lpstr>Да поновимо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2. разред</dc:title>
  <dc:creator>korisnik</dc:creator>
  <cp:lastModifiedBy>korisnik</cp:lastModifiedBy>
  <cp:revision>13</cp:revision>
  <dcterms:created xsi:type="dcterms:W3CDTF">2020-12-18T20:35:23Z</dcterms:created>
  <dcterms:modified xsi:type="dcterms:W3CDTF">2020-12-24T20:28:30Z</dcterms:modified>
</cp:coreProperties>
</file>