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59" r:id="rId4"/>
    <p:sldId id="262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1" clrIdx="0">
    <p:extLst>
      <p:ext uri="{19B8F6BF-5375-455C-9EA6-DF929625EA0E}">
        <p15:presenceInfo xmlns:p15="http://schemas.microsoft.com/office/powerpoint/2012/main" userId="c0a392f6b393e1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1220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9474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8035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93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24344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03723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39828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84066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4637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578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5854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2328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45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875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3932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2123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5270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FDF8AC4-8758-4E03-99FE-B0F955CF3123}" type="datetimeFigureOut">
              <a:rPr lang="sr-Latn-BA" smtClean="0"/>
              <a:t>18.12.2020.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D9311-54DF-44FB-9AAF-740FFFC66F2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2390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E254-47C0-4D7D-AF58-D71F0ADF8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966229" cy="1993699"/>
          </a:xfrm>
        </p:spPr>
        <p:txBody>
          <a:bodyPr/>
          <a:lstStyle/>
          <a:p>
            <a:r>
              <a:rPr lang="sr-Cyrl-BA" b="1" dirty="0"/>
              <a:t>МАТЕМАТИКА</a:t>
            </a:r>
            <a:br>
              <a:rPr lang="sr-Cyrl-BA" b="1" dirty="0"/>
            </a:br>
            <a:r>
              <a:rPr lang="sr-Cyrl-BA" b="1" dirty="0"/>
              <a:t>9. РАЗРЕД</a:t>
            </a:r>
            <a:endParaRPr lang="sr-Latn-BA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3F05A-A232-4741-9CFC-88A9AC9F6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4589755"/>
            <a:ext cx="4302711" cy="1464816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rgbClr val="FFFF00"/>
                </a:solidFill>
              </a:rPr>
              <a:t>НАСТ</a:t>
            </a:r>
            <a:r>
              <a:rPr lang="sr-Latn-BA" dirty="0" smtClean="0">
                <a:solidFill>
                  <a:srgbClr val="FFFF00"/>
                </a:solidFill>
              </a:rPr>
              <a:t>A</a:t>
            </a:r>
            <a:r>
              <a:rPr lang="sr-Cyrl-BA" dirty="0" smtClean="0">
                <a:solidFill>
                  <a:srgbClr val="FFFF00"/>
                </a:solidFill>
              </a:rPr>
              <a:t>ВНИК</a:t>
            </a:r>
            <a:r>
              <a:rPr lang="sr-Cyrl-BA" dirty="0">
                <a:solidFill>
                  <a:srgbClr val="FFFF00"/>
                </a:solidFill>
              </a:rPr>
              <a:t>: ДАЈАНА ОСТОЈИЋ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ЈУ </a:t>
            </a:r>
            <a:r>
              <a:rPr lang="sr-Cyrl-BA" dirty="0">
                <a:solidFill>
                  <a:srgbClr val="FFFF00"/>
                </a:solidFill>
              </a:rPr>
              <a:t>ОШ „МАЈКА КНЕЖОПОЉКА“</a:t>
            </a:r>
          </a:p>
          <a:p>
            <a:r>
              <a:rPr lang="sr-Cyrl-BA" dirty="0">
                <a:solidFill>
                  <a:srgbClr val="FFFF00"/>
                </a:solidFill>
              </a:rPr>
              <a:t>КНЕЖИЦА</a:t>
            </a:r>
            <a:endParaRPr lang="sr-Latn-B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6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356" y="1807633"/>
            <a:ext cx="10211544" cy="1915647"/>
          </a:xfrm>
        </p:spPr>
        <p:txBody>
          <a:bodyPr/>
          <a:lstStyle/>
          <a:p>
            <a:pPr algn="just"/>
            <a:r>
              <a:rPr lang="sr-Cyrl-BA" sz="6000" b="1" dirty="0" smtClean="0"/>
              <a:t>ПОВРШИНА И ЗАПРЕМИНА ПИРАМИДЕ</a:t>
            </a:r>
            <a:endParaRPr lang="sr-Latn-BA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356" y="3913781"/>
            <a:ext cx="8825658" cy="860400"/>
          </a:xfrm>
        </p:spPr>
        <p:txBody>
          <a:bodyPr>
            <a:normAutofit/>
          </a:bodyPr>
          <a:lstStyle/>
          <a:p>
            <a:r>
              <a:rPr lang="sr-Cyrl-BA" sz="3200" dirty="0" smtClean="0"/>
              <a:t>- ЧАС УТВРЂИВАЊА И ВЈЕЖБАЊА -</a:t>
            </a:r>
            <a:endParaRPr lang="sr-Latn-B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443" y="4964682"/>
            <a:ext cx="4365114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9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F00E-C74D-43AF-AA96-43DD804F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452718"/>
            <a:ext cx="10147299" cy="1400530"/>
          </a:xfrm>
        </p:spPr>
        <p:txBody>
          <a:bodyPr/>
          <a:lstStyle/>
          <a:p>
            <a:pPr algn="just"/>
            <a:r>
              <a:rPr lang="sr-Cyrl-BA" sz="2800" dirty="0" smtClean="0">
                <a:solidFill>
                  <a:schemeClr val="tx1"/>
                </a:solidFill>
              </a:rPr>
              <a:t>Пр. </a:t>
            </a:r>
            <a:r>
              <a:rPr lang="sr-Cyrl-BA" sz="2800" dirty="0">
                <a:solidFill>
                  <a:schemeClr val="tx1"/>
                </a:solidFill>
              </a:rPr>
              <a:t>1. </a:t>
            </a:r>
            <a:r>
              <a:rPr lang="ru-RU" sz="2800" b="0" i="0" dirty="0">
                <a:solidFill>
                  <a:schemeClr val="tx1"/>
                </a:solidFill>
                <a:effectLst/>
              </a:rPr>
              <a:t>Правоугли троугао са катетама дужине 18 cm и </a:t>
            </a:r>
            <a:r>
              <a:rPr lang="ru-RU" sz="2800" b="0" i="0" dirty="0" smtClean="0">
                <a:solidFill>
                  <a:schemeClr val="tx1"/>
                </a:solidFill>
                <a:effectLst/>
              </a:rPr>
              <a:t>24 cm </a:t>
            </a:r>
            <a:r>
              <a:rPr lang="ru-RU" sz="2800" b="0" i="0" dirty="0">
                <a:solidFill>
                  <a:schemeClr val="tx1"/>
                </a:solidFill>
                <a:effectLst/>
              </a:rPr>
              <a:t>представља основу праве пирамиде. Израчунај запремину пирамиде ако је бочна </a:t>
            </a:r>
            <a:r>
              <a:rPr lang="ru-RU" sz="2800" b="0" i="0" dirty="0" smtClean="0">
                <a:solidFill>
                  <a:schemeClr val="tx1"/>
                </a:solidFill>
                <a:effectLst/>
              </a:rPr>
              <a:t>ивица 17 cm</a:t>
            </a:r>
            <a:r>
              <a:rPr lang="ru-RU" sz="2800" b="0" i="0" dirty="0">
                <a:solidFill>
                  <a:schemeClr val="tx1"/>
                </a:solidFill>
                <a:effectLst/>
              </a:rPr>
              <a:t>.</a:t>
            </a:r>
            <a:r>
              <a:rPr lang="sr-Latn-BA" sz="2800" dirty="0">
                <a:solidFill>
                  <a:schemeClr val="tx1"/>
                </a:solidFill>
              </a:rPr>
              <a:t/>
            </a:r>
            <a:br>
              <a:rPr lang="sr-Latn-BA" sz="2800" dirty="0">
                <a:solidFill>
                  <a:schemeClr val="tx1"/>
                </a:solidFill>
              </a:rPr>
            </a:br>
            <a:endParaRPr lang="sr-Latn-BA" sz="28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BDAE3-8314-4DF6-857E-6285EB8C675D}"/>
              </a:ext>
            </a:extLst>
          </p:cNvPr>
          <p:cNvSpPr txBox="1"/>
          <p:nvPr/>
        </p:nvSpPr>
        <p:spPr>
          <a:xfrm>
            <a:off x="196101" y="2037216"/>
            <a:ext cx="28514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a= 18 cm</a:t>
            </a:r>
          </a:p>
          <a:p>
            <a:r>
              <a:rPr lang="sr-Latn-BA" sz="2400" dirty="0"/>
              <a:t>b</a:t>
            </a:r>
            <a:r>
              <a:rPr lang="sr-Latn-BA" sz="2400" dirty="0" smtClean="0"/>
              <a:t>= 24 cm</a:t>
            </a:r>
            <a:endParaRPr lang="sr-Latn-BA" sz="2400" dirty="0"/>
          </a:p>
          <a:p>
            <a:r>
              <a:rPr lang="sr-Latn-BA" sz="2400" dirty="0"/>
              <a:t>S</a:t>
            </a:r>
            <a:r>
              <a:rPr lang="sr-Latn-BA" sz="2400" dirty="0" smtClean="0"/>
              <a:t>= 17 </a:t>
            </a:r>
            <a:r>
              <a:rPr lang="sr-Latn-BA" sz="2400" dirty="0"/>
              <a:t>cm</a:t>
            </a:r>
          </a:p>
          <a:p>
            <a:r>
              <a:rPr lang="sr-Latn-BA" sz="2400" dirty="0"/>
              <a:t>V=</a:t>
            </a:r>
            <a:r>
              <a:rPr lang="sr-Cyrl-B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r-Latn-B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BA" sz="2400" dirty="0"/>
              <a:t>	   </a:t>
            </a:r>
            <a:r>
              <a:rPr lang="sr-Latn-BA" sz="2400" dirty="0" smtClean="0"/>
              <a:t>    </a:t>
            </a:r>
            <a:endParaRPr lang="sr-Latn-BA" dirty="0"/>
          </a:p>
          <a:p>
            <a:endParaRPr lang="sr-Latn-BA" sz="2400" dirty="0"/>
          </a:p>
          <a:p>
            <a:endParaRPr lang="sr-Latn-BA" sz="2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AF08A1-3769-4638-B8CC-5F26A730340E}"/>
              </a:ext>
            </a:extLst>
          </p:cNvPr>
          <p:cNvCxnSpPr>
            <a:cxnSpLocks/>
          </p:cNvCxnSpPr>
          <p:nvPr/>
        </p:nvCxnSpPr>
        <p:spPr>
          <a:xfrm>
            <a:off x="181157" y="3180862"/>
            <a:ext cx="17613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44135C-77E5-435E-91B0-A2807B2B640E}"/>
                  </a:ext>
                </a:extLst>
              </p:cNvPr>
              <p:cNvSpPr txBox="1"/>
              <p:nvPr/>
            </p:nvSpPr>
            <p:spPr>
              <a:xfrm>
                <a:off x="3287057" y="2180653"/>
                <a:ext cx="2325010" cy="2287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=324+576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=900</a:t>
                </a:r>
              </a:p>
              <a:p>
                <a:r>
                  <a:rPr lang="sr-Latn-BA" sz="2800" dirty="0"/>
                  <a:t>c</a:t>
                </a:r>
                <a:r>
                  <a:rPr lang="sr-Latn-BA" sz="2800" b="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900</m:t>
                        </m:r>
                      </m:e>
                    </m:rad>
                  </m:oMath>
                </a14:m>
                <a:endParaRPr lang="sr-Latn-BA" sz="2800" b="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44135C-77E5-435E-91B0-A2807B2B6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057" y="2180653"/>
                <a:ext cx="2325010" cy="2287293"/>
              </a:xfrm>
              <a:prstGeom prst="rect">
                <a:avLst/>
              </a:prstGeom>
              <a:blipFill>
                <a:blip r:embed="rId2"/>
                <a:stretch>
                  <a:fillRect l="-5236" t="-2933" b="-666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21A3657-8D87-4960-B2C0-F8220A847BCE}"/>
                  </a:ext>
                </a:extLst>
              </p:cNvPr>
              <p:cNvSpPr txBox="1"/>
              <p:nvPr/>
            </p:nvSpPr>
            <p:spPr>
              <a:xfrm>
                <a:off x="5690134" y="2066358"/>
                <a:ext cx="2577565" cy="4178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BA" sz="2800" b="0" dirty="0" smtClean="0"/>
                  <a:t>-</a:t>
                </a:r>
                <a:r>
                  <a:rPr lang="sr-Cyrl-BA" sz="2800" b="0" dirty="0" smtClean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sr-Latn-BA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sr-Latn-BA" sz="2800" b="0" i="0" dirty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num>
                          <m:den>
                            <m:r>
                              <a:rPr lang="sr-Latn-BA" sz="28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Cyrl-BA" sz="2800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b="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b="0" dirty="0" smtClean="0"/>
                  <a:t>- </a:t>
                </a:r>
                <a:r>
                  <a:rPr lang="sr-Cyrl-BA" sz="2800" dirty="0">
                    <a:solidFill>
                      <a:prstClr val="white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sr-Latn-BA" sz="2800" i="1" dirty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800" b="0" i="0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num>
                          <m:den>
                            <m:r>
                              <a:rPr lang="sr-Latn-BA" sz="2800" dirty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Cyrl-BA" sz="2800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r-Latn-BA" sz="2800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b="0" dirty="0"/>
              </a:p>
              <a:p>
                <a:endParaRPr lang="sr-Latn-BA" sz="2800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b="0" dirty="0"/>
                  <a:t>=289 -225</a:t>
                </a:r>
              </a:p>
              <a:p>
                <a:endParaRPr lang="sr-Latn-BA" sz="28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=64</a:t>
                </a:r>
              </a:p>
              <a:p>
                <a:endParaRPr lang="sr-Latn-BA" sz="2800" b="0" dirty="0"/>
              </a:p>
              <a:p>
                <a:r>
                  <a:rPr lang="sr-Latn-BA" sz="2800" b="0" dirty="0"/>
                  <a:t>H=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</m:oMath>
                </a14:m>
                <a:endParaRPr lang="sr-Latn-BA" sz="2800" b="0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21A3657-8D87-4960-B2C0-F8220A847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134" y="2066358"/>
                <a:ext cx="2577565" cy="4178644"/>
              </a:xfrm>
              <a:prstGeom prst="rect">
                <a:avLst/>
              </a:prstGeom>
              <a:blipFill>
                <a:blip r:embed="rId3"/>
                <a:stretch>
                  <a:fillRect l="-4728" t="-58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Content Placeholder 3">
            <a:extLst>
              <a:ext uri="{FF2B5EF4-FFF2-40B4-BE49-F238E27FC236}">
                <a16:creationId xmlns:a16="http://schemas.microsoft.com/office/drawing/2014/main" id="{DE87BA98-0607-4C39-903A-872CCD59D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196" y="2066358"/>
            <a:ext cx="3390403" cy="24645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623299" y="6041414"/>
                <a:ext cx="1892300" cy="5715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 smtClean="0">
                    <a:solidFill>
                      <a:prstClr val="white"/>
                    </a:solidFill>
                  </a:rPr>
                  <a:t>V</a:t>
                </a:r>
                <a14:m>
                  <m:oMath xmlns:m="http://schemas.openxmlformats.org/officeDocument/2006/math">
                    <m:r>
                      <a:rPr lang="sr-Latn-BA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576</m:t>
                        </m:r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sr-Latn-BA" sz="2400" dirty="0">
                            <a:solidFill>
                              <a:prstClr val="white"/>
                            </a:solidFill>
                          </a:rPr>
                          <m:t> </m:t>
                        </m:r>
                      </m:sup>
                    </m:sSup>
                  </m:oMath>
                </a14:m>
                <a:endParaRPr lang="sr-Latn-BA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299" y="6041414"/>
                <a:ext cx="1892300" cy="571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831075" y="6094289"/>
            <a:ext cx="1709249" cy="5186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/>
              <a:t>Н = 8 </a:t>
            </a:r>
            <a:r>
              <a:rPr lang="sr-Latn-BA" sz="2800" dirty="0" smtClean="0"/>
              <a:t>cm</a:t>
            </a:r>
            <a:endParaRPr lang="sr-Latn-B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507253" y="4967749"/>
                <a:ext cx="2464072" cy="7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sr-Latn-BA" sz="2800" dirty="0">
                    <a:solidFill>
                      <a:prstClr val="white"/>
                    </a:solidFill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BA" sz="28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</m:t>
                    </m:r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18 · 24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BA" sz="28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8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 </m:t>
                    </m:r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8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7253" y="4967749"/>
                <a:ext cx="2464072" cy="703782"/>
              </a:xfrm>
              <a:prstGeom prst="rect">
                <a:avLst/>
              </a:prstGeom>
              <a:blipFill>
                <a:blip r:embed="rId6"/>
                <a:stretch>
                  <a:fillRect l="-5198" r="-3960" b="-956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81157" y="3527138"/>
                <a:ext cx="6096000" cy="13644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sr-Latn-BA" sz="2400" dirty="0">
                    <a:solidFill>
                      <a:prstClr val="white"/>
                    </a:solidFill>
                  </a:rPr>
                  <a:t>V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BA" sz="24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 </m:t>
                    </m:r>
                  </m:oMath>
                </a14:m>
                <a:r>
                  <a:rPr lang="sr-Latn-BA" sz="2400" dirty="0">
                    <a:solidFill>
                      <a:prstClr val="white"/>
                    </a:solidFill>
                  </a:rPr>
                  <a:t>B · H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>
                    <a:solidFill>
                      <a:prstClr val="white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BA" sz="28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·</m:t>
                    </m:r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· </m:t>
                        </m:r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· H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57" y="3527138"/>
                <a:ext cx="6096000" cy="1364412"/>
              </a:xfrm>
              <a:prstGeom prst="rect">
                <a:avLst/>
              </a:prstGeom>
              <a:blipFill>
                <a:blip r:embed="rId7"/>
                <a:stretch>
                  <a:fillRect l="-2100" b="-448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305892" y="4527908"/>
            <a:ext cx="1894543" cy="65830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800" dirty="0"/>
              <a:t>c</a:t>
            </a:r>
            <a:r>
              <a:rPr lang="sr-Latn-BA" sz="2800" dirty="0" smtClean="0"/>
              <a:t> = 30 cm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359716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9" grpId="0"/>
      <p:bldP spid="20" grpId="0"/>
      <p:bldP spid="9" grpId="0" animBg="1"/>
      <p:bldP spid="16" grpId="0" animBg="1"/>
      <p:bldP spid="23" grpId="0"/>
      <p:bldP spid="28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87B71B6-0E4B-4B1A-9AE5-899F1B6B61C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9858830" cy="1400530"/>
              </a:xfrm>
            </p:spPr>
            <p:txBody>
              <a:bodyPr/>
              <a:lstStyle/>
              <a:p>
                <a:pPr algn="just"/>
                <a:r>
                  <a:rPr lang="ru-RU" sz="2800" b="0" i="0" dirty="0" smtClean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П</a:t>
                </a:r>
                <a:r>
                  <a:rPr lang="sr-Cyrl-BA" sz="28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римјер</a:t>
                </a:r>
                <a:r>
                  <a:rPr lang="ru-RU" sz="2800" b="0" i="0" dirty="0" smtClean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ru-RU" sz="2800" b="0" i="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2. Израчунати запремину правилне четворостране пирамиде, ако је </a:t>
                </a:r>
                <a:r>
                  <a:rPr lang="ru-RU" sz="2800" b="0" i="0" dirty="0" smtClean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ње</a:t>
                </a:r>
                <a:r>
                  <a:rPr lang="sr-Cyrl-BA" sz="28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на</a:t>
                </a:r>
                <a:r>
                  <a:rPr lang="ru-RU" sz="2800" b="0" i="0" dirty="0" smtClean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ru-RU" sz="2800" b="0" i="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површина P=96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cm</m:t>
                        </m:r>
                      </m:e>
                      <m:sup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b="0" i="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,</a:t>
                </a:r>
                <a:r>
                  <a:rPr lang="ru-RU" sz="2800" b="0" i="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а основна ивица a= 6cm. </a:t>
                </a:r>
                <a:endParaRPr lang="sr-Latn-BA" sz="28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87B71B6-0E4B-4B1A-9AE5-899F1B6B61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9858830" cy="1400530"/>
              </a:xfrm>
              <a:blipFill>
                <a:blip r:embed="rId2"/>
                <a:stretch>
                  <a:fillRect l="-1299" t="-4348" r="-1237" b="-10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65810D6-5AA1-4DD5-8EF3-214367A68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01" y="1531104"/>
            <a:ext cx="2560334" cy="288037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BE103C-8C4D-456B-BF8C-AD716C4341CD}"/>
              </a:ext>
            </a:extLst>
          </p:cNvPr>
          <p:cNvSpPr txBox="1"/>
          <p:nvPr/>
        </p:nvSpPr>
        <p:spPr>
          <a:xfrm>
            <a:off x="745724" y="2698812"/>
            <a:ext cx="1722268" cy="24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3FCB84-3FD3-46BB-B359-9B9C2A6867FB}"/>
                  </a:ext>
                </a:extLst>
              </p:cNvPr>
              <p:cNvSpPr txBox="1"/>
              <p:nvPr/>
            </p:nvSpPr>
            <p:spPr>
              <a:xfrm>
                <a:off x="709618" y="2235200"/>
                <a:ext cx="3047000" cy="342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800" dirty="0"/>
                  <a:t>P=</a:t>
                </a:r>
                <a:r>
                  <a:rPr lang="sr-Cyrl-BA" sz="2800" dirty="0" smtClean="0"/>
                  <a:t> </a:t>
                </a:r>
                <a14:m>
                  <m:oMath xmlns:m="http://schemas.openxmlformats.org/officeDocument/2006/math"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96</m:t>
                    </m:r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:r>
                  <a:rPr lang="sr-Latn-BA" sz="2800" dirty="0"/>
                  <a:t>a= </a:t>
                </a:r>
                <a:r>
                  <a:rPr lang="sr-Latn-BA" sz="2800" dirty="0" smtClean="0"/>
                  <a:t>6cm</a:t>
                </a:r>
                <a:endParaRPr lang="sr-Latn-BA" sz="2800" dirty="0"/>
              </a:p>
              <a:p>
                <a:r>
                  <a:rPr lang="sr-Latn-BA" sz="2800" dirty="0"/>
                  <a:t>V</a:t>
                </a:r>
                <a:r>
                  <a:rPr lang="sr-Latn-BA" sz="2800" dirty="0" smtClean="0"/>
                  <a:t>=</a:t>
                </a:r>
                <a:r>
                  <a:rPr lang="sr-Latn-BA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sr-Latn-BA" sz="2800" dirty="0"/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 ·</a:t>
                </a:r>
                <a:r>
                  <a:rPr lang="sr-Cyrl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B· H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𝑎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i="1" dirty="0">
                    <a:solidFill>
                      <a:prstClr val="white"/>
                    </a:solidFill>
                    <a:ea typeface="+mj-ea"/>
                    <a:cs typeface="+mj-cs"/>
                  </a:rPr>
                  <a:t> ·</a:t>
                </a:r>
                <a:r>
                  <a:rPr lang="sr-Cyrl-BA" sz="2800" i="1" dirty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𝑎</m:t>
                        </m:r>
                      </m:e>
                      <m:sup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· H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23FCB84-3FD3-46BB-B359-9B9C2A686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18" y="2235200"/>
                <a:ext cx="3047000" cy="3421706"/>
              </a:xfrm>
              <a:prstGeom prst="rect">
                <a:avLst/>
              </a:prstGeom>
              <a:blipFill>
                <a:blip r:embed="rId4"/>
                <a:stretch>
                  <a:fillRect l="-4000" t="-1961" b="-107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ACFBDC-B9CD-4864-9804-2BAE157BE9E4}"/>
              </a:ext>
            </a:extLst>
          </p:cNvPr>
          <p:cNvCxnSpPr/>
          <p:nvPr/>
        </p:nvCxnSpPr>
        <p:spPr>
          <a:xfrm>
            <a:off x="745724" y="3115706"/>
            <a:ext cx="1646371" cy="4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F544DF-A649-4DF8-AAC9-29C3458DA44F}"/>
                  </a:ext>
                </a:extLst>
              </p:cNvPr>
              <p:cNvSpPr txBox="1"/>
              <p:nvPr/>
            </p:nvSpPr>
            <p:spPr>
              <a:xfrm>
                <a:off x="3078864" y="2252656"/>
                <a:ext cx="3040620" cy="2865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800" dirty="0" smtClean="0"/>
                  <a:t>P=</a:t>
                </a:r>
                <a:r>
                  <a:rPr lang="sr-Cyrl-BA" sz="2800" dirty="0" smtClean="0"/>
                  <a:t> </a:t>
                </a:r>
                <a:r>
                  <a:rPr lang="sr-Latn-BA" sz="2800" dirty="0" smtClean="0"/>
                  <a:t>B+M</a:t>
                </a:r>
                <a:endParaRPr lang="sr-Latn-BA" sz="2800" dirty="0"/>
              </a:p>
              <a:p>
                <a:r>
                  <a:rPr lang="sr-Latn-BA" sz="2800" dirty="0"/>
                  <a:t>P=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+ </a:t>
                </a:r>
                <a:r>
                  <a:rPr lang="sr-Latn-BA" sz="2800" dirty="0" smtClean="0"/>
                  <a:t>4</a:t>
                </a:r>
                <a:r>
                  <a:rPr lang="sr-Cyrl-BA" sz="2800" dirty="0" smtClean="0"/>
                  <a:t> 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·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2800" dirty="0"/>
              </a:p>
              <a:p>
                <a:r>
                  <a:rPr lang="sr-Latn-BA" sz="2800" dirty="0"/>
                  <a:t>P=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 + </a:t>
                </a:r>
                <a:r>
                  <a:rPr lang="sr-Latn-BA" sz="2800" dirty="0" smtClean="0"/>
                  <a:t>2·a·h</a:t>
                </a:r>
                <a:endParaRPr lang="sr-Latn-BA" sz="2800" dirty="0"/>
              </a:p>
              <a:p>
                <a:pPr lvl="0"/>
                <a:r>
                  <a:rPr lang="sr-Latn-BA" sz="2800" dirty="0"/>
                  <a:t>96=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 </a:t>
                </a:r>
                <a:r>
                  <a:rPr lang="sr-Latn-BA" sz="2800" dirty="0" smtClean="0"/>
                  <a:t>+</a:t>
                </a:r>
                <a:r>
                  <a:rPr lang="sr-Cyrl-BA" sz="2800" dirty="0" smtClean="0"/>
                  <a:t>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2·</a:t>
                </a:r>
                <a:r>
                  <a:rPr lang="sr-Cyrl-BA" sz="2800" dirty="0" smtClean="0">
                    <a:solidFill>
                      <a:prstClr val="white"/>
                    </a:solidFill>
                  </a:rPr>
                  <a:t>6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·h</a:t>
                </a:r>
                <a:endParaRPr lang="sr-Latn-BA" sz="2800" dirty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800" dirty="0" smtClean="0"/>
                  <a:t>96=</a:t>
                </a:r>
                <a:r>
                  <a:rPr lang="sr-Cyrl-BA" sz="2800" dirty="0" smtClean="0"/>
                  <a:t> </a:t>
                </a:r>
                <a:r>
                  <a:rPr lang="sr-Latn-BA" sz="2800" dirty="0" smtClean="0"/>
                  <a:t>36+12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·h</a:t>
                </a:r>
                <a:endParaRPr lang="sr-Cyrl-BA" sz="2800" dirty="0" smtClean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800" dirty="0" smtClean="0"/>
                  <a:t>12h</a:t>
                </a:r>
                <a:r>
                  <a:rPr lang="sr-Latn-BA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sr-Latn-BA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F544DF-A649-4DF8-AAC9-29C3458DA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64" y="2252656"/>
                <a:ext cx="3040620" cy="2865015"/>
              </a:xfrm>
              <a:prstGeom prst="rect">
                <a:avLst/>
              </a:prstGeom>
              <a:blipFill>
                <a:blip r:embed="rId5"/>
                <a:stretch>
                  <a:fillRect l="-4008" t="-2340" b="-489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4B6338-4DD2-48D2-96C8-D2287C41CCAD}"/>
                  </a:ext>
                </a:extLst>
              </p:cNvPr>
              <p:cNvSpPr txBox="1"/>
              <p:nvPr/>
            </p:nvSpPr>
            <p:spPr>
              <a:xfrm>
                <a:off x="5742470" y="2257073"/>
                <a:ext cx="2831687" cy="2608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sr-Latn-BA" sz="2800" b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sr-Latn-BA" sz="2800" dirty="0">
                            <a:solidFill>
                              <a:prstClr val="white"/>
                            </a:solidFill>
                          </a:rPr>
                          <m:t>(</m:t>
                        </m:r>
                        <m:f>
                          <m:f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BA" sz="2800" i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sr-Latn-BA" sz="2800" b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sr-Latn-BA" sz="2800" dirty="0">
                            <a:solidFill>
                              <a:prstClr val="white"/>
                            </a:solidFill>
                          </a:rPr>
                          <m:t>(</m:t>
                        </m:r>
                        <m:f>
                          <m:f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8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sr-Latn-BA" sz="2800" i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BA" sz="2800" dirty="0"/>
                  <a:t>25 -9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BA" sz="2800" dirty="0"/>
                  <a:t>16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endParaRPr lang="sr-Latn-BA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4B6338-4DD2-48D2-96C8-D2287C41C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470" y="2257073"/>
                <a:ext cx="2831687" cy="2608984"/>
              </a:xfrm>
              <a:prstGeom prst="rect">
                <a:avLst/>
              </a:prstGeom>
              <a:blipFill>
                <a:blip r:embed="rId6"/>
                <a:stretch>
                  <a:fillRect t="-701" b="-560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47435" y="4466772"/>
                <a:ext cx="3295208" cy="2247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sr-Latn-BA" sz="2400" dirty="0" smtClean="0">
                    <a:solidFill>
                      <a:prstClr val="white"/>
                    </a:solidFill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BA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</m:t>
                    </m:r>
                    <m:sSup>
                      <m:sSup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Cyrl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sr-Latn-BA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·4</m:t>
                    </m:r>
                  </m:oMath>
                </a14:m>
                <a:endParaRPr lang="sr-Latn-BA" sz="2400" dirty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400" dirty="0">
                    <a:solidFill>
                      <a:prstClr val="white"/>
                    </a:solidFill>
                  </a:rPr>
                  <a:t>   </a:t>
                </a:r>
                <a:endParaRPr lang="sr-Latn-BA" sz="2000" dirty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400" dirty="0">
                    <a:solidFill>
                      <a:prstClr val="white"/>
                    </a:solidFill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BA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</m:t>
                    </m:r>
                    <m:r>
                      <a:rPr lang="sr-Cyrl-BA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36</m:t>
                    </m:r>
                    <m:r>
                      <a:rPr lang="sr-Cyrl-BA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</m:t>
                    </m:r>
                    <m:r>
                      <a:rPr lang="sr-Cyrl-BA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sr-Latn-BA" sz="2400" dirty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400" dirty="0">
                    <a:solidFill>
                      <a:prstClr val="white"/>
                    </a:solidFill>
                  </a:rPr>
                  <a:t>    </a:t>
                </a:r>
                <a:endParaRPr lang="sr-Latn-BA" sz="2000" dirty="0">
                  <a:solidFill>
                    <a:prstClr val="white"/>
                  </a:solidFill>
                </a:endParaRPr>
              </a:p>
              <a:p>
                <a:pPr lvl="0"/>
                <a:endParaRPr lang="sr-Latn-BA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435" y="4466772"/>
                <a:ext cx="3295208" cy="2247154"/>
              </a:xfrm>
              <a:prstGeom prst="rect">
                <a:avLst/>
              </a:prstGeom>
              <a:blipFill>
                <a:blip r:embed="rId7"/>
                <a:stretch>
                  <a:fillRect l="-296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4381500" y="2933700"/>
            <a:ext cx="215900" cy="18200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65700" y="3115706"/>
            <a:ext cx="203200" cy="2116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38500" y="5207000"/>
            <a:ext cx="1600200" cy="520831"/>
          </a:xfrm>
          <a:prstGeom prst="rect">
            <a:avLst/>
          </a:prstGeom>
          <a:effectLst>
            <a:outerShdw blurRad="38100" dist="25400" dir="5400000" rotWithShape="0">
              <a:srgbClr val="000000">
                <a:alpha val="45000"/>
              </a:srgbClr>
            </a:outerShdw>
            <a:softEdge rad="1270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Latn-BA" sz="2800">
                <a:solidFill>
                  <a:prstClr val="white"/>
                </a:solidFill>
              </a:rPr>
              <a:t>h= 5 cm</a:t>
            </a:r>
            <a:endParaRPr lang="sr-Latn-BA" sz="2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5517" y="4984815"/>
            <a:ext cx="1435100" cy="48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Latn-BA" sz="2800" dirty="0">
                <a:solidFill>
                  <a:prstClr val="white"/>
                </a:solidFill>
              </a:rPr>
              <a:t>H=4cm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388350" y="6267450"/>
                <a:ext cx="1816100" cy="54172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>
                    <a:solidFill>
                      <a:prstClr val="white"/>
                    </a:solidFill>
                  </a:rPr>
                  <a:t>V=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sr-Latn-BA" sz="2400" dirty="0">
                            <a:solidFill>
                              <a:prstClr val="white"/>
                            </a:solidFill>
                          </a:rPr>
                          <m:t> </m:t>
                        </m:r>
                      </m:sup>
                    </m:sSup>
                  </m:oMath>
                </a14:m>
                <a:endParaRPr lang="sr-Latn-BA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350" y="6267450"/>
                <a:ext cx="1816100" cy="5417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1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  <p:bldP spid="15" grpId="0"/>
      <p:bldP spid="6" grpId="0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E0CA5A9-78DB-4EDE-B363-D6629A669D3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8599" y="452718"/>
                <a:ext cx="10147301" cy="1400530"/>
              </a:xfrm>
            </p:spPr>
            <p:txBody>
              <a:bodyPr/>
              <a:lstStyle/>
              <a:p>
                <a:pPr algn="just"/>
                <a:r>
                  <a:rPr lang="ru-RU" sz="2800" b="0" i="0" dirty="0" smtClean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Примјер 3. Главни </a:t>
                </a:r>
                <a:r>
                  <a:rPr lang="ru-RU" sz="2800" b="0" i="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дијагонални пресјек правилне шестостране пирамиде је једнакостранични троугао површине </a:t>
                </a:r>
                <a:r>
                  <a:rPr lang="ru-RU" sz="2800" b="0" i="0" dirty="0" smtClean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𝑐𝑚</m:t>
                        </m:r>
                      </m:e>
                      <m:sup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lang="sr-Latn-BA" sz="28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sr-Latn-BA" sz="2800" b="0" i="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ru-RU" sz="2800" b="0" i="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Koлика је запремина пирамиде?</a:t>
                </a:r>
                <a:endParaRPr lang="sr-Latn-BA" sz="28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E0CA5A9-78DB-4EDE-B363-D6629A669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599" y="452718"/>
                <a:ext cx="10147301" cy="1400530"/>
              </a:xfrm>
              <a:blipFill>
                <a:blip r:embed="rId2"/>
                <a:stretch>
                  <a:fillRect l="-1201" t="-4348" r="-1201" b="-1304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F27C2D-C950-4ADC-8EEF-7E2EB06DD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946" y="1888882"/>
            <a:ext cx="2421062" cy="266998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DE7740-E0BF-4D98-A215-CB9002999EBB}"/>
                  </a:ext>
                </a:extLst>
              </p:cNvPr>
              <p:cNvSpPr txBox="1"/>
              <p:nvPr/>
            </p:nvSpPr>
            <p:spPr>
              <a:xfrm>
                <a:off x="228599" y="2219807"/>
                <a:ext cx="3412629" cy="5035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800" b="0" i="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Q=</a:t>
                </a:r>
                <a:r>
                  <a:rPr lang="ru-RU" sz="2800" b="0" i="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sr-Latn-BA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BA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  <a:p>
                <a:endParaRPr lang="sr-Cyrl-BA" sz="2800" dirty="0"/>
              </a:p>
              <a:p>
                <a:r>
                  <a:rPr lang="sr-Latn-BA" sz="2800" dirty="0" smtClean="0"/>
                  <a:t>V</a:t>
                </a:r>
                <a:r>
                  <a:rPr lang="sr-Latn-BA" sz="2800" dirty="0"/>
                  <a:t>=</a:t>
                </a:r>
                <a:r>
                  <a:rPr lang="sr-Latn-BA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endParaRPr lang="sr-Latn-BA" dirty="0"/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  <a:r>
                  <a:rPr lang="sr-Latn-BA" sz="26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·</a:t>
                </a:r>
                <a:r>
                  <a:rPr lang="sr-Cyrl-BA" sz="26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  <a:r>
                  <a:rPr lang="sr-Latn-BA" sz="26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B</a:t>
                </a:r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· H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B= 6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 = 3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den>
                    </m:f>
                  </m:oMath>
                </a14:m>
                <a:endParaRPr lang="sr-Latn-BA" sz="2600" dirty="0">
                  <a:solidFill>
                    <a:prstClr val="white"/>
                  </a:solidFill>
                  <a:ea typeface="+mj-ea"/>
                  <a:cs typeface="+mj-cs"/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 · H</a:t>
                </a:r>
              </a:p>
              <a:p>
                <a:endParaRPr lang="sr-Latn-BA" dirty="0"/>
              </a:p>
              <a:p>
                <a:endParaRPr lang="sr-Latn-BA" dirty="0"/>
              </a:p>
              <a:p>
                <a:endParaRPr lang="sr-Latn-BA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DE7740-E0BF-4D98-A215-CB9002999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2219807"/>
                <a:ext cx="3412629" cy="5035161"/>
              </a:xfrm>
              <a:prstGeom prst="rect">
                <a:avLst/>
              </a:prstGeom>
              <a:blipFill>
                <a:blip r:embed="rId4"/>
                <a:stretch>
                  <a:fillRect l="-3571" t="-36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54FF4D-A504-4ED8-B61A-F52565F3F061}"/>
              </a:ext>
            </a:extLst>
          </p:cNvPr>
          <p:cNvCxnSpPr/>
          <p:nvPr/>
        </p:nvCxnSpPr>
        <p:spPr>
          <a:xfrm>
            <a:off x="375327" y="2908300"/>
            <a:ext cx="2113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DDED21A-75D3-43E0-A8B2-4BE6506DEF43}"/>
                  </a:ext>
                </a:extLst>
              </p:cNvPr>
              <p:cNvSpPr txBox="1"/>
              <p:nvPr/>
            </p:nvSpPr>
            <p:spPr>
              <a:xfrm>
                <a:off x="10045960" y="5305797"/>
                <a:ext cx="2052208" cy="98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400" dirty="0" smtClean="0"/>
                  <a:t>V=</a:t>
                </a:r>
                <a:r>
                  <a:rPr lang="sr-Latn-BA" sz="24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num>
                      <m:den>
                        <m:r>
                          <a:rPr lang="sr-Latn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Cyrl-BA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BA" sz="2400" dirty="0"/>
              </a:p>
              <a:p>
                <a:endParaRPr lang="sr-Latn-BA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DDED21A-75D3-43E0-A8B2-4BE6506DE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960" y="5305797"/>
                <a:ext cx="2052208" cy="983987"/>
              </a:xfrm>
              <a:prstGeom prst="rect">
                <a:avLst/>
              </a:prstGeom>
              <a:blipFill>
                <a:blip r:embed="rId5"/>
                <a:stretch>
                  <a:fillRect l="-474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4AAF12F-C913-4641-BC51-834F76C90DAD}"/>
                  </a:ext>
                </a:extLst>
              </p:cNvPr>
              <p:cNvSpPr txBox="1"/>
              <p:nvPr/>
            </p:nvSpPr>
            <p:spPr>
              <a:xfrm>
                <a:off x="3576819" y="2036817"/>
                <a:ext cx="3120921" cy="4173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800" dirty="0"/>
                  <a:t>s</a:t>
                </a:r>
                <a:r>
                  <a:rPr lang="sr-Latn-BA" sz="2800" dirty="0" smtClean="0"/>
                  <a:t>=2a</a:t>
                </a:r>
                <a:endParaRPr lang="sr-Latn-BA" sz="2800" dirty="0"/>
              </a:p>
              <a:p>
                <a:r>
                  <a:rPr lang="sr-Latn-BA" sz="2800" dirty="0"/>
                  <a:t>Q=</a:t>
                </a:r>
                <a:r>
                  <a:rPr lang="sr-Latn-BA" sz="2800" dirty="0">
                    <a:solidFill>
                      <a:prstClr val="white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BA" sz="2800" b="0" dirty="0">
                  <a:solidFill>
                    <a:prstClr val="white"/>
                  </a:solidFill>
                </a:endParaRPr>
              </a:p>
              <a:p>
                <a:r>
                  <a:rPr lang="sr-Latn-BA" sz="28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Latn-BA" sz="28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9</m:t>
                    </m:r>
                    <m:rad>
                      <m:radPr>
                        <m:degHide m:val="on"/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</m:e>
                    </m:rad>
                  </m:oMath>
                </a14:m>
                <a:r>
                  <a:rPr lang="sr-Cyrl-BA" sz="2800" dirty="0" smtClean="0"/>
                  <a:t> </a:t>
                </a:r>
                <a:r>
                  <a:rPr lang="sr-Latn-BA" sz="2800" dirty="0" smtClean="0">
                    <a:solidFill>
                      <a:srgbClr val="FFFF00"/>
                    </a:solidFill>
                  </a:rPr>
                  <a:t>/: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</m:e>
                    </m:rad>
                  </m:oMath>
                </a14:m>
                <a:endParaRPr lang="sr-Latn-BA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BA" sz="2800" dirty="0" smtClean="0"/>
                  <a:t> = 9  </a:t>
                </a:r>
                <a:r>
                  <a:rPr lang="sr-Latn-BA" sz="2800" dirty="0" smtClean="0">
                    <a:solidFill>
                      <a:srgbClr val="FFFF00"/>
                    </a:solidFill>
                  </a:rPr>
                  <a:t>/·4</a:t>
                </a:r>
                <a:endParaRPr lang="sr-Latn-BA" sz="2800" dirty="0">
                  <a:solidFill>
                    <a:srgbClr val="FFFF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 smtClean="0"/>
                  <a:t>= 9·4</a:t>
                </a:r>
                <a:endParaRPr lang="sr-Latn-BA" sz="28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/>
                  <a:t>=36</a:t>
                </a:r>
              </a:p>
              <a:p>
                <a:r>
                  <a:rPr lang="sr-Latn-BA" sz="2800" dirty="0"/>
                  <a:t>s</a:t>
                </a:r>
                <a:r>
                  <a:rPr lang="sr-Latn-BA" sz="28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</m:oMath>
                </a14:m>
                <a:endParaRPr lang="sr-Latn-BA" sz="2800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4AAF12F-C913-4641-BC51-834F76C90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819" y="2036817"/>
                <a:ext cx="3120921" cy="4173707"/>
              </a:xfrm>
              <a:prstGeom prst="rect">
                <a:avLst/>
              </a:prstGeom>
              <a:blipFill>
                <a:blip r:embed="rId6"/>
                <a:stretch>
                  <a:fillRect l="-4102" t="-146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475F1B9-7DE0-4F32-B978-0D9F612F86A0}"/>
                  </a:ext>
                </a:extLst>
              </p:cNvPr>
              <p:cNvSpPr txBox="1"/>
              <p:nvPr/>
            </p:nvSpPr>
            <p:spPr>
              <a:xfrm>
                <a:off x="5484872" y="4832975"/>
                <a:ext cx="2060455" cy="1275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800" dirty="0">
                    <a:latin typeface="+mj-lt"/>
                    <a:cs typeface="Times New Roman" panose="02020603050405020304" pitchFamily="18" charset="0"/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2800" dirty="0">
                  <a:latin typeface="+mj-lt"/>
                  <a:cs typeface="Times New Roman" panose="02020603050405020304" pitchFamily="18" charset="0"/>
                </a:endParaRPr>
              </a:p>
              <a:p>
                <a:r>
                  <a:rPr lang="sr-Latn-BA" sz="2800" dirty="0">
                    <a:latin typeface="+mj-lt"/>
                    <a:cs typeface="Times New Roman" panose="02020603050405020304" pitchFamily="18" charset="0"/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2800" b="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475F1B9-7DE0-4F32-B978-0D9F612F8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872" y="4832975"/>
                <a:ext cx="2060455" cy="1275798"/>
              </a:xfrm>
              <a:prstGeom prst="rect">
                <a:avLst/>
              </a:prstGeom>
              <a:blipFill>
                <a:blip r:embed="rId7"/>
                <a:stretch>
                  <a:fillRect l="-6213" t="-1914" b="-478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CB1DD33-5270-4B8A-9237-DD50913FD6B4}"/>
                  </a:ext>
                </a:extLst>
              </p:cNvPr>
              <p:cNvSpPr txBox="1"/>
              <p:nvPr/>
            </p:nvSpPr>
            <p:spPr>
              <a:xfrm>
                <a:off x="6813918" y="1962489"/>
                <a:ext cx="2482741" cy="2796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sr-Latn-BA" sz="28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sr-Latn-BA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sr-Latn-BA" sz="2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sr-Latn-BA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Latn-BA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Cyrl-BA" sz="2800" dirty="0" smtClean="0"/>
              </a:p>
              <a:p>
                <a:pPr algn="ctr"/>
                <a:r>
                  <a:rPr lang="sr-Cyrl-BA" sz="2800" dirty="0" smtClean="0"/>
                  <a:t>..</a:t>
                </a:r>
                <a:r>
                  <a:rPr lang="sr-Latn-BA" sz="2800" dirty="0" smtClean="0"/>
                  <a:t>. </a:t>
                </a:r>
                <a:endParaRPr lang="sr-Latn-BA" sz="2800" dirty="0"/>
              </a:p>
              <a:p>
                <a:r>
                  <a:rPr lang="sr-Cyrl-BA" sz="2800" dirty="0"/>
                  <a:t>и</a:t>
                </a:r>
                <a:r>
                  <a:rPr lang="sr-Cyrl-BA" sz="2800" dirty="0" smtClean="0"/>
                  <a:t>ли </a:t>
                </a:r>
                <a:r>
                  <a:rPr lang="sr-Latn-BA" sz="2800" dirty="0" smtClean="0"/>
                  <a:t>H</a:t>
                </a:r>
                <a:r>
                  <a:rPr lang="sr-Latn-BA" sz="2800" dirty="0"/>
                  <a:t>=</a:t>
                </a:r>
                <a:r>
                  <a:rPr lang="sr-Latn-BA" sz="28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2800" b="0" dirty="0">
                  <a:solidFill>
                    <a:prstClr val="white"/>
                  </a:solidFill>
                </a:endParaRPr>
              </a:p>
              <a:p>
                <a:r>
                  <a:rPr lang="sr-Cyrl-BA" sz="2800" dirty="0" smtClean="0"/>
                  <a:t>        </a:t>
                </a:r>
                <a:r>
                  <a:rPr lang="sr-Latn-BA" sz="2800" dirty="0" smtClean="0"/>
                  <a:t>H</a:t>
                </a:r>
                <a:r>
                  <a:rPr lang="sr-Latn-BA" sz="2800" dirty="0"/>
                  <a:t>=</a:t>
                </a:r>
                <a:r>
                  <a:rPr lang="sr-Latn-BA" sz="28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2800" b="0" dirty="0">
                  <a:solidFill>
                    <a:prstClr val="white"/>
                  </a:solidFill>
                </a:endParaRPr>
              </a:p>
              <a:p>
                <a:r>
                  <a:rPr lang="sr-Cyrl-BA" sz="2800" dirty="0" smtClean="0"/>
                  <a:t>     </a:t>
                </a:r>
                <a:endParaRPr lang="sr-Latn-BA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CB1DD33-5270-4B8A-9237-DD50913FD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918" y="1962489"/>
                <a:ext cx="2482741" cy="2796278"/>
              </a:xfrm>
              <a:prstGeom prst="rect">
                <a:avLst/>
              </a:prstGeom>
              <a:blipFill>
                <a:blip r:embed="rId8"/>
                <a:stretch>
                  <a:fillRect l="-516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74839" y="4851690"/>
                <a:ext cx="2857500" cy="1789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sr-Latn-BA" sz="2400" dirty="0" smtClean="0">
                    <a:solidFill>
                      <a:prstClr val="white"/>
                    </a:solidFill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sr-Latn-BA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4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</m:t>
                    </m:r>
                    <m:r>
                      <a:rPr lang="sr-Cyrl-BA" sz="2400" b="0" i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sr-Latn-BA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BA" sz="2400" dirty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400" dirty="0">
                    <a:solidFill>
                      <a:prstClr val="white"/>
                    </a:solidFill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ad>
                          <m:radPr>
                            <m:degHide m:val="on"/>
                            <m:ctrlPr>
                              <a:rPr lang="sr-Latn-BA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4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·</m:t>
                    </m:r>
                    <m:r>
                      <a:rPr lang="sr-Cyrl-BA" sz="2400" b="0" i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4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sr-Latn-BA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BA" sz="2400" dirty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400" dirty="0">
                    <a:solidFill>
                      <a:prstClr val="white"/>
                    </a:solidFill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sr-Latn-BA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·</m:t>
                        </m:r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839" y="4851690"/>
                <a:ext cx="2857500" cy="1789721"/>
              </a:xfrm>
              <a:prstGeom prst="rect">
                <a:avLst/>
              </a:prstGeom>
              <a:blipFill>
                <a:blip r:embed="rId9"/>
                <a:stretch>
                  <a:fillRect l="-3412" b="-238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787400" y="4965700"/>
            <a:ext cx="190500" cy="1651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11300" y="5156200"/>
            <a:ext cx="152400" cy="14959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29204" y="5952954"/>
            <a:ext cx="1463496" cy="51986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Latn-BA" sz="2800">
                <a:solidFill>
                  <a:prstClr val="white"/>
                </a:solidFill>
              </a:rPr>
              <a:t>s=6 cm</a:t>
            </a:r>
            <a:endParaRPr lang="sr-Latn-BA" sz="2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54346" y="6210524"/>
            <a:ext cx="1621153" cy="5204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Latn-BA" sz="2800">
                <a:solidFill>
                  <a:prstClr val="white"/>
                </a:solidFill>
                <a:cs typeface="Times New Roman" panose="02020603050405020304" pitchFamily="18" charset="0"/>
              </a:rPr>
              <a:t>a= 3 cm</a:t>
            </a:r>
            <a:endParaRPr lang="sr-Latn-BA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74839" y="4304304"/>
                <a:ext cx="1690856" cy="49156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sr-Latn-BA" sz="2400" dirty="0">
                    <a:solidFill>
                      <a:prstClr val="white"/>
                    </a:solidFill>
                  </a:rPr>
                  <a:t>H=3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sr-Cyrl-BA" sz="2400" dirty="0">
                    <a:solidFill>
                      <a:prstClr val="white"/>
                    </a:solidFill>
                  </a:rPr>
                  <a:t> </a:t>
                </a:r>
                <a:r>
                  <a:rPr lang="sr-Latn-BA" sz="2400" dirty="0">
                    <a:solidFill>
                      <a:prstClr val="white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839" y="4304304"/>
                <a:ext cx="1690856" cy="4915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9916448" y="6108774"/>
                <a:ext cx="1975560" cy="53263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 smtClean="0">
                    <a:solidFill>
                      <a:prstClr val="white"/>
                    </a:solidFill>
                  </a:rPr>
                  <a:t>V=40,5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Cyrl-BA" sz="24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BA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6448" y="6108774"/>
                <a:ext cx="1975560" cy="5326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61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9" grpId="0"/>
      <p:bldP spid="30" grpId="0"/>
      <p:bldP spid="8" grpId="0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0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1464</TotalTime>
  <Words>840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Century Gothic</vt:lpstr>
      <vt:lpstr>Times New Roman</vt:lpstr>
      <vt:lpstr>Wingdings 3</vt:lpstr>
      <vt:lpstr>Ion</vt:lpstr>
      <vt:lpstr>МАТЕМАТИКА 9. РАЗРЕД</vt:lpstr>
      <vt:lpstr>ПОВРШИНА И ЗАПРЕМИНА ПИРАМИДЕ</vt:lpstr>
      <vt:lpstr>Пр. 1. Правоугли троугао са катетама дужине 18 cm и 24 cm представља основу праве пирамиде. Израчунај запремину пирамиде ако је бочна ивица 17 cm. </vt:lpstr>
      <vt:lpstr>Примјер 2. Израчунати запремину правилне четворостране пирамиде, ако је њена површина P=96cm^2, а основна ивица a= 6cm. </vt:lpstr>
      <vt:lpstr>Примјер 3. Главни дијагонални пресјек правилне шестостране пирамиде је једнакостранични троугао површине 9√3 〖cm〗^2. Koлика је запремина пирамиде?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9. РАЗРЕД</dc:title>
  <dc:creator>Miroslav Škara</dc:creator>
  <cp:lastModifiedBy>Korisnik</cp:lastModifiedBy>
  <cp:revision>36</cp:revision>
  <dcterms:created xsi:type="dcterms:W3CDTF">2020-12-12T20:19:35Z</dcterms:created>
  <dcterms:modified xsi:type="dcterms:W3CDTF">2020-12-18T17:32:28Z</dcterms:modified>
</cp:coreProperties>
</file>