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78" r:id="rId2"/>
    <p:sldId id="283" r:id="rId3"/>
    <p:sldId id="257" r:id="rId4"/>
    <p:sldId id="258" r:id="rId5"/>
    <p:sldId id="273" r:id="rId6"/>
    <p:sldId id="282" r:id="rId7"/>
    <p:sldId id="285" r:id="rId8"/>
    <p:sldId id="284" r:id="rId9"/>
    <p:sldId id="286" r:id="rId10"/>
    <p:sldId id="287" r:id="rId11"/>
    <p:sldId id="279" r:id="rId12"/>
    <p:sldId id="280" r:id="rId13"/>
    <p:sldId id="28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 showGuide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A47B600-648E-4A8B-9658-C0C0B2F5DB03}" type="datetimeFigureOut">
              <a:rPr lang="ru-RU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FA22E9-84B4-421B-9A59-B56A2BFE77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4F1BE6-8E14-442F-B13E-AFC5B7DD05C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BCFD2D-E3D1-4ABD-9EBC-7DC71E884C5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B6AED7-9C50-430B-92A1-ED85234A81A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B6AED7-9C50-430B-92A1-ED85234A81A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612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C03014-9D74-464D-8987-2AF7E7B5CD3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8506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C03014-9D74-464D-8987-2AF7E7B5CD3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9253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D50CFDD-3FE6-4A56-A277-673A1A75E553}" type="datetimeFigureOut">
              <a:rPr lang="ru-RU" smtClean="0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A9E4F-3F1F-40ED-8BE3-67A6795236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51527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50CFDD-3FE6-4A56-A277-673A1A75E553}" type="datetimeFigureOut">
              <a:rPr lang="ru-RU" smtClean="0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A9E4F-3F1F-40ED-8BE3-67A6795236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337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50CFDD-3FE6-4A56-A277-673A1A75E553}" type="datetimeFigureOut">
              <a:rPr lang="ru-RU" smtClean="0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A9E4F-3F1F-40ED-8BE3-67A6795236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4196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50CFDD-3FE6-4A56-A277-673A1A75E553}" type="datetimeFigureOut">
              <a:rPr lang="ru-RU" smtClean="0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A9E4F-3F1F-40ED-8BE3-67A6795236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497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50CFDD-3FE6-4A56-A277-673A1A75E553}" type="datetimeFigureOut">
              <a:rPr lang="ru-RU" smtClean="0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A9E4F-3F1F-40ED-8BE3-67A6795236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045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50CFDD-3FE6-4A56-A277-673A1A75E553}" type="datetimeFigureOut">
              <a:rPr lang="ru-RU" smtClean="0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A9E4F-3F1F-40ED-8BE3-67A6795236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185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50CFDD-3FE6-4A56-A277-673A1A75E553}" type="datetimeFigureOut">
              <a:rPr lang="ru-RU" smtClean="0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A9E4F-3F1F-40ED-8BE3-67A6795236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89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50CFDD-3FE6-4A56-A277-673A1A75E553}" type="datetimeFigureOut">
              <a:rPr lang="ru-RU" smtClean="0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A9E4F-3F1F-40ED-8BE3-67A6795236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76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50CFDD-3FE6-4A56-A277-673A1A75E553}" type="datetimeFigureOut">
              <a:rPr lang="ru-RU" smtClean="0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A9E4F-3F1F-40ED-8BE3-67A6795236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449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50CFDD-3FE6-4A56-A277-673A1A75E553}" type="datetimeFigureOut">
              <a:rPr lang="ru-RU" smtClean="0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A9E4F-3F1F-40ED-8BE3-67A6795236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572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50CFDD-3FE6-4A56-A277-673A1A75E553}" type="datetimeFigureOut">
              <a:rPr lang="ru-RU" smtClean="0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A9E4F-3F1F-40ED-8BE3-67A6795236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1734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2D50CFDD-3FE6-4A56-A277-673A1A75E553}" type="datetimeFigureOut">
              <a:rPr lang="ru-RU" smtClean="0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02A9E4F-3F1F-40ED-8BE3-67A6795236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85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9718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BA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Множење и дијељење бројем 5 (вјежбање)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0" y="3048000"/>
            <a:ext cx="3810000" cy="3810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6905C3E-CDA7-485A-92C2-F668645AE5B1}"/>
              </a:ext>
            </a:extLst>
          </p:cNvPr>
          <p:cNvSpPr txBox="1"/>
          <p:nvPr/>
        </p:nvSpPr>
        <p:spPr>
          <a:xfrm>
            <a:off x="457200" y="3810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002060"/>
                </a:solidFill>
              </a:rPr>
              <a:t>Математика</a:t>
            </a:r>
          </a:p>
          <a:p>
            <a:r>
              <a:rPr lang="sr-Cyrl-BA" sz="2400" dirty="0">
                <a:solidFill>
                  <a:srgbClr val="002060"/>
                </a:solidFill>
              </a:rPr>
              <a:t>Трећи разред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361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8FCD213-F8B7-48D9-B029-62743A4D20E5}"/>
              </a:ext>
            </a:extLst>
          </p:cNvPr>
          <p:cNvSpPr txBox="1"/>
          <p:nvPr/>
        </p:nvSpPr>
        <p:spPr>
          <a:xfrm>
            <a:off x="762000" y="3810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2400" dirty="0">
                <a:solidFill>
                  <a:srgbClr val="002060"/>
                </a:solidFill>
              </a:rPr>
              <a:t>Кристијан је добио 3 новогодишња пакетића а Борис је добио 5 пута више новогодишњих пакетића од Кристијана. Колико је новогодишњих пакетића добио Борис?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3CEA455-0149-4352-9019-83A78C4E17B9}"/>
              </a:ext>
            </a:extLst>
          </p:cNvPr>
          <p:cNvSpPr txBox="1"/>
          <p:nvPr/>
        </p:nvSpPr>
        <p:spPr>
          <a:xfrm>
            <a:off x="2590800" y="3136612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1D18507-967B-48D1-BED0-1F9A285845E6}"/>
              </a:ext>
            </a:extLst>
          </p:cNvPr>
          <p:cNvSpPr txBox="1"/>
          <p:nvPr/>
        </p:nvSpPr>
        <p:spPr>
          <a:xfrm>
            <a:off x="3276600" y="3136612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2BC258D-50CC-4704-9DCD-AA685AB02ABA}"/>
              </a:ext>
            </a:extLst>
          </p:cNvPr>
          <p:cNvSpPr txBox="1"/>
          <p:nvPr/>
        </p:nvSpPr>
        <p:spPr>
          <a:xfrm>
            <a:off x="3954379" y="3168506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87845A2-FF70-4217-AA01-EAD88F01CB57}"/>
              </a:ext>
            </a:extLst>
          </p:cNvPr>
          <p:cNvSpPr txBox="1"/>
          <p:nvPr/>
        </p:nvSpPr>
        <p:spPr>
          <a:xfrm>
            <a:off x="4529890" y="321186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=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96C5030-7E7B-49AB-9CB8-2F34532971B9}"/>
              </a:ext>
            </a:extLst>
          </p:cNvPr>
          <p:cNvSpPr txBox="1"/>
          <p:nvPr/>
        </p:nvSpPr>
        <p:spPr>
          <a:xfrm>
            <a:off x="5046246" y="3190183"/>
            <a:ext cx="1337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15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D63E5AE-B663-43D5-B5A0-D05DEB16D23F}"/>
              </a:ext>
            </a:extLst>
          </p:cNvPr>
          <p:cNvSpPr txBox="1"/>
          <p:nvPr/>
        </p:nvSpPr>
        <p:spPr>
          <a:xfrm>
            <a:off x="1181100" y="4783648"/>
            <a:ext cx="7086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002060"/>
                </a:solidFill>
              </a:rPr>
              <a:t>Борис је добио 15 новогодишњих пакетића.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96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95400" y="797510"/>
            <a:ext cx="6324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r-Cyrl-BA" sz="2400" dirty="0">
                <a:solidFill>
                  <a:srgbClr val="002060"/>
                </a:solidFill>
              </a:rPr>
              <a:t>Заокружи бројеве који могу бити производ множења са бројем 5.</a:t>
            </a:r>
            <a:endParaRPr lang="en-US" sz="2400" dirty="0">
              <a:solidFill>
                <a:srgbClr val="002060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            5 , 10 , 19 , 24 , 35 , 45 , 50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	 5 , 10 , 35 , 45 , 50</a:t>
            </a:r>
          </a:p>
          <a:p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7000" y="4343400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635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76400" y="1295400"/>
            <a:ext cx="632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533400"/>
            <a:ext cx="8534400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sr-Cyrl-BA" sz="2400" dirty="0">
                <a:solidFill>
                  <a:srgbClr val="002060"/>
                </a:solidFill>
              </a:rPr>
              <a:t>Помножимо и подијелимо бројеве, откријмо слова и сазнајмо шта пише.</a:t>
            </a:r>
          </a:p>
          <a:p>
            <a:pPr lvl="0"/>
            <a:endParaRPr lang="sr-Cyrl-BA" sz="2400" dirty="0">
              <a:solidFill>
                <a:srgbClr val="002060"/>
              </a:solidFill>
            </a:endParaRPr>
          </a:p>
          <a:p>
            <a:pPr lvl="0"/>
            <a:r>
              <a:rPr lang="sr-Cyrl-BA" sz="2400" dirty="0">
                <a:solidFill>
                  <a:srgbClr val="002060"/>
                </a:solidFill>
              </a:rPr>
              <a:t>____  ____  ____  ____   ____  ____ </a:t>
            </a:r>
          </a:p>
          <a:p>
            <a:pPr lvl="0"/>
            <a:r>
              <a:rPr lang="sr-Cyrl-BA" sz="2400" dirty="0">
                <a:solidFill>
                  <a:srgbClr val="002060"/>
                </a:solidFill>
              </a:rPr>
              <a:t>(4х5) (50:5) (3х5)  (45:5) (20:5) (5:1)         </a:t>
            </a:r>
          </a:p>
          <a:p>
            <a:pPr lvl="0"/>
            <a:endParaRPr lang="sr-Cyrl-BA" sz="2400" dirty="0">
              <a:solidFill>
                <a:srgbClr val="002060"/>
              </a:solidFill>
            </a:endParaRPr>
          </a:p>
          <a:p>
            <a:pPr lvl="0"/>
            <a:r>
              <a:rPr lang="sr-Cyrl-BA" sz="2400" dirty="0">
                <a:solidFill>
                  <a:srgbClr val="002060"/>
                </a:solidFill>
              </a:rPr>
              <a:t>_____   _____  _____  ____   _____  _____   ____  ____</a:t>
            </a:r>
          </a:p>
          <a:p>
            <a:pPr lvl="0"/>
            <a:r>
              <a:rPr lang="sr-Cyrl-BA" sz="2400" dirty="0">
                <a:solidFill>
                  <a:srgbClr val="002060"/>
                </a:solidFill>
              </a:rPr>
              <a:t> (7х5)     (5х2)    (5:5)   (30:5)   (20:5)  (50:10) (8х5)  (1х5) </a:t>
            </a:r>
          </a:p>
          <a:p>
            <a:pPr lvl="0"/>
            <a:endParaRPr lang="sr-Cyrl-BA" sz="2400" dirty="0">
              <a:solidFill>
                <a:srgbClr val="002060"/>
              </a:solidFill>
            </a:endParaRPr>
          </a:p>
          <a:p>
            <a:pPr lvl="0"/>
            <a:endParaRPr lang="sr-Cyrl-BA" sz="2400" dirty="0">
              <a:solidFill>
                <a:srgbClr val="002060"/>
              </a:solidFill>
            </a:endParaRPr>
          </a:p>
          <a:p>
            <a:pPr lvl="0" algn="ctr"/>
            <a:r>
              <a:rPr lang="sr-Cyrl-BA" sz="2400" dirty="0">
                <a:solidFill>
                  <a:srgbClr val="002060"/>
                </a:solidFill>
              </a:rPr>
              <a:t>20= С , 15=Е , 10= Р, 4= Н , 9=Ћ, 5=И, </a:t>
            </a:r>
            <a:r>
              <a:rPr lang="sr-Cyrl-BA" sz="2400" dirty="0" smtClean="0">
                <a:solidFill>
                  <a:srgbClr val="002060"/>
                </a:solidFill>
              </a:rPr>
              <a:t>1=А,</a:t>
            </a:r>
            <a:endParaRPr lang="sr-Latn-RS" sz="2400" dirty="0" smtClean="0">
              <a:solidFill>
                <a:srgbClr val="002060"/>
              </a:solidFill>
            </a:endParaRPr>
          </a:p>
          <a:p>
            <a:pPr lvl="0" algn="ctr"/>
            <a:r>
              <a:rPr lang="sr-Cyrl-BA" sz="2400" dirty="0" smtClean="0">
                <a:solidFill>
                  <a:srgbClr val="002060"/>
                </a:solidFill>
              </a:rPr>
              <a:t> </a:t>
            </a:r>
            <a:endParaRPr lang="sr-Latn-RS" sz="2400" dirty="0" smtClean="0">
              <a:solidFill>
                <a:srgbClr val="002060"/>
              </a:solidFill>
            </a:endParaRPr>
          </a:p>
          <a:p>
            <a:pPr lvl="0" algn="ctr"/>
            <a:r>
              <a:rPr lang="sr-Cyrl-BA" sz="2400" dirty="0" smtClean="0">
                <a:solidFill>
                  <a:srgbClr val="002060"/>
                </a:solidFill>
              </a:rPr>
              <a:t>35</a:t>
            </a:r>
            <a:r>
              <a:rPr lang="sr-Cyrl-BA" sz="2400" dirty="0">
                <a:solidFill>
                  <a:srgbClr val="002060"/>
                </a:solidFill>
              </a:rPr>
              <a:t>= П, 6= З, 40=Ц</a:t>
            </a:r>
          </a:p>
          <a:p>
            <a:pPr lvl="0"/>
            <a:endParaRPr lang="sr-Cyrl-BA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sr-Cyrl-BA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sr-Cyrl-BA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sr-Cyrl-BA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sr-Cyrl-BA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sr-Cyrl-BA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sr-Cyrl-BA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sr-Cyrl-BA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sr-Cyrl-BA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sr-Cyrl-BA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sr-Cyrl-BA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sr-Cyrl-BA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sr-Cyrl-BA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sr-Cyrl-BA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sr-Cyrl-BA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sr-Cyrl-BA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165674A-45C8-41C7-B6BF-F8B4EA2A2999}"/>
              </a:ext>
            </a:extLst>
          </p:cNvPr>
          <p:cNvSpPr txBox="1"/>
          <p:nvPr/>
        </p:nvSpPr>
        <p:spPr>
          <a:xfrm>
            <a:off x="645033" y="157202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002060"/>
                </a:solidFill>
              </a:rPr>
              <a:t>С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521F78F-A6D5-4AA8-9941-C9833E465253}"/>
              </a:ext>
            </a:extLst>
          </p:cNvPr>
          <p:cNvSpPr txBox="1"/>
          <p:nvPr/>
        </p:nvSpPr>
        <p:spPr>
          <a:xfrm>
            <a:off x="1373886" y="157202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002060"/>
                </a:solidFill>
              </a:rPr>
              <a:t>Р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C2F2680-A144-43AC-A793-3648853F87F1}"/>
              </a:ext>
            </a:extLst>
          </p:cNvPr>
          <p:cNvSpPr txBox="1"/>
          <p:nvPr/>
        </p:nvSpPr>
        <p:spPr>
          <a:xfrm>
            <a:off x="2197608" y="157202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002060"/>
                </a:solidFill>
              </a:rPr>
              <a:t>Е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D0A69C5-AADB-4C6F-868A-8EFEE1482310}"/>
              </a:ext>
            </a:extLst>
          </p:cNvPr>
          <p:cNvSpPr txBox="1"/>
          <p:nvPr/>
        </p:nvSpPr>
        <p:spPr>
          <a:xfrm>
            <a:off x="3086100" y="157239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002060"/>
                </a:solidFill>
              </a:rPr>
              <a:t>Ћ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ECCDD8A-5BCA-4989-BC35-0EAC4B790120}"/>
              </a:ext>
            </a:extLst>
          </p:cNvPr>
          <p:cNvSpPr txBox="1"/>
          <p:nvPr/>
        </p:nvSpPr>
        <p:spPr>
          <a:xfrm>
            <a:off x="4000500" y="1572398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002060"/>
                </a:solidFill>
              </a:rPr>
              <a:t>Н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6E0658C-C6FC-4FA2-8118-FF574F9E555E}"/>
              </a:ext>
            </a:extLst>
          </p:cNvPr>
          <p:cNvSpPr txBox="1"/>
          <p:nvPr/>
        </p:nvSpPr>
        <p:spPr>
          <a:xfrm>
            <a:off x="4800600" y="157202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002060"/>
                </a:solidFill>
              </a:rPr>
              <a:t>И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CB1E1D2-B987-4D54-A59A-B2DF525CF8CD}"/>
              </a:ext>
            </a:extLst>
          </p:cNvPr>
          <p:cNvSpPr txBox="1"/>
          <p:nvPr/>
        </p:nvSpPr>
        <p:spPr>
          <a:xfrm>
            <a:off x="647700" y="2667000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002060"/>
                </a:solidFill>
              </a:rPr>
              <a:t>П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57F4CB6-DAEA-486E-91C4-9890765B2B53}"/>
              </a:ext>
            </a:extLst>
          </p:cNvPr>
          <p:cNvSpPr txBox="1"/>
          <p:nvPr/>
        </p:nvSpPr>
        <p:spPr>
          <a:xfrm>
            <a:off x="1716786" y="2666999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002060"/>
                </a:solidFill>
              </a:rPr>
              <a:t>Р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27315CB-2E7E-487E-8E49-289AE7E0C7DF}"/>
              </a:ext>
            </a:extLst>
          </p:cNvPr>
          <p:cNvSpPr txBox="1"/>
          <p:nvPr/>
        </p:nvSpPr>
        <p:spPr>
          <a:xfrm>
            <a:off x="2724150" y="2666999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002060"/>
                </a:solidFill>
              </a:rPr>
              <a:t>А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5163AB9-1D3C-446F-B544-C60469CF08C7}"/>
              </a:ext>
            </a:extLst>
          </p:cNvPr>
          <p:cNvSpPr txBox="1"/>
          <p:nvPr/>
        </p:nvSpPr>
        <p:spPr>
          <a:xfrm>
            <a:off x="3663696" y="2666999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002060"/>
                </a:solidFill>
              </a:rPr>
              <a:t>З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568E49D-92BF-4D81-AE8D-47EA0C1B49D9}"/>
              </a:ext>
            </a:extLst>
          </p:cNvPr>
          <p:cNvSpPr txBox="1"/>
          <p:nvPr/>
        </p:nvSpPr>
        <p:spPr>
          <a:xfrm>
            <a:off x="4629150" y="266699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002060"/>
                </a:solidFill>
              </a:rPr>
              <a:t>Н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5DCABF9-26D0-457E-BC12-382D7803CDA0}"/>
              </a:ext>
            </a:extLst>
          </p:cNvPr>
          <p:cNvSpPr txBox="1"/>
          <p:nvPr/>
        </p:nvSpPr>
        <p:spPr>
          <a:xfrm>
            <a:off x="5715000" y="2666998"/>
            <a:ext cx="731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002060"/>
                </a:solidFill>
              </a:rPr>
              <a:t>И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6D6A9EB-41AF-4113-BFE2-B7D7CAB430F9}"/>
              </a:ext>
            </a:extLst>
          </p:cNvPr>
          <p:cNvSpPr txBox="1"/>
          <p:nvPr/>
        </p:nvSpPr>
        <p:spPr>
          <a:xfrm>
            <a:off x="6681216" y="2666998"/>
            <a:ext cx="655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002060"/>
                </a:solidFill>
              </a:rPr>
              <a:t>Ц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3DA638F-D389-40E2-8900-DC43CFBABE4A}"/>
              </a:ext>
            </a:extLst>
          </p:cNvPr>
          <p:cNvSpPr txBox="1"/>
          <p:nvPr/>
        </p:nvSpPr>
        <p:spPr>
          <a:xfrm>
            <a:off x="7543800" y="266699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002060"/>
                </a:solidFill>
              </a:rPr>
              <a:t>И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43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90820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85D212E-F60D-44A8-B22C-A7C6DE1BDC69}"/>
              </a:ext>
            </a:extLst>
          </p:cNvPr>
          <p:cNvSpPr txBox="1"/>
          <p:nvPr/>
        </p:nvSpPr>
        <p:spPr>
          <a:xfrm>
            <a:off x="344905" y="3048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002060"/>
                </a:solidFill>
              </a:rPr>
              <a:t>Иза облачића са тачним производом или количником се крије сунце. Помножи или подијели тачно и пронађи сунце.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Облако 6">
            <a:extLst>
              <a:ext uri="{FF2B5EF4-FFF2-40B4-BE49-F238E27FC236}">
                <a16:creationId xmlns:a16="http://schemas.microsoft.com/office/drawing/2014/main" xmlns="" id="{CC354728-175B-4907-B58B-FA825D4FFC15}"/>
              </a:ext>
            </a:extLst>
          </p:cNvPr>
          <p:cNvSpPr/>
          <p:nvPr/>
        </p:nvSpPr>
        <p:spPr>
          <a:xfrm>
            <a:off x="84221" y="2603173"/>
            <a:ext cx="3143250" cy="214312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800" b="1" dirty="0"/>
          </a:p>
        </p:txBody>
      </p:sp>
      <p:sp>
        <p:nvSpPr>
          <p:cNvPr id="7" name="Облако 6">
            <a:extLst>
              <a:ext uri="{FF2B5EF4-FFF2-40B4-BE49-F238E27FC236}">
                <a16:creationId xmlns:a16="http://schemas.microsoft.com/office/drawing/2014/main" xmlns="" id="{AB11380E-0642-46B7-99A0-92C717992AD0}"/>
              </a:ext>
            </a:extLst>
          </p:cNvPr>
          <p:cNvSpPr/>
          <p:nvPr/>
        </p:nvSpPr>
        <p:spPr>
          <a:xfrm>
            <a:off x="1752600" y="3962400"/>
            <a:ext cx="3143250" cy="214312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800" b="1" dirty="0"/>
          </a:p>
        </p:txBody>
      </p:sp>
      <p:sp>
        <p:nvSpPr>
          <p:cNvPr id="8" name="Облако 6">
            <a:extLst>
              <a:ext uri="{FF2B5EF4-FFF2-40B4-BE49-F238E27FC236}">
                <a16:creationId xmlns:a16="http://schemas.microsoft.com/office/drawing/2014/main" xmlns="" id="{3354BABE-0D6A-4B41-8695-E01B5C3592E8}"/>
              </a:ext>
            </a:extLst>
          </p:cNvPr>
          <p:cNvSpPr/>
          <p:nvPr/>
        </p:nvSpPr>
        <p:spPr>
          <a:xfrm>
            <a:off x="2819400" y="1946542"/>
            <a:ext cx="3143250" cy="214312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800" b="1" dirty="0"/>
          </a:p>
        </p:txBody>
      </p:sp>
      <p:sp>
        <p:nvSpPr>
          <p:cNvPr id="9" name="Облако 6">
            <a:extLst>
              <a:ext uri="{FF2B5EF4-FFF2-40B4-BE49-F238E27FC236}">
                <a16:creationId xmlns:a16="http://schemas.microsoft.com/office/drawing/2014/main" xmlns="" id="{45EAF5C6-9A15-487E-B18C-F44B35E4BDF8}"/>
              </a:ext>
            </a:extLst>
          </p:cNvPr>
          <p:cNvSpPr/>
          <p:nvPr/>
        </p:nvSpPr>
        <p:spPr>
          <a:xfrm>
            <a:off x="4783558" y="3395208"/>
            <a:ext cx="3143250" cy="214312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800" b="1" dirty="0"/>
          </a:p>
        </p:txBody>
      </p:sp>
      <p:sp>
        <p:nvSpPr>
          <p:cNvPr id="10" name="Облако 6">
            <a:extLst>
              <a:ext uri="{FF2B5EF4-FFF2-40B4-BE49-F238E27FC236}">
                <a16:creationId xmlns:a16="http://schemas.microsoft.com/office/drawing/2014/main" xmlns="" id="{8ACDF37D-F4C5-4C8B-9647-198C9701E2D7}"/>
              </a:ext>
            </a:extLst>
          </p:cNvPr>
          <p:cNvSpPr/>
          <p:nvPr/>
        </p:nvSpPr>
        <p:spPr>
          <a:xfrm>
            <a:off x="5638800" y="1315656"/>
            <a:ext cx="3143250" cy="214312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8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4AAC797-8042-4EA2-8A3C-11DDEA6BC479}"/>
              </a:ext>
            </a:extLst>
          </p:cNvPr>
          <p:cNvSpPr txBox="1"/>
          <p:nvPr/>
        </p:nvSpPr>
        <p:spPr>
          <a:xfrm>
            <a:off x="2298032" y="3124018"/>
            <a:ext cx="45960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BA" sz="18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8015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лнце 11"/>
          <p:cNvSpPr/>
          <p:nvPr/>
        </p:nvSpPr>
        <p:spPr>
          <a:xfrm>
            <a:off x="857250" y="500063"/>
            <a:ext cx="1357313" cy="1285875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Облако 1"/>
          <p:cNvSpPr/>
          <p:nvPr/>
        </p:nvSpPr>
        <p:spPr>
          <a:xfrm>
            <a:off x="642938" y="4500563"/>
            <a:ext cx="3000375" cy="207168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chemeClr val="tx1"/>
                </a:solidFill>
              </a:rPr>
              <a:t>2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3714750" y="4038600"/>
            <a:ext cx="5715000" cy="264318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12 </a:t>
            </a:r>
            <a:r>
              <a:rPr lang="sr-Cyrl-BA" sz="9600" b="1" dirty="0">
                <a:solidFill>
                  <a:schemeClr val="tx1"/>
                </a:solidFill>
              </a:rPr>
              <a:t>30</a:t>
            </a:r>
            <a:r>
              <a:rPr lang="en-US" sz="9600" b="1" dirty="0">
                <a:solidFill>
                  <a:schemeClr val="tx1"/>
                </a:solidFill>
              </a:rPr>
              <a:t> : </a:t>
            </a:r>
            <a:r>
              <a:rPr lang="sr-Cyrl-BA" sz="9600" b="1" dirty="0">
                <a:solidFill>
                  <a:schemeClr val="tx1"/>
                </a:solidFill>
              </a:rPr>
              <a:t>5</a:t>
            </a:r>
            <a:endParaRPr lang="ru-RU" sz="9600" b="1" dirty="0"/>
          </a:p>
        </p:txBody>
      </p:sp>
      <p:sp>
        <p:nvSpPr>
          <p:cNvPr id="4" name="Облако 3"/>
          <p:cNvSpPr/>
          <p:nvPr/>
        </p:nvSpPr>
        <p:spPr>
          <a:xfrm>
            <a:off x="3714750" y="642938"/>
            <a:ext cx="2786063" cy="235743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chemeClr val="tx1"/>
                </a:solidFill>
              </a:rPr>
              <a:t>10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6643688" y="214313"/>
            <a:ext cx="2500312" cy="22860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chemeClr val="tx1"/>
                </a:solidFill>
              </a:rPr>
              <a:t>1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1285875" y="2571750"/>
            <a:ext cx="3071813" cy="17145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chemeClr val="tx1"/>
                </a:solidFill>
              </a:rPr>
              <a:t>9</a:t>
            </a:r>
            <a:endParaRPr lang="ru-RU" sz="8800" b="1" dirty="0"/>
          </a:p>
        </p:txBody>
      </p:sp>
      <p:sp>
        <p:nvSpPr>
          <p:cNvPr id="7" name="Облако 6"/>
          <p:cNvSpPr/>
          <p:nvPr/>
        </p:nvSpPr>
        <p:spPr>
          <a:xfrm>
            <a:off x="142875" y="0"/>
            <a:ext cx="3143250" cy="214312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BA" sz="8800" b="1" dirty="0">
                <a:solidFill>
                  <a:schemeClr val="tx1"/>
                </a:solidFill>
              </a:rPr>
              <a:t>6</a:t>
            </a:r>
            <a:endParaRPr lang="ru-RU" sz="8800" b="1" dirty="0"/>
          </a:p>
        </p:txBody>
      </p:sp>
      <p:sp>
        <p:nvSpPr>
          <p:cNvPr id="9" name="Облако 6">
            <a:extLst>
              <a:ext uri="{FF2B5EF4-FFF2-40B4-BE49-F238E27FC236}">
                <a16:creationId xmlns:a16="http://schemas.microsoft.com/office/drawing/2014/main" xmlns="" id="{478D5468-93CA-4E7F-8253-223DF3202F4C}"/>
              </a:ext>
            </a:extLst>
          </p:cNvPr>
          <p:cNvSpPr/>
          <p:nvPr/>
        </p:nvSpPr>
        <p:spPr>
          <a:xfrm>
            <a:off x="152400" y="0"/>
            <a:ext cx="3143250" cy="214312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BA" sz="8800" b="1" dirty="0">
                <a:solidFill>
                  <a:schemeClr val="tx1"/>
                </a:solidFill>
              </a:rPr>
              <a:t>6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C -0.00816 0.0132 -0.01406 0.03195 -0.01597 0.05046 C -0.01563 0.08588 -0.01597 0.12153 -0.01493 0.15695 C -0.01493 0.15972 -0.01337 0.16158 -0.01285 0.16389 C -0.00955 0.17917 -0.0059 0.18796 2.77778E-7 0.20046 C 0.00382 0.2081 0.00451 0.21528 0.00747 0.22292 C 0.01632 0.24607 0.0316 0.26644 0.04618 0.2787 C 0.04705 0.28056 0.0474 0.28287 0.04844 0.28403 C 0.05035 0.28611 0.05503 0.2875 0.05503 0.28773 C 0.06597 0.30139 0.06059 0.29838 0.06997 0.30139 C 0.07413 0.30579 0.07691 0.30972 0.08177 0.31181 C 0.08906 0.31945 0.08073 0.31181 0.09462 0.31713 C 0.10191 0.31991 0.10833 0.3294 0.1151 0.33449 C 0.11858 0.33681 0.12344 0.33843 0.12708 0.33982 C 0.13299 0.34468 0.13715 0.34607 0.14427 0.34861 C 0.16389 0.36412 0.14566 0.35232 0.16667 0.3588 C 0.17622 0.36181 0.18368 0.37083 0.19271 0.37477 C 0.19653 0.37662 0.20069 0.37685 0.20434 0.37824 C 0.20694 0.37917 0.20955 0.38125 0.21198 0.38171 C 0.2191 0.38357 0.23333 0.38495 0.23333 0.38542 C 0.23628 0.38681 0.23924 0.38889 0.24201 0.39028 C 0.24549 0.3919 0.25278 0.39375 0.25278 0.39421 C 0.26285 0.40463 0.25521 0.39769 0.2809 0.39908 C 0.30573 0.40023 0.33038 0.40139 0.35521 0.40278 C 0.4125 0.40116 0.46823 0.39514 0.52622 0.39213 C 0.5276 0.39028 0.52917 0.38889 0.53038 0.38681 C 0.5309 0.38542 0.53073 0.38333 0.53125 0.38171 C 0.53351 0.37708 0.53889 0.37616 0.54236 0.37477 C 0.54687 0.37083 0.5474 0.37338 0.54549 0.36945 " pathEditMode="relative" rAng="0" ptsTypes="AAAAAAAAAAAAAAAAAAAAAAAAAAA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28" y="2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  <p:bldP spid="2" grpId="1" animBg="1"/>
      <p:bldP spid="4" grpId="0" animBg="1"/>
      <p:bldP spid="4" grpId="1" animBg="1"/>
      <p:bldP spid="5" grpId="0" animBg="1"/>
      <p:bldP spid="5" grpId="1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лако 4"/>
          <p:cNvSpPr/>
          <p:nvPr/>
        </p:nvSpPr>
        <p:spPr>
          <a:xfrm>
            <a:off x="6643688" y="214313"/>
            <a:ext cx="2500312" cy="22860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chemeClr val="tx1"/>
                </a:solidFill>
              </a:rPr>
              <a:t>20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3805034" y="285751"/>
            <a:ext cx="2786063" cy="235743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chemeClr val="tx1"/>
                </a:solidFill>
              </a:rPr>
              <a:t>25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142875" y="0"/>
            <a:ext cx="3143250" cy="214312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chemeClr val="tx1"/>
                </a:solidFill>
              </a:rPr>
              <a:t>30</a:t>
            </a:r>
            <a:endParaRPr lang="ru-RU" sz="8800" b="1" dirty="0"/>
          </a:p>
        </p:txBody>
      </p:sp>
      <p:sp>
        <p:nvSpPr>
          <p:cNvPr id="12" name="Солнце 11"/>
          <p:cNvSpPr/>
          <p:nvPr/>
        </p:nvSpPr>
        <p:spPr>
          <a:xfrm>
            <a:off x="1857375" y="2857500"/>
            <a:ext cx="1357313" cy="1285875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Облако 1"/>
          <p:cNvSpPr/>
          <p:nvPr/>
        </p:nvSpPr>
        <p:spPr>
          <a:xfrm>
            <a:off x="642938" y="4500563"/>
            <a:ext cx="3000375" cy="207168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chemeClr val="tx1"/>
                </a:solidFill>
              </a:rPr>
              <a:t>15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3929063" y="3929063"/>
            <a:ext cx="5715000" cy="264318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12 </a:t>
            </a:r>
            <a:r>
              <a:rPr lang="en-US" sz="9600" b="1" dirty="0">
                <a:solidFill>
                  <a:schemeClr val="tx1"/>
                </a:solidFill>
              </a:rPr>
              <a:t>2 x </a:t>
            </a:r>
            <a:r>
              <a:rPr lang="sr-Cyrl-BA" sz="9600" b="1" dirty="0">
                <a:solidFill>
                  <a:schemeClr val="tx1"/>
                </a:solidFill>
              </a:rPr>
              <a:t>5</a:t>
            </a:r>
            <a:endParaRPr lang="ru-RU" sz="9600" b="1" dirty="0"/>
          </a:p>
        </p:txBody>
      </p:sp>
      <p:sp>
        <p:nvSpPr>
          <p:cNvPr id="6" name="Облако 5"/>
          <p:cNvSpPr/>
          <p:nvPr/>
        </p:nvSpPr>
        <p:spPr>
          <a:xfrm>
            <a:off x="1000124" y="2605899"/>
            <a:ext cx="3071813" cy="17145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chemeClr val="tx1"/>
                </a:solidFill>
              </a:rPr>
              <a:t>10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39 -0.04398 C -0.05122 -0.06297 -0.05313 -0.07408 -0.05469 -0.08982 C -0.05625 -0.10047 -0.05643 -0.11111 -0.05851 -0.12223 C -0.05868 -0.19051 -0.04705 -0.24236 -0.01285 -0.28588 C -0.0066 -0.29329 0.00225 -0.29514 0.00902 -0.3 C 0.0184 -0.30834 0.0283 -0.31621 0.04062 -0.31898 C 0.04409 -0.32153 0.04896 -0.32709 0.05295 -0.32778 C 0.05746 -0.33357 0.06076 -0.33218 0.06545 -0.3338 C 0.07604 -0.33912 0.08906 -0.33936 0.09878 -0.34561 C 0.20191 -0.31829 0.15521 -0.33241 0.2 -0.31065 C 0.20416 -0.30602 0.21128 -0.30162 0.21701 -0.29769 C 0.22118 -0.29352 0.22639 -0.29028 0.23055 -0.28565 C 0.23993 -0.27547 0.23316 -0.28218 0.23958 -0.27778 C 0.24618 -0.26204 0.25781 -0.25186 0.26805 -0.24098 C 0.27222 -0.23449 0.27465 -0.22686 0.28003 -0.2213 C 0.28142 -0.2132 0.28455 -0.21088 0.28802 -0.20278 C 0.28767 -0.19584 0.2868 -0.20186 0.29097 -0.19491 C 0.29878 -0.18357 0.29114 -0.19283 0.29566 -0.18357 C 0.29843 -0.17778 0.30277 -0.17431 0.30677 -0.16945 C 0.3092 -0.16019 0.31354 -0.15278 0.31701 -0.14306 C 0.31823 -0.13936 0.31771 -0.13496 0.31944 -0.13102 C 0.32048 -0.12894 0.32257 -0.12755 0.32378 -0.12454 C 0.32465 -0.12269 0.32482 -0.12014 0.32604 -0.11875 C 0.3276 -0.11667 0.32812 -0.11644 0.32986 -0.11459 C 0.33715 -0.10533 0.34149 -0.09908 0.35069 -0.0926 C 0.35434 -0.08102 0.36649 -0.0757 0.37413 -0.06945 C 0.38524 -0.0632 0.39271 -0.05324 0.40277 -0.04723 C 0.40729 -0.0419 0.41319 -0.03912 0.41927 -0.03635 C 0.43264 -0.0176 0.42048 -0.0338 0.46718 -0.02014 " pathEditMode="relative" rAng="660000" ptsTypes="AAAAAAAAAAAAAAAAAAAAAAAAAAA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06" y="-1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7" grpId="0" animBg="1"/>
      <p:bldP spid="12" grpId="0" animBg="1"/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лнце 11"/>
          <p:cNvSpPr/>
          <p:nvPr/>
        </p:nvSpPr>
        <p:spPr>
          <a:xfrm>
            <a:off x="7215188" y="785813"/>
            <a:ext cx="1357312" cy="1285875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1143000" y="2571750"/>
            <a:ext cx="3071813" cy="17145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chemeClr val="tx1"/>
                </a:solidFill>
              </a:rPr>
              <a:t>50</a:t>
            </a:r>
            <a:endParaRPr lang="ru-RU" sz="8800" b="1" dirty="0"/>
          </a:p>
        </p:txBody>
      </p:sp>
      <p:sp>
        <p:nvSpPr>
          <p:cNvPr id="5" name="Облако 4"/>
          <p:cNvSpPr/>
          <p:nvPr/>
        </p:nvSpPr>
        <p:spPr>
          <a:xfrm>
            <a:off x="6750844" y="300341"/>
            <a:ext cx="2500312" cy="22860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chemeClr val="tx1"/>
                </a:solidFill>
              </a:rPr>
              <a:t>40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3714750" y="642938"/>
            <a:ext cx="2786063" cy="235743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chemeClr val="tx1"/>
                </a:solidFill>
              </a:rPr>
              <a:t>45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142875" y="0"/>
            <a:ext cx="3143250" cy="214312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chemeClr val="tx1"/>
                </a:solidFill>
              </a:rPr>
              <a:t>35</a:t>
            </a:r>
            <a:endParaRPr lang="ru-RU" sz="8800" b="1" dirty="0"/>
          </a:p>
        </p:txBody>
      </p:sp>
      <p:sp>
        <p:nvSpPr>
          <p:cNvPr id="2" name="Облако 1"/>
          <p:cNvSpPr/>
          <p:nvPr/>
        </p:nvSpPr>
        <p:spPr>
          <a:xfrm>
            <a:off x="642938" y="4500563"/>
            <a:ext cx="3000375" cy="207168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chemeClr val="tx1"/>
                </a:solidFill>
              </a:rPr>
              <a:t>30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4177524" y="4278044"/>
            <a:ext cx="5715000" cy="264318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12 </a:t>
            </a:r>
            <a:r>
              <a:rPr lang="en-US" sz="9600" b="1" dirty="0">
                <a:solidFill>
                  <a:schemeClr val="tx1"/>
                </a:solidFill>
              </a:rPr>
              <a:t>8 x </a:t>
            </a:r>
            <a:r>
              <a:rPr lang="sr-Cyrl-BA" sz="9600" b="1" dirty="0">
                <a:solidFill>
                  <a:schemeClr val="tx1"/>
                </a:solidFill>
              </a:rPr>
              <a:t>5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32 -0.02477 C 0.11962 -0.02384 0.12205 -0.0243 0.12709 -0.0199 C 0.1283 -0.01875 0.12952 -0.01759 0.13073 -0.01666 C 0.13125 -0.01597 0.13247 -0.01481 0.13247 -0.01458 C 0.13403 -0.00787 0.1349 -0.00046 0.13664 0.00648 C 0.13785 0.02338 0.13837 0.0294 0.13716 0.05116 C 0.13681 0.05672 0.13351 0.05695 0.13247 0.05741 C 0.12622 0.06042 0.12049 0.06736 0.11441 0.07084 C 0.11181 0.07014 0.10921 0.07153 0.10678 0.06922 C 0.10573 0.06806 0.10869 0.06667 0.10973 0.06574 C 0.11233 0.0632 0.11511 0.06273 0.11789 0.06088 C 0.12223 0.05324 0.12379 0.05255 0.129 0.05579 C 0.13004 0.05764 0.1316 0.05834 0.13247 0.06088 C 0.13386 0.06459 0.13594 0.07408 0.13594 0.07431 C 0.13664 0.08125 0.13803 0.0838 0.13889 0.09051 C 0.13941 0.09977 0.14046 0.10486 0.14115 0.11343 C 0.14184 0.12107 0.14202 0.12755 0.14306 0.13473 C 0.14271 0.14699 0.14306 0.15926 0.14237 0.17084 C 0.14237 0.17315 0.14115 0.17408 0.14063 0.17593 C 0.13507 0.19584 0.14219 0.17639 0.13369 0.19398 C 0.125 0.21135 0.11598 0.21436 0.10625 0.22361 C 0.1 0.22246 0.09375 0.22153 0.0875 0.22014 C 0.08507 0.21968 0.08334 0.21436 0.0816 0.21042 C 0.08056 0.20811 0.07813 0.20394 0.07813 0.20417 C 0.0757 0.19329 0.07448 0.19329 0.07691 0.17917 C 0.07726 0.17755 0.08195 0.17639 0.08282 0.17593 C 0.09271 0.1669 0.09879 0.17246 0.11077 0.17454 C 0.11181 0.18218 0.11268 0.19121 0.11372 0.19885 C 0.11441 0.20348 0.11615 0.21227 0.11615 0.2125 C 0.11667 0.22223 0.11737 0.23148 0.11789 0.24167 C 0.11719 0.25324 0.11789 0.26644 0.11546 0.27616 C 0.11407 0.28241 0.1132 0.28148 0.11077 0.28449 C 0.10261 0.29468 0.0941 0.29468 0.08525 0.29584 C 0.06737 0.30301 0.04931 0.30232 0.03212 0.28959 C 0.02917 0.28403 0.02553 0.2838 0.02205 0.28125 C 0.01962 0.27153 0.01632 0.27199 0.01389 0.2632 C 0.01198 0.25625 0.01025 0.24977 0.00921 0.24167 C 0.00938 0.23426 0.00851 0.22639 0.0099 0.22014 C 0.01059 0.2169 0.01632 0.21459 0.01806 0.21389 C 0.02257 0.21436 0.02709 0.2132 0.03143 0.21528 C 0.03316 0.21574 0.03421 0.22037 0.03559 0.22361 C 0.03681 0.22662 0.03907 0.23357 0.03907 0.2338 C 0.04011 0.24445 0.03907 0.23773 0.04202 0.24977 C 0.04237 0.25162 0.04306 0.25486 0.04306 0.2551 C 0.04341 0.26227 0.04358 0.26459 0.04428 0.2713 C 0.04462 0.27454 0.04549 0.28125 0.04549 0.28148 C 0.04497 0.29699 0.04497 0.3132 0.04428 0.32894 C 0.04393 0.33496 0.04254 0.33912 0.04132 0.34375 C 0.03681 0.3632 0.029 0.37153 0.02101 0.375 C 0.01632 0.3794 0.0132 0.37871 0.00747 0.37986 C 0.00382 0.37871 -4.44444E-6 0.37917 -0.00364 0.37662 C -0.00486 0.3757 -0.00538 0.37153 -0.00642 0.37014 C -0.00711 0.36898 -0.01163 0.36644 -0.01302 0.36528 C -0.01666 0.35996 -0.01979 0.35718 -0.02291 0.34861 C -0.02361 0.34283 -0.02482 0.33773 -0.02569 0.33218 C -0.02621 0.32894 -0.02691 0.32223 -0.02691 0.32246 C -0.02638 0.30996 -0.02673 0.30417 -0.02222 0.30764 C -0.02204 0.30973 -0.02204 0.31227 -0.0217 0.31412 C -0.02118 0.31783 -0.01927 0.32385 -0.01927 0.32408 C -0.01875 0.33241 -0.01753 0.34005 -0.01701 0.34861 C -0.01718 0.35695 -0.01684 0.36551 -0.01753 0.37361 C -0.0177 0.37593 -0.02378 0.38079 -0.02465 0.38148 C -0.02847 0.38519 -0.03229 0.38889 -0.03628 0.39167 C -0.05781 0.38843 -0.05312 0.39468 -0.06423 0.38148 C -0.06718 0.37315 -0.06944 0.36875 -0.07187 0.35857 C -0.07256 0.35533 -0.07413 0.34861 -0.07413 0.34885 " pathEditMode="relative" rAng="0" ptsTypes="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82" y="20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4" grpId="0" animBg="1"/>
      <p:bldP spid="4" grpId="1" animBg="1"/>
      <p:bldP spid="7" grpId="0" animBg="1"/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лнце 11"/>
          <p:cNvSpPr/>
          <p:nvPr/>
        </p:nvSpPr>
        <p:spPr>
          <a:xfrm>
            <a:off x="7215188" y="785813"/>
            <a:ext cx="1357312" cy="1285875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1143000" y="2571750"/>
            <a:ext cx="3071813" cy="17145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chemeClr val="tx1"/>
                </a:solidFill>
              </a:rPr>
              <a:t>50</a:t>
            </a:r>
            <a:endParaRPr lang="ru-RU" sz="8800" b="1" dirty="0"/>
          </a:p>
        </p:txBody>
      </p:sp>
      <p:sp>
        <p:nvSpPr>
          <p:cNvPr id="5" name="Облако 4"/>
          <p:cNvSpPr/>
          <p:nvPr/>
        </p:nvSpPr>
        <p:spPr>
          <a:xfrm>
            <a:off x="6750844" y="300341"/>
            <a:ext cx="2500312" cy="22860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BA" sz="8800" b="1" dirty="0">
                <a:solidFill>
                  <a:schemeClr val="tx1"/>
                </a:solidFill>
              </a:rPr>
              <a:t>10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3714750" y="642938"/>
            <a:ext cx="2786063" cy="235743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BA" sz="8800" b="1" dirty="0">
                <a:solidFill>
                  <a:schemeClr val="tx1"/>
                </a:solidFill>
              </a:rPr>
              <a:t>20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142875" y="0"/>
            <a:ext cx="3143250" cy="214312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BA" sz="8800" b="1" dirty="0">
                <a:solidFill>
                  <a:schemeClr val="tx1"/>
                </a:solidFill>
              </a:rPr>
              <a:t>30</a:t>
            </a:r>
            <a:endParaRPr lang="ru-RU" sz="8800" b="1" dirty="0"/>
          </a:p>
        </p:txBody>
      </p:sp>
      <p:sp>
        <p:nvSpPr>
          <p:cNvPr id="2" name="Облако 1"/>
          <p:cNvSpPr/>
          <p:nvPr/>
        </p:nvSpPr>
        <p:spPr>
          <a:xfrm>
            <a:off x="642938" y="4500563"/>
            <a:ext cx="3000375" cy="207168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chemeClr val="tx1"/>
                </a:solidFill>
              </a:rPr>
              <a:t>30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4177524" y="4278044"/>
            <a:ext cx="5715000" cy="264318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12 </a:t>
            </a:r>
            <a:r>
              <a:rPr lang="sr-Cyrl-BA" sz="9600" b="1" dirty="0">
                <a:solidFill>
                  <a:schemeClr val="tx1"/>
                </a:solidFill>
              </a:rPr>
              <a:t>50:5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xmlns="" val="349359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32 -0.02477 C 0.11962 -0.02384 0.12205 -0.0243 0.12709 -0.0199 C 0.1283 -0.01875 0.12952 -0.01759 0.13073 -0.01666 C 0.13125 -0.01597 0.13247 -0.01481 0.13247 -0.01458 C 0.13403 -0.00787 0.1349 -0.00046 0.13664 0.00648 C 0.13785 0.02338 0.13837 0.0294 0.13716 0.05116 C 0.13681 0.05672 0.13351 0.05695 0.13247 0.05741 C 0.12622 0.06042 0.12049 0.06736 0.11441 0.07084 C 0.11181 0.07014 0.10921 0.07153 0.10678 0.06922 C 0.10573 0.06806 0.10869 0.06667 0.10973 0.06574 C 0.11233 0.0632 0.11511 0.06273 0.11789 0.06088 C 0.12223 0.05324 0.12379 0.05255 0.129 0.05579 C 0.13004 0.05764 0.1316 0.05834 0.13247 0.06088 C 0.13386 0.06459 0.13594 0.07408 0.13594 0.07431 C 0.13664 0.08125 0.13803 0.0838 0.13889 0.09051 C 0.13941 0.09977 0.14046 0.10486 0.14115 0.11343 C 0.14184 0.12107 0.14202 0.12755 0.14306 0.13473 C 0.14271 0.14699 0.14306 0.15926 0.14237 0.17084 C 0.14237 0.17315 0.14115 0.17408 0.14063 0.17593 C 0.13507 0.19584 0.14219 0.17639 0.13369 0.19398 C 0.125 0.21135 0.11598 0.21436 0.10625 0.22361 C 0.1 0.22246 0.09375 0.22153 0.0875 0.22014 C 0.08507 0.21968 0.08334 0.21436 0.0816 0.21042 C 0.08056 0.20811 0.07813 0.20394 0.07813 0.20417 C 0.0757 0.19329 0.07448 0.19329 0.07691 0.17917 C 0.07726 0.17755 0.08195 0.17639 0.08282 0.17593 C 0.09271 0.1669 0.09879 0.17246 0.11077 0.17454 C 0.11181 0.18218 0.11268 0.19121 0.11372 0.19885 C 0.11441 0.20348 0.11615 0.21227 0.11615 0.2125 C 0.11667 0.22223 0.11737 0.23148 0.11789 0.24167 C 0.11719 0.25324 0.11789 0.26644 0.11546 0.27616 C 0.11407 0.28241 0.1132 0.28148 0.11077 0.28449 C 0.10261 0.29468 0.0941 0.29468 0.08525 0.29584 C 0.06737 0.30301 0.04931 0.30232 0.03212 0.28959 C 0.02917 0.28403 0.02553 0.2838 0.02205 0.28125 C 0.01962 0.27153 0.01632 0.27199 0.01389 0.2632 C 0.01198 0.25625 0.01025 0.24977 0.00921 0.24167 C 0.00938 0.23426 0.00851 0.22639 0.0099 0.22014 C 0.01059 0.2169 0.01632 0.21459 0.01806 0.21389 C 0.02257 0.21436 0.02709 0.2132 0.03143 0.21528 C 0.03316 0.21574 0.03421 0.22037 0.03559 0.22361 C 0.03681 0.22662 0.03907 0.23357 0.03907 0.2338 C 0.04011 0.24445 0.03907 0.23773 0.04202 0.24977 C 0.04237 0.25162 0.04306 0.25486 0.04306 0.2551 C 0.04341 0.26227 0.04358 0.26459 0.04428 0.2713 C 0.04462 0.27454 0.04549 0.28125 0.04549 0.28148 C 0.04497 0.29699 0.04497 0.3132 0.04428 0.32894 C 0.04393 0.33496 0.04254 0.33912 0.04132 0.34375 C 0.03681 0.3632 0.029 0.37153 0.02101 0.375 C 0.01632 0.3794 0.0132 0.37871 0.00747 0.37986 C 0.00382 0.37871 -4.44444E-6 0.37917 -0.00364 0.37662 C -0.00486 0.3757 -0.00538 0.37153 -0.00642 0.37014 C -0.00711 0.36898 -0.01163 0.36644 -0.01302 0.36528 C -0.01666 0.35996 -0.01979 0.35718 -0.02291 0.34861 C -0.02361 0.34283 -0.02482 0.33773 -0.02569 0.33218 C -0.02621 0.32894 -0.02691 0.32223 -0.02691 0.32246 C -0.02638 0.30996 -0.02673 0.30417 -0.02222 0.30764 C -0.02204 0.30973 -0.02204 0.31227 -0.0217 0.31412 C -0.02118 0.31783 -0.01927 0.32385 -0.01927 0.32408 C -0.01875 0.33241 -0.01753 0.34005 -0.01701 0.34861 C -0.01718 0.35695 -0.01684 0.36551 -0.01753 0.37361 C -0.0177 0.37593 -0.02378 0.38079 -0.02465 0.38148 C -0.02847 0.38519 -0.03229 0.38889 -0.03628 0.39167 C -0.05781 0.38843 -0.05312 0.39468 -0.06423 0.38148 C -0.06718 0.37315 -0.06944 0.36875 -0.07187 0.35857 C -0.07256 0.35533 -0.07413 0.34861 -0.07413 0.34885 " pathEditMode="relative" rAng="0" ptsTypes="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82" y="20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4" grpId="0" animBg="1"/>
      <p:bldP spid="4" grpId="1" animBg="1"/>
      <p:bldP spid="7" grpId="0" animBg="1"/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0BF6563-1453-4A3E-9BA3-1200189EC808}"/>
              </a:ext>
            </a:extLst>
          </p:cNvPr>
          <p:cNvSpPr txBox="1"/>
          <p:nvPr/>
        </p:nvSpPr>
        <p:spPr>
          <a:xfrm>
            <a:off x="1295400" y="6858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002060"/>
                </a:solidFill>
              </a:rPr>
              <a:t>     Одреди количник бројева 35 и 5.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630CA12-B6D8-4FBA-9A5E-81CB10DEDBCE}"/>
              </a:ext>
            </a:extLst>
          </p:cNvPr>
          <p:cNvSpPr txBox="1"/>
          <p:nvPr/>
        </p:nvSpPr>
        <p:spPr>
          <a:xfrm>
            <a:off x="2713121" y="3076906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rgbClr val="002060"/>
                </a:solidFill>
              </a:rPr>
              <a:t>35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52134B3-DD84-4C28-8A3D-38629FC5C045}"/>
              </a:ext>
            </a:extLst>
          </p:cNvPr>
          <p:cNvSpPr txBox="1"/>
          <p:nvPr/>
        </p:nvSpPr>
        <p:spPr>
          <a:xfrm>
            <a:off x="3390900" y="307690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rgbClr val="002060"/>
                </a:solidFill>
              </a:rPr>
              <a:t>: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D64C024-27C4-496D-B5EA-709523B16143}"/>
              </a:ext>
            </a:extLst>
          </p:cNvPr>
          <p:cNvSpPr txBox="1"/>
          <p:nvPr/>
        </p:nvSpPr>
        <p:spPr>
          <a:xfrm>
            <a:off x="3779921" y="3076904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rgbClr val="002060"/>
                </a:solidFill>
              </a:rPr>
              <a:t>5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DFA02FF-9EAA-4347-9506-279CF1223F47}"/>
              </a:ext>
            </a:extLst>
          </p:cNvPr>
          <p:cNvSpPr txBox="1"/>
          <p:nvPr/>
        </p:nvSpPr>
        <p:spPr>
          <a:xfrm>
            <a:off x="4335379" y="3076904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rgbClr val="002060"/>
                </a:solidFill>
              </a:rPr>
              <a:t>=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FDCD7FE-3D36-4014-90EB-ABACEA26AEB4}"/>
              </a:ext>
            </a:extLst>
          </p:cNvPr>
          <p:cNvSpPr txBox="1"/>
          <p:nvPr/>
        </p:nvSpPr>
        <p:spPr>
          <a:xfrm>
            <a:off x="4846721" y="3076903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rgbClr val="002060"/>
                </a:solidFill>
              </a:rPr>
              <a:t>7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265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C7503A7-0603-427C-B5FC-379B53262FE5}"/>
              </a:ext>
            </a:extLst>
          </p:cNvPr>
          <p:cNvSpPr txBox="1"/>
          <p:nvPr/>
        </p:nvSpPr>
        <p:spPr>
          <a:xfrm>
            <a:off x="7620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002060"/>
                </a:solidFill>
              </a:rPr>
              <a:t>Израчунај производ броја 4 и претходника броја 6.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120E46A-320F-4367-9619-80E61C77E2F5}"/>
              </a:ext>
            </a:extLst>
          </p:cNvPr>
          <p:cNvSpPr txBox="1"/>
          <p:nvPr/>
        </p:nvSpPr>
        <p:spPr>
          <a:xfrm>
            <a:off x="2743200" y="2514599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rgbClr val="002060"/>
                </a:solidFill>
              </a:rPr>
              <a:t>4  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3E205B-967F-4296-8ACA-46DF9C899001}"/>
              </a:ext>
            </a:extLst>
          </p:cNvPr>
          <p:cNvSpPr txBox="1"/>
          <p:nvPr/>
        </p:nvSpPr>
        <p:spPr>
          <a:xfrm>
            <a:off x="3657600" y="2514599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rgbClr val="002060"/>
                </a:solidFill>
              </a:rPr>
              <a:t>5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92827DC-8C45-48E2-A727-222780EAD33E}"/>
              </a:ext>
            </a:extLst>
          </p:cNvPr>
          <p:cNvSpPr txBox="1"/>
          <p:nvPr/>
        </p:nvSpPr>
        <p:spPr>
          <a:xfrm>
            <a:off x="4136858" y="2514599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rgbClr val="002060"/>
                </a:solidFill>
              </a:rPr>
              <a:t>=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5FF9A60-68E8-407C-92DB-16854FB92ACF}"/>
              </a:ext>
            </a:extLst>
          </p:cNvPr>
          <p:cNvSpPr txBox="1"/>
          <p:nvPr/>
        </p:nvSpPr>
        <p:spPr>
          <a:xfrm>
            <a:off x="4631155" y="2514599"/>
            <a:ext cx="2095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rgbClr val="002060"/>
                </a:solidFill>
              </a:rPr>
              <a:t>20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1FF0220-12C7-4462-96A5-6A0B24DC1E0D}"/>
              </a:ext>
            </a:extLst>
          </p:cNvPr>
          <p:cNvSpPr txBox="1"/>
          <p:nvPr/>
        </p:nvSpPr>
        <p:spPr>
          <a:xfrm>
            <a:off x="3211429" y="2498557"/>
            <a:ext cx="446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rgbClr val="002060"/>
                </a:solidFill>
              </a:rPr>
              <a:t>х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552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22C867B-47F8-490E-9F43-04F406E06B38}"/>
              </a:ext>
            </a:extLst>
          </p:cNvPr>
          <p:cNvSpPr txBox="1"/>
          <p:nvPr/>
        </p:nvSpPr>
        <p:spPr>
          <a:xfrm>
            <a:off x="1066800" y="4572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2400" dirty="0">
                <a:solidFill>
                  <a:srgbClr val="002060"/>
                </a:solidFill>
              </a:rPr>
              <a:t>Стамбена зграда са 5 једнаких спратова има 30 станова. Колико станова има на сваком спрату?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CC19059-C68D-4F1D-8B22-542ECCD24D0C}"/>
              </a:ext>
            </a:extLst>
          </p:cNvPr>
          <p:cNvSpPr txBox="1"/>
          <p:nvPr/>
        </p:nvSpPr>
        <p:spPr>
          <a:xfrm>
            <a:off x="2715128" y="30480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rgbClr val="002060"/>
                </a:solidFill>
              </a:rPr>
              <a:t>30  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EEB5E73-0917-4076-ABB1-F9F46883BF75}"/>
              </a:ext>
            </a:extLst>
          </p:cNvPr>
          <p:cNvSpPr txBox="1"/>
          <p:nvPr/>
        </p:nvSpPr>
        <p:spPr>
          <a:xfrm>
            <a:off x="3429000" y="3048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rgbClr val="002060"/>
                </a:solidFill>
              </a:rPr>
              <a:t>: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9149C08-EF64-421D-9EFB-4ADDAECD57DE}"/>
              </a:ext>
            </a:extLst>
          </p:cNvPr>
          <p:cNvSpPr txBox="1"/>
          <p:nvPr/>
        </p:nvSpPr>
        <p:spPr>
          <a:xfrm>
            <a:off x="3886200" y="30480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rgbClr val="002060"/>
                </a:solidFill>
              </a:rPr>
              <a:t>5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97B7CFC-9A03-4F96-B0B2-7B95CBEFFEBB}"/>
              </a:ext>
            </a:extLst>
          </p:cNvPr>
          <p:cNvSpPr txBox="1"/>
          <p:nvPr/>
        </p:nvSpPr>
        <p:spPr>
          <a:xfrm>
            <a:off x="4447672" y="30480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rgbClr val="002060"/>
                </a:solidFill>
              </a:rPr>
              <a:t>=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82F0B97-8FC9-4DE7-806A-F1111A55094A}"/>
              </a:ext>
            </a:extLst>
          </p:cNvPr>
          <p:cNvSpPr txBox="1"/>
          <p:nvPr/>
        </p:nvSpPr>
        <p:spPr>
          <a:xfrm>
            <a:off x="5077328" y="3048000"/>
            <a:ext cx="818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rgbClr val="002060"/>
                </a:solidFill>
              </a:rPr>
              <a:t>6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6FDEA10-D129-4274-A634-17B30EDED080}"/>
              </a:ext>
            </a:extLst>
          </p:cNvPr>
          <p:cNvSpPr txBox="1"/>
          <p:nvPr/>
        </p:nvSpPr>
        <p:spPr>
          <a:xfrm>
            <a:off x="1971172" y="490685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002060"/>
                </a:solidFill>
              </a:rPr>
              <a:t>На сваком спрату има 6 станова.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416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265</TotalTime>
  <Words>303</Words>
  <Application>Microsoft Office PowerPoint</Application>
  <PresentationFormat>On-screen Show (4:3)</PresentationFormat>
  <Paragraphs>114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Integral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Gordana Popadic</cp:lastModifiedBy>
  <cp:revision>33</cp:revision>
  <dcterms:created xsi:type="dcterms:W3CDTF">2020-12-15T15:06:13Z</dcterms:created>
  <dcterms:modified xsi:type="dcterms:W3CDTF">2020-12-24T07:29:20Z</dcterms:modified>
</cp:coreProperties>
</file>