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60" r:id="rId4"/>
    <p:sldId id="266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14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EBA776-A01F-4882-BF34-FEA29C5A5C7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842AE1-F0BD-485B-877E-E37563013C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EBA776-A01F-4882-BF34-FEA29C5A5C7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842AE1-F0BD-485B-877E-E37563013C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EBA776-A01F-4882-BF34-FEA29C5A5C7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842AE1-F0BD-485B-877E-E37563013C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EBA776-A01F-4882-BF34-FEA29C5A5C7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842AE1-F0BD-485B-877E-E37563013C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EBA776-A01F-4882-BF34-FEA29C5A5C7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842AE1-F0BD-485B-877E-E37563013C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EBA776-A01F-4882-BF34-FEA29C5A5C7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842AE1-F0BD-485B-877E-E37563013C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EBA776-A01F-4882-BF34-FEA29C5A5C7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842AE1-F0BD-485B-877E-E37563013C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EBA776-A01F-4882-BF34-FEA29C5A5C7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842AE1-F0BD-485B-877E-E37563013C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EBA776-A01F-4882-BF34-FEA29C5A5C7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842AE1-F0BD-485B-877E-E37563013C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EBA776-A01F-4882-BF34-FEA29C5A5C7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842AE1-F0BD-485B-877E-E37563013C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EBA776-A01F-4882-BF34-FEA29C5A5C7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842AE1-F0BD-485B-877E-E37563013C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0EBA776-A01F-4882-BF34-FEA29C5A5C7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A842AE1-F0BD-485B-877E-E37563013C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lovke 1.jpg"/>
          <p:cNvPicPr>
            <a:picLocks noChangeAspect="1"/>
          </p:cNvPicPr>
          <p:nvPr/>
        </p:nvPicPr>
        <p:blipFill>
          <a:blip r:embed="rId2" cstate="print">
            <a:lum bright="-6000" contrast="13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1470025"/>
          </a:xfrm>
        </p:spPr>
        <p:txBody>
          <a:bodyPr/>
          <a:lstStyle/>
          <a:p>
            <a:r>
              <a:rPr lang="sr-Cyrl-BA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br>
              <a:rPr lang="sr-Cyrl-BA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BA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5. РАЗРЕД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212976"/>
            <a:ext cx="6400800" cy="1752600"/>
          </a:xfrm>
        </p:spPr>
        <p:txBody>
          <a:bodyPr/>
          <a:lstStyle/>
          <a:p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Множење троцифреног броја једноцифреним бројем </a:t>
            </a:r>
            <a:endParaRPr lang="bs-Latn-BA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213285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b="1" dirty="0" smtClean="0"/>
              <a:t>___________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403648" y="1988840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576 · 9</a:t>
            </a:r>
            <a:r>
              <a:rPr lang="sr-Cyrl-B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364088" y="227687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b="1" dirty="0" smtClean="0"/>
              <a:t>___________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95536" y="332656"/>
            <a:ext cx="777686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r-Cyrl-BA" sz="2800" i="1" kern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Уџбеник, задатак 87. </a:t>
            </a:r>
            <a:endParaRPr lang="sr-Cyrl-BA" sz="2800" i="1" kern="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sr-Cyrl-BA" sz="2800" kern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Писменим </a:t>
            </a:r>
            <a:r>
              <a:rPr lang="sr-Cyrl-BA" sz="2800" kern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поступком помножи:</a:t>
            </a:r>
            <a:endParaRPr lang="en-US" sz="2800" kern="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940152" y="2060848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723· 4</a:t>
            </a:r>
            <a:r>
              <a:rPr lang="sr-Cyrl-B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115616" y="2420888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5 184</a:t>
            </a:r>
            <a:r>
              <a:rPr lang="sr-Cyrl-B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724128" y="2564904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2 892</a:t>
            </a:r>
            <a:r>
              <a:rPr lang="sr-Cyrl-B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/>
          </a:p>
        </p:txBody>
      </p:sp>
      <p:pic>
        <p:nvPicPr>
          <p:cNvPr id="12" name="Picture 11" descr="Bi-Color Subtraction Math Foundational Worksheet.png"/>
          <p:cNvPicPr>
            <a:picLocks noChangeAspect="1"/>
          </p:cNvPicPr>
          <p:nvPr/>
        </p:nvPicPr>
        <p:blipFill>
          <a:blip r:embed="rId2" cstate="print">
            <a:lum contrast="16000"/>
          </a:blip>
          <a:stretch>
            <a:fillRect/>
          </a:stretch>
        </p:blipFill>
        <p:spPr>
          <a:xfrm>
            <a:off x="7816046" y="0"/>
            <a:ext cx="1327954" cy="6021288"/>
          </a:xfrm>
          <a:prstGeom prst="rect">
            <a:avLst/>
          </a:prstGeom>
        </p:spPr>
      </p:pic>
      <p:pic>
        <p:nvPicPr>
          <p:cNvPr id="14" name="Picture 13" descr="Prva gimnazija Varaždin - Print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331466">
            <a:off x="3584498" y="4334280"/>
            <a:ext cx="1967532" cy="2450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  <p:bldP spid="7" grpId="0" build="allAtOnce"/>
      <p:bldP spid="8" grpId="0" build="allAtOnce"/>
      <p:bldP spid="9" grpId="0" build="allAtOnce"/>
      <p:bldP spid="10" grpId="0" build="allAtOnce"/>
      <p:bldP spid="11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188640"/>
            <a:ext cx="828092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i="1" dirty="0" smtClean="0">
                <a:latin typeface="Times New Roman" pitchFamily="18" charset="0"/>
                <a:cs typeface="Times New Roman" pitchFamily="18" charset="0"/>
              </a:rPr>
              <a:t>Уџбеник, задатак 89.</a:t>
            </a:r>
          </a:p>
          <a:p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Једно одијело кошта 158 КМ. Колико кошта 9 одијела?</a:t>
            </a:r>
            <a:endParaRPr lang="en-US" sz="2800" dirty="0" smtClean="0"/>
          </a:p>
          <a:p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91880" y="2132856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158 ∙ 9 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2915816" y="227687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b="1" dirty="0" smtClean="0"/>
              <a:t>___________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347864" y="2492896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1422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39552" y="3501008"/>
            <a:ext cx="50405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b="1" dirty="0" smtClean="0">
                <a:latin typeface="Times New Roman" pitchFamily="18" charset="0"/>
                <a:cs typeface="Times New Roman" pitchFamily="18" charset="0"/>
              </a:rPr>
              <a:t>Одговор:</a:t>
            </a:r>
          </a:p>
          <a:p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Девет одијела кошта 1 422 КМ.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 descr="Bi-Color Subtraction Math Foundational Worksheet.png"/>
          <p:cNvPicPr>
            <a:picLocks noChangeAspect="1"/>
          </p:cNvPicPr>
          <p:nvPr/>
        </p:nvPicPr>
        <p:blipFill>
          <a:blip r:embed="rId2" cstate="print">
            <a:lum contrast="16000"/>
          </a:blip>
          <a:stretch>
            <a:fillRect/>
          </a:stretch>
        </p:blipFill>
        <p:spPr>
          <a:xfrm>
            <a:off x="7816046" y="0"/>
            <a:ext cx="1327954" cy="602128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16" grpId="0" build="allAtOnce"/>
      <p:bldP spid="17" grpId="0" build="allAtOnce"/>
      <p:bldP spid="21" grpId="0" build="p"/>
      <p:bldP spid="2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188640"/>
            <a:ext cx="828092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i="1" dirty="0" smtClean="0">
                <a:latin typeface="Times New Roman" pitchFamily="18" charset="0"/>
                <a:cs typeface="Times New Roman" pitchFamily="18" charset="0"/>
              </a:rPr>
              <a:t>Уџбеник, задатак 91.</a:t>
            </a:r>
          </a:p>
          <a:p>
            <a:r>
              <a:rPr lang="sr-Cyrl-B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Сејо је од куће до школе направио 896 корака. Дужина његовог корака је 5 </a:t>
            </a:r>
            <a:r>
              <a:rPr lang="bs-Latn-B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dm.</a:t>
            </a:r>
            <a:r>
              <a:rPr lang="sr-Cyrl-B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Колики пут је прешао? </a:t>
            </a:r>
            <a:br>
              <a:rPr lang="sr-Cyrl-B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B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Изрази у метрима.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39752" y="278092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b="1" dirty="0" smtClean="0"/>
              <a:t>____________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771800" y="2636912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896 · 5 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dm</a:t>
            </a:r>
            <a:r>
              <a:rPr lang="sr-Cyrl-B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627784" y="3068960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4480 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dm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60032" y="2636912"/>
            <a:ext cx="2736304" cy="1200329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r-Latn-R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10 </a:t>
            </a:r>
            <a:r>
              <a:rPr lang="sr-Latn-R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dm = </a:t>
            </a:r>
            <a:r>
              <a:rPr lang="sr-Latn-R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m</a:t>
            </a:r>
          </a:p>
          <a:p>
            <a:endParaRPr lang="sr-Latn-R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B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sr-Cyrl-B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480 </a:t>
            </a:r>
            <a:r>
              <a:rPr lang="bs-Latn-B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dm = 448</a:t>
            </a:r>
            <a:r>
              <a:rPr lang="sr-Cyrl-R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s-Latn-B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83768" y="4365104"/>
            <a:ext cx="5688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b="1" dirty="0" smtClean="0">
                <a:latin typeface="Times New Roman" pitchFamily="18" charset="0"/>
                <a:cs typeface="Times New Roman" pitchFamily="18" charset="0"/>
              </a:rPr>
              <a:t>Одговор:</a:t>
            </a: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Од куће до школе Сејо је прешао 448 </a:t>
            </a:r>
            <a:r>
              <a:rPr lang="bs-Latn-BA" sz="2400" dirty="0" smtClean="0">
                <a:latin typeface="Times New Roman" pitchFamily="18" charset="0"/>
                <a:cs typeface="Times New Roman" pitchFamily="18" charset="0"/>
              </a:rPr>
              <a:t>m.</a:t>
            </a:r>
          </a:p>
        </p:txBody>
      </p:sp>
      <p:pic>
        <p:nvPicPr>
          <p:cNvPr id="9" name="Picture 8" descr="Bi-Color Subtraction Math Foundational Worksheet.png"/>
          <p:cNvPicPr>
            <a:picLocks noChangeAspect="1"/>
          </p:cNvPicPr>
          <p:nvPr/>
        </p:nvPicPr>
        <p:blipFill>
          <a:blip r:embed="rId2" cstate="print">
            <a:lum contrast="16000"/>
          </a:blip>
          <a:stretch>
            <a:fillRect/>
          </a:stretch>
        </p:blipFill>
        <p:spPr>
          <a:xfrm>
            <a:off x="7816046" y="0"/>
            <a:ext cx="1327954" cy="6021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469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7" grpId="0" build="allAtOnce"/>
      <p:bldP spid="8" grpId="0" build="allAtOnce"/>
      <p:bldP spid="10" grpId="0" build="p"/>
      <p:bldP spid="13" grpId="0" build="allAtOnce" animBg="1"/>
      <p:bldP spid="14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88640"/>
            <a:ext cx="88924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i="1" dirty="0" smtClean="0">
                <a:latin typeface="Times New Roman" pitchFamily="18" charset="0"/>
                <a:cs typeface="Times New Roman" pitchFamily="18" charset="0"/>
              </a:rPr>
              <a:t>Уџбеник, задатак 92.</a:t>
            </a:r>
          </a:p>
          <a:p>
            <a:r>
              <a:rPr lang="sr-Cyrl-B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Одреди број који је 2 пута већи од троструког </a:t>
            </a:r>
            <a:br>
              <a:rPr lang="sr-Cyrl-B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B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броја 279.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2132856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sr-Cyrl-B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279 ∙ 3)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19672" y="213285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∙ 2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79712" y="2132856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95736" y="2132856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837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99792" y="2132856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· 2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31840" y="2132856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47864" y="2132856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1 674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2" descr="Bi-Color Subtraction Math Foundational Worksheet.png"/>
          <p:cNvPicPr>
            <a:picLocks noChangeAspect="1"/>
          </p:cNvPicPr>
          <p:nvPr/>
        </p:nvPicPr>
        <p:blipFill>
          <a:blip r:embed="rId2" cstate="print">
            <a:lum contrast="16000"/>
          </a:blip>
          <a:stretch>
            <a:fillRect/>
          </a:stretch>
        </p:blipFill>
        <p:spPr>
          <a:xfrm>
            <a:off x="7816046" y="0"/>
            <a:ext cx="1327954" cy="60212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5" grpId="0" build="allAtOnce"/>
      <p:bldP spid="6" grpId="0" build="allAtOnce"/>
      <p:bldP spid="7" grpId="0" build="allAtOnce"/>
      <p:bldP spid="9" grpId="0" build="allAtOnce"/>
      <p:bldP spid="10" grpId="0" build="allAtOnce"/>
      <p:bldP spid="11" grpId="0" build="allAtOnce"/>
      <p:bldP spid="12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sr-Cyrl-BA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ЗАДАТАК ЗА САМОСТАЛАН  РАД </a:t>
            </a:r>
            <a:endParaRPr lang="en-US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435280" cy="4525963"/>
          </a:xfrm>
        </p:spPr>
        <p:txBody>
          <a:bodyPr/>
          <a:lstStyle/>
          <a:p>
            <a:pPr>
              <a:buNone/>
            </a:pP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   У </a:t>
            </a: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уџбенику на страни 111 ријешите 87</a:t>
            </a:r>
            <a:r>
              <a:rPr lang="sr-Latn-RS" sz="2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 88. и 90. задатак!</a:t>
            </a:r>
          </a:p>
          <a:p>
            <a:pPr>
              <a:buNone/>
            </a:pPr>
            <a:endParaRPr lang="sr-Cyrl-BA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sr-Cyrl-BA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У складу са својим тренутним нивоом знања ријешите по један од задатака а ко жели може да уради </a:t>
            </a:r>
            <a:r>
              <a:rPr lang="sr-Cyrl-RS" sz="280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sr-Cyrl-BA" sz="2800" smtClean="0">
                <a:latin typeface="Times New Roman" pitchFamily="18" charset="0"/>
                <a:cs typeface="Times New Roman" pitchFamily="18" charset="0"/>
              </a:rPr>
              <a:t>св</a:t>
            </a:r>
            <a:r>
              <a:rPr lang="sr-Latn-RS" sz="28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 три задатка!</a:t>
            </a:r>
          </a:p>
          <a:p>
            <a:pPr algn="just"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</a:p>
          <a:p>
            <a:pPr algn="just">
              <a:buNone/>
            </a:pPr>
            <a:r>
              <a:rPr lang="sr-Cyrl-BA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 Срећно!</a:t>
            </a:r>
            <a:endParaRPr lang="bs-Latn-BA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Classroom Motivational School Poster.jpg"/>
          <p:cNvPicPr>
            <a:picLocks noChangeAspect="1"/>
          </p:cNvPicPr>
          <p:nvPr/>
        </p:nvPicPr>
        <p:blipFill>
          <a:blip r:embed="rId2" cstate="print">
            <a:lum bright="6000"/>
          </a:blip>
          <a:srcRect l="36632" t="12200" r="36632" b="68900"/>
          <a:stretch>
            <a:fillRect/>
          </a:stretch>
        </p:blipFill>
        <p:spPr>
          <a:xfrm>
            <a:off x="323528" y="0"/>
            <a:ext cx="1187624" cy="1187624"/>
          </a:xfrm>
          <a:prstGeom prst="rect">
            <a:avLst/>
          </a:prstGeom>
          <a:solidFill>
            <a:schemeClr val="accent1"/>
          </a:solidFill>
        </p:spPr>
      </p:pic>
      <p:pic>
        <p:nvPicPr>
          <p:cNvPr id="6" name="Picture 5" descr="Classroom Motivational School Poster.jpg"/>
          <p:cNvPicPr>
            <a:picLocks noChangeAspect="1"/>
          </p:cNvPicPr>
          <p:nvPr/>
        </p:nvPicPr>
        <p:blipFill>
          <a:blip r:embed="rId2" cstate="print">
            <a:lum bright="6000"/>
          </a:blip>
          <a:srcRect l="36632" t="12200" r="36632" b="68900"/>
          <a:stretch>
            <a:fillRect/>
          </a:stretch>
        </p:blipFill>
        <p:spPr>
          <a:xfrm>
            <a:off x="7668344" y="0"/>
            <a:ext cx="1187624" cy="1187624"/>
          </a:xfrm>
          <a:prstGeom prst="rect">
            <a:avLst/>
          </a:prstGeom>
          <a:solidFill>
            <a:schemeClr val="accent1"/>
          </a:solidFill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lovke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91680" y="2492896"/>
            <a:ext cx="56886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6000" b="1" dirty="0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ХВАЛА </a:t>
            </a:r>
            <a:r>
              <a:rPr lang="sr-Cyrl-BA" sz="6000" b="1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НА ПАЖЊИ!</a:t>
            </a:r>
            <a:endParaRPr lang="en-US" sz="6000" b="1" dirty="0">
              <a:solidFill>
                <a:srgbClr val="C0000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22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Theme22</Template>
  <TotalTime>289</TotalTime>
  <Words>211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Comic Sans MS</vt:lpstr>
      <vt:lpstr>Times New Roman</vt:lpstr>
      <vt:lpstr>Theme22</vt:lpstr>
      <vt:lpstr>МАТЕМАТИКА 5. РАЗРЕД </vt:lpstr>
      <vt:lpstr>PowerPoint Presentation</vt:lpstr>
      <vt:lpstr>PowerPoint Presentation</vt:lpstr>
      <vt:lpstr>PowerPoint Presentation</vt:lpstr>
      <vt:lpstr>PowerPoint Presentation</vt:lpstr>
      <vt:lpstr>ЗАДАТАК ЗА САМОСТАЛАН  РАД </vt:lpstr>
      <vt:lpstr>PowerPoint Presentation</vt:lpstr>
    </vt:vector>
  </TitlesOfParts>
  <Company>Deftones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 5.РАЗРЕД</dc:title>
  <dc:creator>Dajana</dc:creator>
  <cp:lastModifiedBy>Nada</cp:lastModifiedBy>
  <cp:revision>25</cp:revision>
  <dcterms:created xsi:type="dcterms:W3CDTF">2021-01-14T15:08:12Z</dcterms:created>
  <dcterms:modified xsi:type="dcterms:W3CDTF">2021-01-16T18:18:46Z</dcterms:modified>
</cp:coreProperties>
</file>