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40" r:id="rId1"/>
  </p:sldMasterIdLst>
  <p:sldIdLst>
    <p:sldId id="256" r:id="rId2"/>
    <p:sldId id="257" r:id="rId3"/>
    <p:sldId id="261" r:id="rId4"/>
    <p:sldId id="259" r:id="rId5"/>
    <p:sldId id="262" r:id="rId6"/>
    <p:sldId id="263" r:id="rId7"/>
    <p:sldId id="26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441" autoAdjust="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1/15/2021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156423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6869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8373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9151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0039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8348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150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4508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466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2500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1000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9928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5715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2207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213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5051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0852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1/15/2021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4214180"/>
      </p:ext>
    </p:extLst>
  </p:cSld>
  <p:clrMap bg1="dk1" tx1="lt1" bg2="dk2" tx2="lt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 id="214748395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Latn-RS" dirty="0" smtClean="0"/>
              <a:t>TIME CLAUSES</a:t>
            </a:r>
            <a:endParaRPr lang="en-US" dirty="0"/>
          </a:p>
        </p:txBody>
      </p:sp>
      <p:sp>
        <p:nvSpPr>
          <p:cNvPr id="3" name="Subtitle 2"/>
          <p:cNvSpPr>
            <a:spLocks noGrp="1"/>
          </p:cNvSpPr>
          <p:nvPr>
            <p:ph type="subTitle" idx="1"/>
          </p:nvPr>
        </p:nvSpPr>
        <p:spPr/>
        <p:txBody>
          <a:bodyPr/>
          <a:lstStyle/>
          <a:p>
            <a:r>
              <a:rPr lang="sr-Latn-RS" dirty="0" smtClean="0"/>
              <a:t>The english language for the eight grade</a:t>
            </a:r>
            <a:endParaRPr lang="en-US" dirty="0"/>
          </a:p>
        </p:txBody>
      </p:sp>
    </p:spTree>
    <p:extLst>
      <p:ext uri="{BB962C8B-B14F-4D97-AF65-F5344CB8AC3E}">
        <p14:creationId xmlns:p14="http://schemas.microsoft.com/office/powerpoint/2010/main" val="25399823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reflection blurRad="6350" stA="52000" endA="300" endPos="35000" dir="5400000" sy="-100000" algn="bl" rotWithShape="0"/>
          </a:effectLst>
        </p:spPr>
        <p:txBody>
          <a:bodyPr>
            <a:normAutofit fontScale="90000"/>
          </a:bodyPr>
          <a:lstStyle/>
          <a:p>
            <a:r>
              <a:rPr lang="sr-Latn-RS" dirty="0" smtClean="0"/>
              <a:t>TIME CLAUSES</a:t>
            </a:r>
            <a:r>
              <a:rPr lang="en-US" dirty="0" smtClean="0"/>
              <a:t/>
            </a:r>
            <a:br>
              <a:rPr lang="en-US" dirty="0" smtClean="0"/>
            </a:br>
            <a:r>
              <a:rPr lang="en-US" b="1" cap="none" dirty="0" smtClean="0">
                <a:ln w="22225">
                  <a:solidFill>
                    <a:schemeClr val="accent2"/>
                  </a:solidFill>
                  <a:prstDash val="solid"/>
                </a:ln>
                <a:solidFill>
                  <a:schemeClr val="accent2">
                    <a:lumMod val="40000"/>
                    <a:lumOff val="60000"/>
                  </a:schemeClr>
                </a:solidFill>
              </a:rPr>
              <a:t>As soon </a:t>
            </a:r>
            <a:r>
              <a:rPr lang="en-US" b="1" cap="none" dirty="0">
                <a:ln w="22225">
                  <a:solidFill>
                    <a:schemeClr val="accent2"/>
                  </a:solidFill>
                  <a:prstDash val="solid"/>
                </a:ln>
                <a:solidFill>
                  <a:schemeClr val="accent2">
                    <a:lumMod val="40000"/>
                    <a:lumOff val="60000"/>
                  </a:schemeClr>
                </a:solidFill>
              </a:rPr>
              <a:t>as, when, after, before+ Subject + </a:t>
            </a:r>
            <a:r>
              <a:rPr lang="sr-Latn-RS" b="1" cap="none" dirty="0" smtClean="0">
                <a:ln w="22225">
                  <a:solidFill>
                    <a:schemeClr val="accent2"/>
                  </a:solidFill>
                  <a:prstDash val="solid"/>
                </a:ln>
                <a:solidFill>
                  <a:schemeClr val="accent2">
                    <a:lumMod val="40000"/>
                    <a:lumOff val="60000"/>
                  </a:schemeClr>
                </a:solidFill>
              </a:rPr>
              <a:t>P</a:t>
            </a:r>
            <a:r>
              <a:rPr lang="en-US" b="1" cap="none" dirty="0" smtClean="0">
                <a:ln w="22225">
                  <a:solidFill>
                    <a:schemeClr val="accent2"/>
                  </a:solidFill>
                  <a:prstDash val="solid"/>
                </a:ln>
                <a:solidFill>
                  <a:schemeClr val="accent2">
                    <a:lumMod val="40000"/>
                    <a:lumOff val="60000"/>
                  </a:schemeClr>
                </a:solidFill>
              </a:rPr>
              <a:t>resent </a:t>
            </a:r>
            <a:r>
              <a:rPr lang="sr-Latn-RS" b="1" cap="none" dirty="0" smtClean="0">
                <a:ln w="22225">
                  <a:solidFill>
                    <a:schemeClr val="accent2"/>
                  </a:solidFill>
                  <a:prstDash val="solid"/>
                </a:ln>
                <a:solidFill>
                  <a:schemeClr val="accent2">
                    <a:lumMod val="40000"/>
                    <a:lumOff val="60000"/>
                  </a:schemeClr>
                </a:solidFill>
              </a:rPr>
              <a:t>S</a:t>
            </a:r>
            <a:r>
              <a:rPr lang="en-US" b="1" cap="none" dirty="0" err="1" smtClean="0">
                <a:ln w="22225">
                  <a:solidFill>
                    <a:schemeClr val="accent2"/>
                  </a:solidFill>
                  <a:prstDash val="solid"/>
                </a:ln>
                <a:solidFill>
                  <a:schemeClr val="accent2">
                    <a:lumMod val="40000"/>
                    <a:lumOff val="60000"/>
                  </a:schemeClr>
                </a:solidFill>
              </a:rPr>
              <a:t>imple</a:t>
            </a:r>
            <a:r>
              <a:rPr lang="en-US" b="1" cap="none" dirty="0">
                <a:ln w="22225">
                  <a:solidFill>
                    <a:schemeClr val="accent2"/>
                  </a:solidFill>
                  <a:prstDash val="solid"/>
                </a:ln>
                <a:solidFill>
                  <a:schemeClr val="accent2">
                    <a:lumMod val="40000"/>
                    <a:lumOff val="60000"/>
                  </a:schemeClr>
                </a:solidFill>
              </a:rPr>
              <a:t/>
            </a:r>
            <a:br>
              <a:rPr lang="en-US" b="1" cap="none" dirty="0">
                <a:ln w="22225">
                  <a:solidFill>
                    <a:schemeClr val="accent2"/>
                  </a:solidFill>
                  <a:prstDash val="solid"/>
                </a:ln>
                <a:solidFill>
                  <a:schemeClr val="accent2">
                    <a:lumMod val="40000"/>
                    <a:lumOff val="60000"/>
                  </a:schemeClr>
                </a:solidFill>
              </a:rPr>
            </a:br>
            <a:endParaRPr lang="en-US" dirty="0"/>
          </a:p>
        </p:txBody>
      </p:sp>
      <p:sp>
        <p:nvSpPr>
          <p:cNvPr id="3" name="Content Placeholder 2"/>
          <p:cNvSpPr>
            <a:spLocks noGrp="1"/>
          </p:cNvSpPr>
          <p:nvPr>
            <p:ph idx="1"/>
          </p:nvPr>
        </p:nvSpPr>
        <p:spPr/>
        <p:txBody>
          <a:bodyPr>
            <a:normAutofit/>
          </a:bodyPr>
          <a:lstStyle/>
          <a:p>
            <a:pPr marL="0" indent="0">
              <a:buNone/>
            </a:pPr>
            <a:r>
              <a:rPr lang="en-US" sz="2800" b="1" dirty="0" smtClean="0"/>
              <a:t>      T</a:t>
            </a:r>
            <a:r>
              <a:rPr lang="sr-Latn-RS" sz="2800" b="1" dirty="0" smtClean="0"/>
              <a:t>I</a:t>
            </a:r>
            <a:r>
              <a:rPr lang="en-US" sz="2800" b="1" dirty="0" smtClean="0"/>
              <a:t>ME </a:t>
            </a:r>
            <a:r>
              <a:rPr lang="en-US" sz="2800" b="1" dirty="0"/>
              <a:t>CLAUSES EXAMPLES</a:t>
            </a:r>
            <a:r>
              <a:rPr lang="en-US" sz="2800" b="1" dirty="0" smtClean="0"/>
              <a:t>:</a:t>
            </a:r>
          </a:p>
          <a:p>
            <a:pPr marL="0" indent="0">
              <a:buNone/>
            </a:pPr>
            <a:endParaRPr lang="sr-Latn-RS" sz="2800" b="1" dirty="0" smtClean="0"/>
          </a:p>
          <a:p>
            <a:r>
              <a:rPr lang="en-US" sz="2800" b="1" dirty="0" smtClean="0"/>
              <a:t> </a:t>
            </a:r>
            <a:r>
              <a:rPr lang="en-US" sz="2800" b="1" dirty="0"/>
              <a:t>I’ll phone you</a:t>
            </a:r>
            <a:r>
              <a:rPr lang="en-US" sz="2800" b="1" dirty="0">
                <a:solidFill>
                  <a:srgbClr val="FF0000"/>
                </a:solidFill>
              </a:rPr>
              <a:t> when </a:t>
            </a:r>
            <a:r>
              <a:rPr lang="en-US" sz="2800" b="1" dirty="0"/>
              <a:t>I get </a:t>
            </a:r>
            <a:r>
              <a:rPr lang="en-US" sz="2800" b="1" dirty="0" smtClean="0"/>
              <a:t>home.</a:t>
            </a:r>
            <a:endParaRPr lang="en-US" sz="2800" b="1" dirty="0"/>
          </a:p>
          <a:p>
            <a:r>
              <a:rPr lang="en-US" sz="2800" dirty="0" smtClean="0"/>
              <a:t>I’ll </a:t>
            </a:r>
            <a:r>
              <a:rPr lang="en-US" sz="2800" dirty="0"/>
              <a:t>go shopping </a:t>
            </a:r>
            <a:r>
              <a:rPr lang="en-US" sz="2800" dirty="0">
                <a:solidFill>
                  <a:srgbClr val="FF0000"/>
                </a:solidFill>
              </a:rPr>
              <a:t>after</a:t>
            </a:r>
            <a:r>
              <a:rPr lang="en-US" sz="2800" dirty="0"/>
              <a:t> he takes the children to </a:t>
            </a:r>
            <a:r>
              <a:rPr lang="en-US" sz="2800" dirty="0" smtClean="0"/>
              <a:t>school.</a:t>
            </a:r>
          </a:p>
          <a:p>
            <a:r>
              <a:rPr lang="sr-Latn-RS" sz="2800" dirty="0" smtClean="0">
                <a:solidFill>
                  <a:srgbClr val="FF0000"/>
                </a:solidFill>
              </a:rPr>
              <a:t>As soon as </a:t>
            </a:r>
            <a:r>
              <a:rPr lang="sr-Latn-RS" sz="2800" dirty="0"/>
              <a:t>h</a:t>
            </a:r>
            <a:r>
              <a:rPr lang="sr-Latn-RS" sz="2800" dirty="0" smtClean="0"/>
              <a:t>e gets home, h</a:t>
            </a:r>
            <a:r>
              <a:rPr lang="en-US" sz="2800" dirty="0" err="1" smtClean="0"/>
              <a:t>e’ll</a:t>
            </a:r>
            <a:r>
              <a:rPr lang="en-US" sz="2800" dirty="0" smtClean="0"/>
              <a:t> take a shower.</a:t>
            </a:r>
          </a:p>
          <a:p>
            <a:r>
              <a:rPr lang="en-US" sz="2800" dirty="0" smtClean="0">
                <a:solidFill>
                  <a:srgbClr val="FF0000"/>
                </a:solidFill>
              </a:rPr>
              <a:t>Before</a:t>
            </a:r>
            <a:r>
              <a:rPr lang="en-US" sz="2800" dirty="0" smtClean="0"/>
              <a:t> I leave home, I’ll have breakfast.</a:t>
            </a:r>
            <a:endParaRPr lang="en-US" sz="2800" dirty="0"/>
          </a:p>
        </p:txBody>
      </p:sp>
    </p:spTree>
    <p:extLst>
      <p:ext uri="{BB962C8B-B14F-4D97-AF65-F5344CB8AC3E}">
        <p14:creationId xmlns:p14="http://schemas.microsoft.com/office/powerpoint/2010/main" val="4810365"/>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EXPRESSING THE FUTURE IN TIME CLAUSES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Time clause can come either at the beginning of the sentence o</a:t>
            </a:r>
            <a:r>
              <a:rPr lang="sr-Latn-RS" sz="2800" dirty="0" smtClean="0"/>
              <a:t>r</a:t>
            </a:r>
            <a:r>
              <a:rPr lang="en-US" sz="2800" dirty="0" smtClean="0"/>
              <a:t> in the second part of the sentence.</a:t>
            </a:r>
          </a:p>
          <a:p>
            <a:pPr marL="0" indent="0">
              <a:buNone/>
            </a:pPr>
            <a:r>
              <a:rPr lang="en-US" sz="2800" dirty="0" smtClean="0"/>
              <a:t>Example</a:t>
            </a:r>
            <a:r>
              <a:rPr lang="sr-Latn-RS" sz="2800" dirty="0" smtClean="0"/>
              <a:t>:</a:t>
            </a:r>
            <a:endParaRPr lang="en-US" sz="2800" dirty="0" smtClean="0"/>
          </a:p>
          <a:p>
            <a:pPr marL="0" indent="0">
              <a:buNone/>
            </a:pPr>
            <a:r>
              <a:rPr lang="en-US" sz="2800" dirty="0" smtClean="0"/>
              <a:t> </a:t>
            </a:r>
            <a:r>
              <a:rPr lang="sr-Latn-RS" sz="2800" dirty="0" smtClean="0"/>
              <a:t>                          </a:t>
            </a:r>
            <a:r>
              <a:rPr lang="en-US" sz="2800" dirty="0" smtClean="0">
                <a:solidFill>
                  <a:srgbClr val="FF0000"/>
                </a:solidFill>
              </a:rPr>
              <a:t>When he comes </a:t>
            </a:r>
            <a:r>
              <a:rPr lang="en-US" sz="2800" dirty="0" smtClean="0"/>
              <a:t>he will see him </a:t>
            </a:r>
            <a:r>
              <a:rPr lang="sr-Latn-RS" sz="2800" dirty="0" smtClean="0"/>
              <a:t>.</a:t>
            </a:r>
            <a:endParaRPr lang="en-US" sz="2800" dirty="0" smtClean="0"/>
          </a:p>
          <a:p>
            <a:pPr marL="0" indent="0">
              <a:buNone/>
            </a:pPr>
            <a:r>
              <a:rPr lang="sr-Latn-RS" sz="2800" dirty="0" smtClean="0"/>
              <a:t>                                                    </a:t>
            </a:r>
            <a:r>
              <a:rPr lang="en-US" sz="2800" dirty="0" smtClean="0"/>
              <a:t>Or </a:t>
            </a:r>
          </a:p>
          <a:p>
            <a:pPr marL="0" indent="0">
              <a:buNone/>
            </a:pPr>
            <a:r>
              <a:rPr lang="en-US" sz="2800" dirty="0"/>
              <a:t> </a:t>
            </a:r>
            <a:r>
              <a:rPr lang="sr-Latn-RS" sz="2800" dirty="0" smtClean="0"/>
              <a:t>                           </a:t>
            </a:r>
            <a:r>
              <a:rPr lang="en-US" sz="2800" dirty="0" smtClean="0"/>
              <a:t>He will see him </a:t>
            </a:r>
            <a:r>
              <a:rPr lang="en-US" sz="2800" dirty="0" smtClean="0">
                <a:solidFill>
                  <a:srgbClr val="FF0000"/>
                </a:solidFill>
              </a:rPr>
              <a:t>when he comes.</a:t>
            </a:r>
            <a:endParaRPr lang="en-US" sz="2800" dirty="0">
              <a:solidFill>
                <a:srgbClr val="FF0000"/>
              </a:solidFill>
            </a:endParaRPr>
          </a:p>
        </p:txBody>
      </p:sp>
    </p:spTree>
    <p:extLst>
      <p:ext uri="{BB962C8B-B14F-4D97-AF65-F5344CB8AC3E}">
        <p14:creationId xmlns:p14="http://schemas.microsoft.com/office/powerpoint/2010/main" val="308913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476" y="126125"/>
            <a:ext cx="10333751" cy="662152"/>
          </a:xfrm>
        </p:spPr>
        <p:txBody>
          <a:bodyPr>
            <a:normAutofit fontScale="90000"/>
          </a:bodyPr>
          <a:lstStyle/>
          <a:p>
            <a:r>
              <a:rPr lang="sr-Latn-RS" sz="2400" dirty="0" smtClean="0"/>
              <a:t/>
            </a:r>
            <a:br>
              <a:rPr lang="sr-Latn-RS" sz="2400" dirty="0" smtClean="0"/>
            </a:br>
            <a:r>
              <a:rPr lang="sr-Latn-RS" sz="2400" dirty="0"/>
              <a:t/>
            </a:r>
            <a:br>
              <a:rPr lang="sr-Latn-RS" sz="2400" dirty="0"/>
            </a:br>
            <a:endParaRPr lang="en-US" sz="2400" dirty="0"/>
          </a:p>
        </p:txBody>
      </p:sp>
      <p:sp>
        <p:nvSpPr>
          <p:cNvPr id="3" name="Content Placeholder 2"/>
          <p:cNvSpPr>
            <a:spLocks noGrp="1"/>
          </p:cNvSpPr>
          <p:nvPr>
            <p:ph idx="1"/>
          </p:nvPr>
        </p:nvSpPr>
        <p:spPr>
          <a:xfrm>
            <a:off x="1198179" y="441434"/>
            <a:ext cx="10531365" cy="7241628"/>
          </a:xfrm>
        </p:spPr>
        <p:txBody>
          <a:bodyPr>
            <a:normAutofit/>
          </a:bodyPr>
          <a:lstStyle/>
          <a:p>
            <a:pPr marL="0" indent="0">
              <a:buNone/>
            </a:pPr>
            <a:r>
              <a:rPr lang="sr-Latn-RS" sz="2400" dirty="0"/>
              <a:t>Look at your book  at the page 41. Let’s use time clauses and complete the sentences.</a:t>
            </a:r>
            <a:br>
              <a:rPr lang="sr-Latn-RS" sz="2400" dirty="0"/>
            </a:br>
            <a:r>
              <a:rPr lang="sr-Latn-RS" sz="2400" dirty="0"/>
              <a:t/>
            </a:r>
            <a:br>
              <a:rPr lang="sr-Latn-RS" sz="2400" dirty="0"/>
            </a:br>
            <a:r>
              <a:rPr lang="sr-Latn-RS" sz="2400" dirty="0" smtClean="0"/>
              <a:t>1.When / Kate / arrive/ I/ ask/ her/ that.</a:t>
            </a:r>
          </a:p>
          <a:p>
            <a:pPr marL="0" indent="0">
              <a:buNone/>
            </a:pPr>
            <a:r>
              <a:rPr lang="sr-Latn-RS" sz="2400" u="sng" dirty="0" smtClean="0">
                <a:solidFill>
                  <a:srgbClr val="FF0000"/>
                </a:solidFill>
              </a:rPr>
              <a:t>_When Kate arrives I ask her that._</a:t>
            </a:r>
          </a:p>
          <a:p>
            <a:pPr marL="0" indent="0">
              <a:buNone/>
            </a:pPr>
            <a:r>
              <a:rPr lang="sr-Latn-RS" sz="2400" dirty="0" smtClean="0"/>
              <a:t>2.As soon as / Ana/ write/ I / let you know.</a:t>
            </a:r>
          </a:p>
          <a:p>
            <a:pPr marL="0" indent="0">
              <a:buNone/>
            </a:pPr>
            <a:r>
              <a:rPr lang="sr-Latn-RS" sz="2400" u="sng" dirty="0" smtClean="0">
                <a:solidFill>
                  <a:srgbClr val="FF0000"/>
                </a:solidFill>
              </a:rPr>
              <a:t>As soon as Ana writes I will let you know.</a:t>
            </a:r>
          </a:p>
          <a:p>
            <a:pPr marL="0" indent="0">
              <a:buNone/>
            </a:pPr>
            <a:r>
              <a:rPr lang="sr-Latn-RS" sz="2400" dirty="0" smtClean="0"/>
              <a:t>3.Before/ we/ read/ it/ we / check / the new words</a:t>
            </a:r>
          </a:p>
          <a:p>
            <a:pPr marL="0" indent="0">
              <a:buNone/>
            </a:pPr>
            <a:r>
              <a:rPr lang="sr-Latn-RS" sz="2400" u="sng" dirty="0" smtClean="0">
                <a:solidFill>
                  <a:srgbClr val="FF0000"/>
                </a:solidFill>
              </a:rPr>
              <a:t>Before we read it we will check the new words.</a:t>
            </a:r>
          </a:p>
          <a:p>
            <a:pPr marL="0" indent="0">
              <a:buNone/>
            </a:pPr>
            <a:r>
              <a:rPr lang="sr-Latn-RS" sz="2400" dirty="0" smtClean="0"/>
              <a:t>4.We/ sell/ this house/ before/ we/ move out.</a:t>
            </a:r>
          </a:p>
          <a:p>
            <a:pPr marL="0" indent="0">
              <a:buNone/>
            </a:pPr>
            <a:r>
              <a:rPr lang="sr-Latn-RS" sz="2400" u="sng" dirty="0" smtClean="0">
                <a:solidFill>
                  <a:srgbClr val="FF0000"/>
                </a:solidFill>
              </a:rPr>
              <a:t>We will sell this house before we move out.</a:t>
            </a:r>
          </a:p>
          <a:p>
            <a:pPr marL="0" indent="0">
              <a:buNone/>
            </a:pPr>
            <a:r>
              <a:rPr lang="sr-Latn-RS" sz="2400" dirty="0"/>
              <a:t>5.We/ call/ you/ as soon as/ Jack / be / back.</a:t>
            </a:r>
          </a:p>
          <a:p>
            <a:pPr marL="0" indent="0">
              <a:buNone/>
            </a:pPr>
            <a:r>
              <a:rPr lang="sr-Latn-RS" sz="2400" u="sng" dirty="0">
                <a:solidFill>
                  <a:srgbClr val="FF0000"/>
                </a:solidFill>
              </a:rPr>
              <a:t>We will call you as soon as Jack is back.</a:t>
            </a:r>
          </a:p>
          <a:p>
            <a:pPr marL="0" indent="0">
              <a:buNone/>
            </a:pPr>
            <a:endParaRPr lang="sr-Latn-RS" sz="2400" u="sng" dirty="0" smtClean="0">
              <a:solidFill>
                <a:srgbClr val="FF0000"/>
              </a:solidFill>
            </a:endParaRPr>
          </a:p>
          <a:p>
            <a:pPr marL="0" indent="0">
              <a:buNone/>
            </a:pPr>
            <a:endParaRPr lang="sr-Latn-RS" dirty="0" smtClean="0"/>
          </a:p>
          <a:p>
            <a:pPr marL="0" indent="0">
              <a:buNone/>
            </a:pPr>
            <a:endParaRPr lang="sr-Latn-RS" dirty="0" smtClean="0"/>
          </a:p>
          <a:p>
            <a:pPr marL="0" indent="0">
              <a:buNone/>
            </a:pPr>
            <a:endParaRPr lang="en-US" dirty="0"/>
          </a:p>
        </p:txBody>
      </p:sp>
    </p:spTree>
    <p:extLst>
      <p:ext uri="{BB962C8B-B14F-4D97-AF65-F5344CB8AC3E}">
        <p14:creationId xmlns:p14="http://schemas.microsoft.com/office/powerpoint/2010/main" val="42343223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0841" y="651642"/>
            <a:ext cx="11267089" cy="6726621"/>
          </a:xfrm>
        </p:spPr>
        <p:txBody>
          <a:bodyPr>
            <a:normAutofit/>
          </a:bodyPr>
          <a:lstStyle/>
          <a:p>
            <a:pPr marL="0" indent="0">
              <a:buNone/>
            </a:pPr>
            <a:r>
              <a:rPr lang="sr-Latn-RS" sz="2400" dirty="0" smtClean="0"/>
              <a:t>6.Before</a:t>
            </a:r>
            <a:r>
              <a:rPr lang="sr-Latn-RS" sz="2400" dirty="0"/>
              <a:t>/ we/ leave / we / lock/ the door.</a:t>
            </a:r>
          </a:p>
          <a:p>
            <a:pPr marL="0" indent="0">
              <a:buNone/>
            </a:pPr>
            <a:r>
              <a:rPr lang="sr-Latn-RS" sz="2400" u="sng" dirty="0" smtClean="0">
                <a:solidFill>
                  <a:srgbClr val="FF0000"/>
                </a:solidFill>
              </a:rPr>
              <a:t>Before we leave we will lock the door.</a:t>
            </a:r>
            <a:endParaRPr lang="sr-Latn-RS" sz="2400" u="sng" dirty="0">
              <a:solidFill>
                <a:srgbClr val="FF0000"/>
              </a:solidFill>
            </a:endParaRPr>
          </a:p>
          <a:p>
            <a:pPr marL="0" indent="0">
              <a:buNone/>
            </a:pPr>
            <a:r>
              <a:rPr lang="sr-Latn-RS" sz="2400" dirty="0"/>
              <a:t>7.I  / clean/ the room/ before/ Tom / see/ this.</a:t>
            </a:r>
          </a:p>
          <a:p>
            <a:pPr marL="0" indent="0">
              <a:buNone/>
            </a:pPr>
            <a:r>
              <a:rPr lang="sr-Latn-RS" sz="2400" u="sng" dirty="0" smtClean="0">
                <a:solidFill>
                  <a:srgbClr val="FF0000"/>
                </a:solidFill>
              </a:rPr>
              <a:t>I will clean the room before Tom sees this.</a:t>
            </a:r>
            <a:endParaRPr lang="sr-Latn-RS" sz="2400" u="sng" dirty="0">
              <a:solidFill>
                <a:srgbClr val="FF0000"/>
              </a:solidFill>
            </a:endParaRPr>
          </a:p>
          <a:p>
            <a:pPr marL="0" indent="0">
              <a:buNone/>
            </a:pPr>
            <a:r>
              <a:rPr lang="sr-Latn-RS" sz="2400" dirty="0"/>
              <a:t>8.When /Jane / read / the book / she / give/ it/  to Kate</a:t>
            </a:r>
            <a:r>
              <a:rPr lang="sr-Latn-RS" sz="2400" dirty="0" smtClean="0"/>
              <a:t>.</a:t>
            </a:r>
            <a:endParaRPr lang="sr-Latn-RS" sz="2400" dirty="0" smtClean="0">
              <a:solidFill>
                <a:srgbClr val="FF0000"/>
              </a:solidFill>
            </a:endParaRPr>
          </a:p>
          <a:p>
            <a:pPr marL="0" indent="0">
              <a:buNone/>
            </a:pPr>
            <a:r>
              <a:rPr lang="sr-Latn-RS" sz="2400" u="sng" dirty="0" smtClean="0">
                <a:solidFill>
                  <a:srgbClr val="FF0000"/>
                </a:solidFill>
              </a:rPr>
              <a:t>When Jane reads this book she will give it to Kate.</a:t>
            </a:r>
            <a:endParaRPr lang="sr-Latn-RS" sz="2400" u="sng" dirty="0">
              <a:solidFill>
                <a:srgbClr val="FF0000"/>
              </a:solidFill>
            </a:endParaRPr>
          </a:p>
          <a:p>
            <a:pPr marL="0" indent="0">
              <a:buNone/>
            </a:pPr>
            <a:r>
              <a:rPr lang="sr-Latn-RS" sz="2400" dirty="0"/>
              <a:t>9.Kate / read / the </a:t>
            </a:r>
            <a:r>
              <a:rPr lang="sr-Latn-RS" sz="2400" dirty="0" smtClean="0"/>
              <a:t>book/ when/ </a:t>
            </a:r>
            <a:r>
              <a:rPr lang="sr-Latn-RS" sz="2400" dirty="0"/>
              <a:t>she /</a:t>
            </a:r>
            <a:r>
              <a:rPr lang="sr-Latn-RS" sz="2400" dirty="0" smtClean="0"/>
              <a:t>have/ </a:t>
            </a:r>
            <a:r>
              <a:rPr lang="sr-Latn-RS" sz="2400" dirty="0"/>
              <a:t>more time</a:t>
            </a:r>
            <a:r>
              <a:rPr lang="sr-Latn-RS" sz="2400" dirty="0" smtClean="0"/>
              <a:t>.</a:t>
            </a:r>
          </a:p>
          <a:p>
            <a:pPr marL="0" indent="0">
              <a:buNone/>
            </a:pPr>
            <a:r>
              <a:rPr lang="sr-Latn-RS" sz="2400" u="sng" dirty="0" smtClean="0">
                <a:solidFill>
                  <a:srgbClr val="FF0000"/>
                </a:solidFill>
              </a:rPr>
              <a:t>Kate will read the book when she has more time.</a:t>
            </a:r>
          </a:p>
          <a:p>
            <a:pPr marL="0" indent="0">
              <a:buNone/>
            </a:pPr>
            <a:r>
              <a:rPr lang="sr-Latn-RS" sz="2400" dirty="0" smtClean="0"/>
              <a:t>10.Andy / play/ a game/ when/ he /come /home.</a:t>
            </a:r>
          </a:p>
          <a:p>
            <a:pPr marL="0" indent="0">
              <a:buNone/>
            </a:pPr>
            <a:r>
              <a:rPr lang="sr-Latn-RS" sz="2400" u="sng" dirty="0" smtClean="0">
                <a:solidFill>
                  <a:srgbClr val="FF0000"/>
                </a:solidFill>
              </a:rPr>
              <a:t>Andy will play a game when he comes home.</a:t>
            </a:r>
            <a:endParaRPr lang="sr-Latn-RS" sz="2400" u="sng" dirty="0">
              <a:solidFill>
                <a:srgbClr val="FF0000"/>
              </a:solidFill>
            </a:endParaRPr>
          </a:p>
          <a:p>
            <a:pPr marL="0" indent="0">
              <a:buNone/>
            </a:pPr>
            <a:endParaRPr lang="sr-Latn-RS" sz="2400" dirty="0"/>
          </a:p>
          <a:p>
            <a:endParaRPr lang="en-US" dirty="0"/>
          </a:p>
        </p:txBody>
      </p:sp>
    </p:spTree>
    <p:extLst>
      <p:ext uri="{BB962C8B-B14F-4D97-AF65-F5344CB8AC3E}">
        <p14:creationId xmlns:p14="http://schemas.microsoft.com/office/powerpoint/2010/main" val="254800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895" y="77118"/>
            <a:ext cx="10233332" cy="1988749"/>
          </a:xfrm>
          <a:ln>
            <a:solidFill>
              <a:srgbClr val="6600CC"/>
            </a:solidFill>
          </a:ln>
        </p:spPr>
        <p:txBody>
          <a:bodyPr>
            <a:noAutofit/>
          </a:bodyPr>
          <a:lstStyle/>
          <a:p>
            <a:r>
              <a:rPr lang="sr-Latn-RS" sz="2400" dirty="0" smtClean="0">
                <a:solidFill>
                  <a:srgbClr val="00B050"/>
                </a:solidFill>
              </a:rPr>
              <a:t>Homework sb P.39</a:t>
            </a:r>
            <a:r>
              <a:rPr lang="sr-Latn-RS" sz="2400" dirty="0">
                <a:solidFill>
                  <a:srgbClr val="00B050"/>
                </a:solidFill>
              </a:rPr>
              <a:t>Look at THESE questionnaire!Let’s check wh</a:t>
            </a:r>
            <a:r>
              <a:rPr lang="en-US" sz="2400" dirty="0">
                <a:solidFill>
                  <a:srgbClr val="00B050"/>
                </a:solidFill>
              </a:rPr>
              <a:t>a</a:t>
            </a:r>
            <a:r>
              <a:rPr lang="sr-Latn-RS" sz="2400" dirty="0">
                <a:solidFill>
                  <a:srgbClr val="00B050"/>
                </a:solidFill>
              </a:rPr>
              <a:t>t it</a:t>
            </a:r>
            <a:r>
              <a:rPr lang="en-US" sz="2400" dirty="0">
                <a:solidFill>
                  <a:srgbClr val="00B050"/>
                </a:solidFill>
              </a:rPr>
              <a:t> </a:t>
            </a:r>
            <a:r>
              <a:rPr lang="sr-Latn-RS" sz="2400" dirty="0">
                <a:solidFill>
                  <a:srgbClr val="00B050"/>
                </a:solidFill>
              </a:rPr>
              <a:t> offers</a:t>
            </a:r>
            <a:r>
              <a:rPr lang="en-US" sz="2400" dirty="0">
                <a:solidFill>
                  <a:srgbClr val="00B050"/>
                </a:solidFill>
              </a:rPr>
              <a:t>.Choose the most appropriate answer for </a:t>
            </a:r>
            <a:r>
              <a:rPr lang="sr-Latn-RS" sz="2400" dirty="0">
                <a:solidFill>
                  <a:srgbClr val="00B050"/>
                </a:solidFill>
              </a:rPr>
              <a:t>you.Then check your </a:t>
            </a:r>
            <a:r>
              <a:rPr lang="sr-Latn-RS" sz="2400" dirty="0" smtClean="0">
                <a:solidFill>
                  <a:srgbClr val="00B050"/>
                </a:solidFill>
              </a:rPr>
              <a:t>results and if you have more time you </a:t>
            </a:r>
            <a:br>
              <a:rPr lang="sr-Latn-RS" sz="2400" dirty="0" smtClean="0">
                <a:solidFill>
                  <a:srgbClr val="00B050"/>
                </a:solidFill>
              </a:rPr>
            </a:br>
            <a:r>
              <a:rPr lang="sr-Latn-RS" sz="2400" dirty="0" smtClean="0">
                <a:solidFill>
                  <a:srgbClr val="00B050"/>
                </a:solidFill>
              </a:rPr>
              <a:t>can find some time clauses.</a:t>
            </a:r>
            <a:endParaRPr lang="en-US" sz="2400" dirty="0">
              <a:solidFill>
                <a:srgbClr val="00B050"/>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02671" y="1195753"/>
            <a:ext cx="5584530" cy="5416063"/>
          </a:xfrm>
        </p:spPr>
      </p:pic>
    </p:spTree>
    <p:extLst>
      <p:ext uri="{BB962C8B-B14F-4D97-AF65-F5344CB8AC3E}">
        <p14:creationId xmlns:p14="http://schemas.microsoft.com/office/powerpoint/2010/main" val="3482158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sr-Latn-RS" sz="3200" dirty="0" smtClean="0"/>
              <a:t>           Goodbye!</a:t>
            </a:r>
            <a:endParaRPr lang="en-US" sz="3200" dirty="0"/>
          </a:p>
        </p:txBody>
      </p:sp>
      <p:pic>
        <p:nvPicPr>
          <p:cNvPr id="5" name="Picture 4" descr="Hockey for the Ladies: HOT Diggity-Do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1474" y="1101686"/>
            <a:ext cx="5810402" cy="4368188"/>
          </a:xfrm>
          <a:prstGeom prst="rect">
            <a:avLst/>
          </a:prstGeom>
        </p:spPr>
      </p:pic>
    </p:spTree>
    <p:extLst>
      <p:ext uri="{BB962C8B-B14F-4D97-AF65-F5344CB8AC3E}">
        <p14:creationId xmlns:p14="http://schemas.microsoft.com/office/powerpoint/2010/main" val="5737761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Celestial</Template>
  <TotalTime>227</TotalTime>
  <Words>288</Words>
  <Application>Microsoft Office PowerPoint</Application>
  <PresentationFormat>Widescreen</PresentationFormat>
  <Paragraphs>40</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Celestial</vt:lpstr>
      <vt:lpstr>TIME CLAUSES</vt:lpstr>
      <vt:lpstr>TIME CLAUSES As soon as, when, after, before+ Subject + Present Simple </vt:lpstr>
      <vt:lpstr>EXPRESSING THE FUTURE IN TIME CLAUSES</vt:lpstr>
      <vt:lpstr>  </vt:lpstr>
      <vt:lpstr>PowerPoint Presentation</vt:lpstr>
      <vt:lpstr>Homework sb P.39Look at THESE questionnaire!Let’s check what it  offers.Choose the most appropriate answer for you.Then check your results and if you have more time you  can find some time clauses.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CLAUSES</dc:title>
  <dc:creator>WIN10</dc:creator>
  <cp:lastModifiedBy>11. Kristina Mataruga</cp:lastModifiedBy>
  <cp:revision>16</cp:revision>
  <dcterms:created xsi:type="dcterms:W3CDTF">2021-01-14T13:54:04Z</dcterms:created>
  <dcterms:modified xsi:type="dcterms:W3CDTF">2021-01-15T10:28:53Z</dcterms:modified>
</cp:coreProperties>
</file>