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64" r:id="rId5"/>
    <p:sldId id="263" r:id="rId6"/>
    <p:sldId id="261" r:id="rId7"/>
    <p:sldId id="265" r:id="rId8"/>
    <p:sldId id="266" r:id="rId9"/>
    <p:sldId id="267" r:id="rId10"/>
    <p:sldId id="26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cenik" initials="u" lastIdx="0" clrIdx="0">
    <p:extLst>
      <p:ext uri="{19B8F6BF-5375-455C-9EA6-DF929625EA0E}">
        <p15:presenceInfo xmlns:p15="http://schemas.microsoft.com/office/powerpoint/2012/main" userId="uceni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r-Latn-CS" smtClean="0"/>
              <a:t>Kliknite i uredite stil podnaslova mastera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nat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a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r-Latn-CS" smtClean="0"/>
              <a:t>Kliknite i uredite tekst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a ponuđenim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r-Latn-CS" smtClean="0"/>
              <a:t>Kliknite i uredite tekst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čno ili neta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r-Latn-CS" smtClean="0"/>
              <a:t>Kliknite i uredite tekst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Latn-CS" smtClean="0"/>
              <a:t>Kliknite na ikonu i dodajte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589213" y="1043189"/>
            <a:ext cx="8915399" cy="2421228"/>
          </a:xfrm>
        </p:spPr>
        <p:txBody>
          <a:bodyPr>
            <a:normAutofit/>
          </a:bodyPr>
          <a:lstStyle/>
          <a:p>
            <a:pPr algn="ctr"/>
            <a:r>
              <a:rPr lang="bs-Cyrl-BA" sz="7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„СИМОНИДА“, Милан Ракић</a:t>
            </a:r>
            <a:endParaRPr lang="sr-Latn-CS" sz="7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bs-Cyrl-BA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bs-Cyrl-BA" sz="4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рпски језик, 8. разред</a:t>
            </a:r>
            <a:endParaRPr lang="sr-Latn-CS" sz="4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59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92924" y="734096"/>
            <a:ext cx="8911687" cy="5731098"/>
          </a:xfrm>
        </p:spPr>
        <p:txBody>
          <a:bodyPr>
            <a:normAutofit fontScale="90000"/>
          </a:bodyPr>
          <a:lstStyle/>
          <a:p>
            <a:pPr algn="ctr"/>
            <a:r>
              <a:rPr lang="bs-Cyrl-BA" sz="61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ХВАЛА НА ПАЖЊИ!</a:t>
            </a:r>
            <a:r>
              <a:rPr lang="bs-Cyrl-BA" dirty="0"/>
              <a:t/>
            </a:r>
            <a:br>
              <a:rPr lang="bs-Cyrl-BA" dirty="0"/>
            </a:br>
            <a:r>
              <a:rPr lang="bs-Cyrl-BA" dirty="0" smtClean="0"/>
              <a:t/>
            </a:r>
            <a:br>
              <a:rPr lang="bs-Cyrl-BA" dirty="0" smtClean="0"/>
            </a:br>
            <a:r>
              <a:rPr lang="bs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s-Cyrl-B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s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„Ја плачем кад и други страда</a:t>
            </a:r>
            <a:br>
              <a:rPr lang="bs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s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кад туђа срећа ко цвет вене</a:t>
            </a:r>
            <a:br>
              <a:rPr lang="bs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s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мене нема туђих јада:</a:t>
            </a:r>
            <a:br>
              <a:rPr lang="bs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s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Што боли другог, боли мене.“</a:t>
            </a:r>
            <a:br>
              <a:rPr lang="bs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s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bs-Cyrl-B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Туга</a:t>
            </a:r>
            <a:r>
              <a:rPr lang="bs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М. Ракић)</a:t>
            </a:r>
            <a:r>
              <a:rPr lang="bs-Cyrl-BA" dirty="0" smtClean="0"/>
              <a:t/>
            </a:r>
            <a:br>
              <a:rPr lang="bs-Cyrl-BA" dirty="0" smtClean="0"/>
            </a:br>
            <a:r>
              <a:rPr lang="bs-Cyrl-BA" dirty="0" smtClean="0"/>
              <a:t/>
            </a:r>
            <a:br>
              <a:rPr lang="bs-Cyrl-BA" dirty="0" smtClean="0"/>
            </a:br>
            <a:r>
              <a:rPr lang="bs-Cyrl-BA" dirty="0" smtClean="0"/>
              <a:t>                                        </a:t>
            </a:r>
            <a:br>
              <a:rPr lang="bs-Cyrl-BA" dirty="0" smtClean="0"/>
            </a:br>
            <a:r>
              <a:rPr lang="bs-Cyrl-BA" dirty="0"/>
              <a:t> </a:t>
            </a:r>
            <a:r>
              <a:rPr lang="bs-Cyrl-BA" dirty="0" smtClean="0"/>
              <a:t>                                        </a:t>
            </a:r>
            <a:r>
              <a:rPr lang="bs-Cyrl-BA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Останите здрави! </a:t>
            </a:r>
            <a:r>
              <a:rPr lang="bs-Cyrl-BA" dirty="0" smtClean="0"/>
              <a:t/>
            </a:r>
            <a:br>
              <a:rPr lang="bs-Cyrl-BA" dirty="0" smtClean="0"/>
            </a:br>
            <a:r>
              <a:rPr lang="bs-Cyrl-BA" dirty="0"/>
              <a:t/>
            </a:r>
            <a:br>
              <a:rPr lang="bs-Cyrl-BA" dirty="0"/>
            </a:br>
            <a:r>
              <a:rPr lang="bs-Cyrl-BA" dirty="0" smtClean="0"/>
              <a:t/>
            </a:r>
            <a:br>
              <a:rPr lang="bs-Cyrl-BA" dirty="0" smtClean="0"/>
            </a:br>
            <a:r>
              <a:rPr lang="bs-Cyrl-BA" dirty="0"/>
              <a:t/>
            </a:r>
            <a:br>
              <a:rPr lang="bs-Cyrl-BA" dirty="0"/>
            </a:br>
            <a:r>
              <a:rPr lang="bs-Cyrl-BA" dirty="0" smtClean="0"/>
              <a:t/>
            </a:r>
            <a:br>
              <a:rPr lang="bs-Cyrl-BA" dirty="0" smtClean="0"/>
            </a:br>
            <a:r>
              <a:rPr lang="bs-Cyrl-BA" dirty="0"/>
              <a:t/>
            </a:r>
            <a:br>
              <a:rPr lang="bs-Cyrl-BA" dirty="0"/>
            </a:br>
            <a:r>
              <a:rPr lang="bs-Cyrl-BA" dirty="0" smtClean="0"/>
              <a:t/>
            </a:r>
            <a:br>
              <a:rPr lang="bs-Cyrl-BA" dirty="0" smtClean="0"/>
            </a:br>
            <a:r>
              <a:rPr lang="bs-Cyrl-BA" dirty="0"/>
              <a:t/>
            </a:r>
            <a:br>
              <a:rPr lang="bs-Cyrl-BA" dirty="0"/>
            </a:br>
            <a:r>
              <a:rPr lang="bs-Cyrl-BA" dirty="0" smtClean="0"/>
              <a:t/>
            </a:r>
            <a:br>
              <a:rPr lang="bs-Cyrl-BA" dirty="0" smtClean="0"/>
            </a:br>
            <a:endParaRPr lang="sr-Latn-CS" dirty="0"/>
          </a:p>
        </p:txBody>
      </p:sp>
      <p:sp>
        <p:nvSpPr>
          <p:cNvPr id="4" name="Srce 3"/>
          <p:cNvSpPr/>
          <p:nvPr/>
        </p:nvSpPr>
        <p:spPr>
          <a:xfrm>
            <a:off x="11504611" y="6323526"/>
            <a:ext cx="287113" cy="283335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66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61372" y="412124"/>
            <a:ext cx="6387923" cy="6349284"/>
          </a:xfrm>
        </p:spPr>
        <p:txBody>
          <a:bodyPr>
            <a:normAutofit fontScale="90000"/>
          </a:bodyPr>
          <a:lstStyle/>
          <a:p>
            <a:r>
              <a:rPr lang="bs-Cyrl-BA" sz="4100" u="sng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Живот и дјело Милана Ракића</a:t>
            </a:r>
            <a:r>
              <a:rPr lang="bs-Cyrl-BA" dirty="0" smtClean="0"/>
              <a:t/>
            </a:r>
            <a:br>
              <a:rPr lang="bs-Cyrl-BA" dirty="0" smtClean="0"/>
            </a:br>
            <a:r>
              <a:rPr lang="bs-Cyrl-B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-рођен 30. септембра 1876. године у Београду</a:t>
            </a:r>
            <a:br>
              <a:rPr lang="bs-Cyrl-B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s-Cyrl-B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-српски књижевник, пјесник и дипломата</a:t>
            </a:r>
            <a:br>
              <a:rPr lang="bs-Cyrl-B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s-Cyrl-B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-образован у Паризу</a:t>
            </a:r>
            <a:br>
              <a:rPr lang="bs-Cyrl-B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s-Cyrl-B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-био је српски конзул у Приштини</a:t>
            </a:r>
            <a:br>
              <a:rPr lang="bs-Cyrl-B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s-Cyrl-B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-писао је родољубиве, мисаоне, љубавне и елегичне пјесме</a:t>
            </a:r>
            <a:br>
              <a:rPr lang="bs-Cyrl-B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s-Cyrl-B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-објавио свега педесетак пјесама у двије збирке: </a:t>
            </a:r>
            <a:r>
              <a:rPr lang="bs-Cyrl-BA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Песме </a:t>
            </a:r>
            <a:r>
              <a:rPr lang="bs-Cyrl-B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(1903) и </a:t>
            </a:r>
            <a:r>
              <a:rPr lang="bs-Cyrl-BA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Нове песме </a:t>
            </a:r>
            <a:r>
              <a:rPr lang="bs-Cyrl-B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(1912)</a:t>
            </a:r>
            <a:br>
              <a:rPr lang="bs-Cyrl-B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s-Cyrl-B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-најзначајније пјесму су му: </a:t>
            </a:r>
            <a:r>
              <a:rPr lang="bs-Cyrl-BA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Симонида, Јефимија, Напуштена црква, На Газиместану</a:t>
            </a:r>
            <a:r>
              <a:rPr lang="bs-Cyrl-BA" sz="3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Наслеђе</a:t>
            </a:r>
            <a:r>
              <a:rPr lang="bs-Cyrl-BA" sz="3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(тематски круг </a:t>
            </a:r>
            <a:r>
              <a:rPr lang="bs-Cyrl-BA" sz="3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Косову</a:t>
            </a:r>
            <a:r>
              <a:rPr lang="bs-Cyrl-BA" sz="3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bs-Cyrl-B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s-Cyrl-B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s-Cyrl-B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-умро је у Загребу, 30. јуна 1938. године</a:t>
            </a:r>
            <a:br>
              <a:rPr lang="bs-Cyrl-B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r-Latn-C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Čuvar mesta za sadržaj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42479" y="778657"/>
            <a:ext cx="3817574" cy="528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24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Čuvar mesta za sadržaj 3"/>
          <p:cNvSpPr>
            <a:spLocks noGrp="1"/>
          </p:cNvSpPr>
          <p:nvPr>
            <p:ph sz="half" idx="2"/>
          </p:nvPr>
        </p:nvSpPr>
        <p:spPr>
          <a:xfrm>
            <a:off x="1532587" y="1429555"/>
            <a:ext cx="4288664" cy="5280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Ископаше ти очи, лепа слико!</a:t>
            </a: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Вечери једне на каменој плочи,</a:t>
            </a: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Знајући да га тад не види нико,</a:t>
            </a: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Арбанас ти је ножем избо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очи!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Али дирнути руком није смео,</a:t>
            </a: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 отмено ти лице, нити уста,</a:t>
            </a: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 златну круну, ни краљевски вео,</a:t>
            </a: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којим лежи коса твоја густа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сад у цркви, на каменом стубу,</a:t>
            </a: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искићену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мозаик-оделу,</a:t>
            </a: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 мирно сносиш судбу своју грубу,</a:t>
            </a: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Гледам те тужну, свечану, и белу;</a:t>
            </a:r>
          </a:p>
          <a:p>
            <a:pPr marL="0" indent="0">
              <a:buNone/>
            </a:pPr>
            <a:endParaRPr lang="bs-Cyrl-BA" dirty="0" smtClean="0"/>
          </a:p>
          <a:p>
            <a:pPr marL="0" indent="0">
              <a:buNone/>
            </a:pPr>
            <a:endParaRPr lang="sr-Latn-CS" dirty="0"/>
          </a:p>
        </p:txBody>
      </p:sp>
      <p:sp>
        <p:nvSpPr>
          <p:cNvPr id="6" name="Čuvar mesta za sadržaj 5"/>
          <p:cNvSpPr>
            <a:spLocks noGrp="1"/>
          </p:cNvSpPr>
          <p:nvPr>
            <p:ph sz="quarter" idx="4"/>
          </p:nvPr>
        </p:nvSpPr>
        <p:spPr>
          <a:xfrm>
            <a:off x="6941712" y="1429555"/>
            <a:ext cx="4365937" cy="4036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као звезде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угашене које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Човеку ипак шаљу светлост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своју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човек види сјај, облик,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боју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Далеких звезда што већ не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постоје,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 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 мрачнога зида,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почађалој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старинској плочи,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Сијају сада, тужна Симонида,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Твоје већ давно ископане очи...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Latn-CS" dirty="0"/>
          </a:p>
        </p:txBody>
      </p:sp>
      <p:sp>
        <p:nvSpPr>
          <p:cNvPr id="7" name="Okvir za tekst 6"/>
          <p:cNvSpPr txBox="1"/>
          <p:nvPr/>
        </p:nvSpPr>
        <p:spPr>
          <a:xfrm>
            <a:off x="2292439" y="334850"/>
            <a:ext cx="83712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3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СИМОНИДА, Милан Ракић</a:t>
            </a:r>
            <a:endParaRPr lang="sr-Latn-CS" sz="38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20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61375" y="624110"/>
            <a:ext cx="9843237" cy="805444"/>
          </a:xfrm>
        </p:spPr>
        <p:txBody>
          <a:bodyPr>
            <a:normAutofit/>
          </a:bodyPr>
          <a:lstStyle/>
          <a:p>
            <a:r>
              <a:rPr lang="bs-Cyrl-BA" dirty="0" smtClean="0">
                <a:solidFill>
                  <a:schemeClr val="accent1"/>
                </a:solidFill>
              </a:rPr>
              <a:t>О коме/чему пјева Ракићева </a:t>
            </a:r>
            <a:r>
              <a:rPr lang="bs-Cyrl-BA" i="1" dirty="0" smtClean="0">
                <a:solidFill>
                  <a:schemeClr val="accent1"/>
                </a:solidFill>
              </a:rPr>
              <a:t>Симонида?</a:t>
            </a:r>
            <a:endParaRPr lang="sr-Latn-CS" i="1" dirty="0">
              <a:solidFill>
                <a:schemeClr val="accent1"/>
              </a:solidFill>
            </a:endParaRP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1661375" y="2133600"/>
            <a:ext cx="5563673" cy="3945228"/>
          </a:xfrm>
        </p:spPr>
        <p:txBody>
          <a:bodyPr>
            <a:noAutofit/>
          </a:bodyPr>
          <a:lstStyle/>
          <a:p>
            <a:pPr algn="just"/>
            <a:r>
              <a:rPr lang="bs-Cyrl-B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Пјесма пјева о фресци краљице Симониде у манастиру Грачаница чију љепоту је непријатељ оскрнавио.</a:t>
            </a:r>
          </a:p>
          <a:p>
            <a:endParaRPr lang="bs-Cyrl-B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s-Cyrl-BA" sz="2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 је Симонида?</a:t>
            </a:r>
          </a:p>
          <a:p>
            <a:pPr marL="0" indent="0" algn="just">
              <a:buNone/>
            </a:pPr>
            <a:r>
              <a:rPr lang="bs-Cyrl-B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Симонида је била кћер византијског цара Андроника </a:t>
            </a:r>
            <a:r>
              <a:rPr lang="sr-Latn-C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bs-Cyrl-B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Палеолога. Још као дјевојчица вјерена је за српског краља Милутина. Послије смрти краља Милутина замонашила се и живјела у Цариграду.</a:t>
            </a:r>
          </a:p>
          <a:p>
            <a:pPr marL="0" indent="0" algn="just">
              <a:buNone/>
            </a:pPr>
            <a:endParaRPr lang="sr-Latn-C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5960" y="1429554"/>
            <a:ext cx="3646600" cy="4638632"/>
          </a:xfrm>
          <a:prstGeom prst="rect">
            <a:avLst/>
          </a:prstGeom>
        </p:spPr>
      </p:pic>
      <p:sp>
        <p:nvSpPr>
          <p:cNvPr id="5" name="Okvir za tekst 4"/>
          <p:cNvSpPr txBox="1"/>
          <p:nvPr/>
        </p:nvSpPr>
        <p:spPr>
          <a:xfrm>
            <a:off x="7988680" y="6078828"/>
            <a:ext cx="3515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Уништена фреска краљице Симониде у Грачаници</a:t>
            </a:r>
            <a:endParaRPr lang="sr-Latn-C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14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64406" y="624110"/>
            <a:ext cx="6941711" cy="895597"/>
          </a:xfrm>
        </p:spPr>
        <p:txBody>
          <a:bodyPr>
            <a:normAutofit fontScale="90000"/>
          </a:bodyPr>
          <a:lstStyle/>
          <a:p>
            <a:r>
              <a:rPr lang="bs-Cyrl-BA" sz="4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 је настала пјесма?</a:t>
            </a:r>
            <a:r>
              <a:rPr lang="bs-Cyrl-BA" dirty="0" smtClean="0"/>
              <a:t/>
            </a:r>
            <a:br>
              <a:rPr lang="bs-Cyrl-BA" dirty="0" smtClean="0"/>
            </a:br>
            <a:endParaRPr lang="sr-Latn-C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2021982" y="1519706"/>
            <a:ext cx="4752305" cy="481669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bs-Cyrl-B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Када је пјесник Милан Ракић посјетио Грачаницу, задужбину краља Милутина, угледао је прекрасну фреску „на почађалој и старинској плочи“ (како каже у пјесми). На фресци је била представљена млада и лијепа краљица Симонида .</a:t>
            </a:r>
          </a:p>
          <a:p>
            <a:pPr marL="0" indent="0" algn="just">
              <a:buNone/>
            </a:pPr>
            <a:endParaRPr lang="bs-Cyrl-B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bs-Cyrl-B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Фреска је на пјесника оставила снажан утисак. Осјетио је тугу и бол. </a:t>
            </a:r>
            <a:r>
              <a:rPr lang="bs-Cyrl-B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Љ</a:t>
            </a:r>
            <a:r>
              <a:rPr lang="bs-Cyrl-B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епота краљице Симониде на фресци је била нарушена. </a:t>
            </a:r>
            <a:endParaRPr lang="sr-Latn-C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150" y="2125015"/>
            <a:ext cx="4118009" cy="2859110"/>
          </a:xfrm>
          <a:prstGeom prst="rect">
            <a:avLst/>
          </a:prstGeom>
        </p:spPr>
      </p:pic>
      <p:sp>
        <p:nvSpPr>
          <p:cNvPr id="6" name="Okvir za tekst 5"/>
          <p:cNvSpPr txBox="1"/>
          <p:nvPr/>
        </p:nvSpPr>
        <p:spPr>
          <a:xfrm>
            <a:off x="8525813" y="4984125"/>
            <a:ext cx="2846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Манастир Грачаница</a:t>
            </a:r>
            <a:endParaRPr lang="sr-Latn-C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55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Cyrl-BA" sz="3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Основне одреднице пјесме:</a:t>
            </a:r>
            <a:endParaRPr lang="sr-Latn-CS" sz="38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2589212" y="1416676"/>
            <a:ext cx="8915400" cy="50871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s-Cyrl-BA" sz="27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Књижевни род</a:t>
            </a:r>
            <a:r>
              <a:rPr lang="bs-Cyrl-B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лирика</a:t>
            </a:r>
          </a:p>
          <a:p>
            <a:pPr marL="0" indent="0">
              <a:buNone/>
            </a:pPr>
            <a:endParaRPr lang="bs-Cyrl-BA" sz="2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s-Cyrl-BA" sz="27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Књижевна врста</a:t>
            </a:r>
            <a:r>
              <a:rPr lang="bs-Cyrl-B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родољубива пјесма</a:t>
            </a:r>
            <a:endParaRPr lang="bs-Cyrl-BA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bs-Cyrl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bs-Cyrl-B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Подсјетимо се: </a:t>
            </a:r>
            <a:r>
              <a:rPr lang="bs-Cyrl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Родољубива пјесма је она у којој аутор исказује осјећање љубави и припадности одређеној навији или крају. Пјесник изражава колективна осјећања, која доживљава као лична.)</a:t>
            </a:r>
          </a:p>
          <a:p>
            <a:pPr marL="0" indent="0" algn="just">
              <a:buNone/>
            </a:pPr>
            <a:endParaRPr lang="bs-Cyrl-B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s-Cyrl-BA" sz="27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bs-Cyrl-B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судбина фреске краљице Симониде у Грачаници и пјесников доживљај њене судбине</a:t>
            </a:r>
          </a:p>
          <a:p>
            <a:pPr marL="0" indent="0">
              <a:buNone/>
            </a:pPr>
            <a:endParaRPr lang="bs-Cyrl-BA" sz="2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s-Cyrl-BA" sz="27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 мотив</a:t>
            </a:r>
            <a:r>
              <a:rPr lang="bs-Cyrl-B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уништена фреска</a:t>
            </a:r>
          </a:p>
          <a:p>
            <a:pPr marL="0" indent="0">
              <a:buNone/>
            </a:pPr>
            <a:endParaRPr lang="bs-Cyrl-BA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s-Cyrl-BA" sz="2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72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95597"/>
          </a:xfrm>
        </p:spPr>
        <p:txBody>
          <a:bodyPr>
            <a:normAutofit/>
          </a:bodyPr>
          <a:lstStyle/>
          <a:p>
            <a:r>
              <a:rPr lang="bs-Cyrl-BA" sz="3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Разговор о пјесми </a:t>
            </a:r>
            <a:r>
              <a:rPr lang="bs-Cyrl-BA" sz="3800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Симонида</a:t>
            </a:r>
            <a:endParaRPr lang="sr-Latn-CS" sz="38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1751527" y="1519707"/>
            <a:ext cx="9753085" cy="503563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bs-Cyrl-BA" sz="220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s-Cyrl-BA" sz="2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Ископаше ти очи, лепа слико!</a:t>
            </a:r>
          </a:p>
          <a:p>
            <a:pPr marL="0" indent="0">
              <a:buNone/>
            </a:pPr>
            <a:r>
              <a:rPr lang="bs-Cyrl-BA" sz="2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Вечери једне, на каменој плочи,                </a:t>
            </a:r>
            <a:endParaRPr lang="bs-Cyrl-BA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s-Cyrl-BA" sz="2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Знајући да га тад не види нико</a:t>
            </a:r>
            <a:endParaRPr lang="bs-Cyrl-BA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s-Cyrl-BA" sz="2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Арбанас* ти је ножем избо очи! </a:t>
            </a:r>
          </a:p>
          <a:p>
            <a:pPr marL="0" indent="0">
              <a:buNone/>
            </a:pPr>
            <a:endParaRPr lang="bs-Cyrl-BA" sz="220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s-Cyrl-BA" sz="2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bs-Cyrl-BA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s-Cyrl-BA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bs-Cyrl-B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Пјесник/лирски субјекат се обраћа фресци која је оштећена, а потом истиче да је непријатељ оскрнавио тј. уништио фреску. Чинећи то по мраку (</a:t>
            </a:r>
            <a:r>
              <a:rPr lang="bs-Cyrl-BA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Вечери једне... Знајући да га тад не </a:t>
            </a:r>
            <a:r>
              <a:rPr lang="bs-Cyrl-BA" sz="22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види нико</a:t>
            </a:r>
            <a:r>
              <a:rPr lang="bs-Cyrl-BA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он </a:t>
            </a:r>
            <a:r>
              <a:rPr lang="bs-Cyrl-B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је сакрио себе, али не и своју природу. Недјело које је учинио остало је да свједочи о злу и мраку који носи у себи.</a:t>
            </a:r>
          </a:p>
        </p:txBody>
      </p:sp>
      <p:sp>
        <p:nvSpPr>
          <p:cNvPr id="6" name="Elipsa 5"/>
          <p:cNvSpPr/>
          <p:nvPr/>
        </p:nvSpPr>
        <p:spPr>
          <a:xfrm>
            <a:off x="6233375" y="2258631"/>
            <a:ext cx="4743204" cy="22419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s-Cyrl-B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Коме се обраћа пјесник?</a:t>
            </a:r>
          </a:p>
          <a:p>
            <a:pPr algn="ctr"/>
            <a:r>
              <a:rPr lang="bs-Cyrl-B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 је оскрнавио фреску?</a:t>
            </a:r>
            <a:endParaRPr lang="sr-Latn-C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52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/>
          <p:cNvSpPr>
            <a:spLocks noGrp="1"/>
          </p:cNvSpPr>
          <p:nvPr>
            <p:ph sz="half" idx="1"/>
          </p:nvPr>
        </p:nvSpPr>
        <p:spPr>
          <a:xfrm>
            <a:off x="528034" y="1287887"/>
            <a:ext cx="4855335" cy="55701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s-Cyrl-BA" sz="2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Али дирнути руком није смео</a:t>
            </a:r>
          </a:p>
          <a:p>
            <a:pPr marL="0" indent="0">
              <a:buNone/>
            </a:pPr>
            <a:r>
              <a:rPr lang="bs-Cyrl-BA" sz="2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 отмено ти лице, нити уста,</a:t>
            </a:r>
          </a:p>
          <a:p>
            <a:pPr marL="0" indent="0">
              <a:buNone/>
            </a:pPr>
            <a:r>
              <a:rPr lang="bs-Cyrl-BA" sz="2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 златну круну, ни краљевски вео</a:t>
            </a:r>
          </a:p>
          <a:p>
            <a:pPr marL="0" indent="0">
              <a:buNone/>
            </a:pPr>
            <a:r>
              <a:rPr lang="bs-Cyrl-BA" sz="2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којим лежи коса твоја густа.</a:t>
            </a:r>
          </a:p>
          <a:p>
            <a:pPr marL="0" indent="0">
              <a:buNone/>
            </a:pPr>
            <a:endParaRPr lang="bs-Cyrl-BA" sz="2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bs-Cyrl-BA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Ракић нам казује да непријатељ ништа сем очију није уништио – тј. </a:t>
            </a:r>
            <a:r>
              <a:rPr lang="bs-Cyrl-BA" sz="2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дирнути руком није смео.</a:t>
            </a:r>
          </a:p>
          <a:p>
            <a:pPr marL="0" indent="0" algn="just">
              <a:buNone/>
            </a:pPr>
            <a:r>
              <a:rPr lang="bs-Cyrl-BA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Као да се плашио сјаја очију и надмоћи која избија из њих, па ништа друго – ни лице, ни уста, ни круну ни вео – осим очију није уништио. Можда је помислио да без очију све остало је ништа.</a:t>
            </a:r>
            <a:endParaRPr lang="sr-Latn-CS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Čuvar mesta za sadržaj 3"/>
          <p:cNvSpPr>
            <a:spLocks noGrp="1"/>
          </p:cNvSpPr>
          <p:nvPr>
            <p:ph sz="half" idx="2"/>
          </p:nvPr>
        </p:nvSpPr>
        <p:spPr>
          <a:xfrm>
            <a:off x="6516709" y="218940"/>
            <a:ext cx="5460643" cy="66390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s-Cyrl-BA" sz="2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сад у цркви, на каменом стубу,</a:t>
            </a:r>
          </a:p>
          <a:p>
            <a:pPr marL="0" indent="0">
              <a:buNone/>
            </a:pPr>
            <a:r>
              <a:rPr lang="bs-Cyrl-BA" sz="2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искићену мозаик-оделу</a:t>
            </a:r>
          </a:p>
          <a:p>
            <a:pPr marL="0" indent="0">
              <a:buNone/>
            </a:pPr>
            <a:r>
              <a:rPr lang="bs-Cyrl-BA" sz="2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 мирно сносиш судбу твоју грубу,</a:t>
            </a:r>
          </a:p>
          <a:p>
            <a:pPr marL="0" indent="0">
              <a:buNone/>
            </a:pPr>
            <a:r>
              <a:rPr lang="bs-Cyrl-BA" sz="2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Гледам те тужну, свечану и белу;</a:t>
            </a:r>
          </a:p>
          <a:p>
            <a:pPr marL="0" indent="0">
              <a:buNone/>
            </a:pPr>
            <a:endParaRPr lang="bs-Cyrl-BA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s-Cyrl-BA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bs-Cyrl-B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bs-Cyrl-B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bs-Cyrl-B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bs-Cyrl-B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Тужну</a:t>
            </a:r>
            <a:r>
              <a:rPr lang="bs-Cyrl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људско осјећање</a:t>
            </a:r>
          </a:p>
          <a:p>
            <a:pPr marL="0" indent="0" algn="just">
              <a:buNone/>
            </a:pPr>
            <a:r>
              <a:rPr lang="bs-Cyrl-B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Свечану</a:t>
            </a:r>
            <a:r>
              <a:rPr lang="bs-Cyrl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став</a:t>
            </a:r>
          </a:p>
          <a:p>
            <a:pPr marL="0" indent="0" algn="just">
              <a:buNone/>
            </a:pPr>
            <a:r>
              <a:rPr lang="bs-Cyrl-B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Белу</a:t>
            </a:r>
            <a:r>
              <a:rPr lang="bs-Cyrl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вјероватно се мисли на бијели вео на Симонидиној глави, али је то и симбол моралне чистоте и нечег нематеријалног</a:t>
            </a:r>
          </a:p>
          <a:p>
            <a:pPr marL="0" indent="0" algn="just">
              <a:buNone/>
            </a:pPr>
            <a:r>
              <a:rPr lang="bs-Cyrl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*Судба груба коју носи Симонида је и судбина њеног народа.</a:t>
            </a:r>
            <a:endParaRPr lang="sr-Latn-C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Elipsa 6"/>
          <p:cNvSpPr/>
          <p:nvPr/>
        </p:nvSpPr>
        <p:spPr>
          <a:xfrm>
            <a:off x="6516709" y="2234484"/>
            <a:ext cx="4559122" cy="163561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s-Cyrl-B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Шта пјесник запажа у овој, трећој строфи? Какву види Симониду?</a:t>
            </a:r>
            <a:endParaRPr lang="sr-Latn-C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2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87133" y="270457"/>
            <a:ext cx="9817478" cy="1081826"/>
          </a:xfrm>
        </p:spPr>
        <p:txBody>
          <a:bodyPr>
            <a:noAutofit/>
          </a:bodyPr>
          <a:lstStyle/>
          <a:p>
            <a:r>
              <a:rPr lang="bs-Cyrl-BA" sz="3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Какав је завршни утисак фреске на пјесника?</a:t>
            </a:r>
            <a:endParaRPr lang="sr-Latn-CS" sz="3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Čuvar mesta za sadržaj 2"/>
          <p:cNvSpPr>
            <a:spLocks noGrp="1"/>
          </p:cNvSpPr>
          <p:nvPr>
            <p:ph sz="half" idx="1"/>
          </p:nvPr>
        </p:nvSpPr>
        <p:spPr>
          <a:xfrm>
            <a:off x="1687133" y="1674254"/>
            <a:ext cx="5215943" cy="47651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bs-Cyrl-BA" sz="2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као звезде угашене које</a:t>
            </a:r>
          </a:p>
          <a:p>
            <a:pPr marL="0" indent="0">
              <a:buNone/>
            </a:pPr>
            <a:r>
              <a:rPr lang="bs-Cyrl-BA" sz="2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Човеку ипак шаљу светлост своју</a:t>
            </a:r>
          </a:p>
          <a:p>
            <a:pPr marL="0" indent="0">
              <a:buNone/>
            </a:pPr>
            <a:r>
              <a:rPr lang="bs-Cyrl-BA" sz="2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човек види сјај, облик, и боју</a:t>
            </a:r>
          </a:p>
          <a:p>
            <a:pPr marL="0" indent="0">
              <a:buNone/>
            </a:pPr>
            <a:r>
              <a:rPr lang="bs-Cyrl-BA" sz="2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Далеких звезда што већ не постоје,</a:t>
            </a:r>
          </a:p>
          <a:p>
            <a:pPr marL="0" indent="0">
              <a:buNone/>
            </a:pPr>
            <a:endParaRPr lang="bs-Cyrl-BA" sz="2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s-Cyrl-BA" sz="2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 на мене са мрачнога зида,</a:t>
            </a:r>
          </a:p>
          <a:p>
            <a:pPr marL="0" indent="0">
              <a:buNone/>
            </a:pPr>
            <a:r>
              <a:rPr lang="bs-Cyrl-BA" sz="2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почађалој и старинској плочи,</a:t>
            </a:r>
          </a:p>
          <a:p>
            <a:pPr marL="0" indent="0">
              <a:buNone/>
            </a:pPr>
            <a:r>
              <a:rPr lang="bs-Cyrl-BA" sz="2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Сијају сада, тужна Симонида,</a:t>
            </a:r>
          </a:p>
          <a:p>
            <a:pPr marL="0" indent="0">
              <a:buNone/>
            </a:pPr>
            <a:r>
              <a:rPr lang="bs-Cyrl-BA" sz="2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Твоје већ давно ископане очи...</a:t>
            </a:r>
            <a:endParaRPr lang="sr-Latn-CS" sz="2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Čuvar mesta za sadržaj 3"/>
          <p:cNvSpPr>
            <a:spLocks noGrp="1"/>
          </p:cNvSpPr>
          <p:nvPr>
            <p:ph sz="half" idx="2"/>
          </p:nvPr>
        </p:nvSpPr>
        <p:spPr>
          <a:xfrm>
            <a:off x="7190747" y="1210614"/>
            <a:ext cx="4313864" cy="533185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bs-Cyrl-BA" dirty="0"/>
          </a:p>
          <a:p>
            <a:r>
              <a:rPr lang="bs-Cyrl-B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Симонидине ископане очи подсјећају на </a:t>
            </a:r>
            <a:r>
              <a:rPr lang="bs-Cyrl-BA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далеке звезде угашене</a:t>
            </a:r>
            <a:r>
              <a:rPr lang="bs-Cyrl-B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које </a:t>
            </a:r>
            <a:r>
              <a:rPr lang="bs-Cyrl-BA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ипак шаљу светлост своју</a:t>
            </a:r>
            <a:r>
              <a:rPr lang="bs-Cyrl-B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човјеку се чини док стоји испред фреске да </a:t>
            </a:r>
            <a:r>
              <a:rPr lang="bs-Cyrl-BA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види сјај, облик и боју </a:t>
            </a:r>
            <a:r>
              <a:rPr lang="bs-Cyrl-B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тих звијезда. </a:t>
            </a:r>
          </a:p>
          <a:p>
            <a:endParaRPr lang="bs-Cyrl-B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s-Cyrl-B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то су заправо очи Симониде, које налазе мјесто у нашем колективном памћењу. То је нешто што се не може уништити – поручује Милан Ракић</a:t>
            </a:r>
            <a:endParaRPr lang="sr-Latn-C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3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čak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549</TotalTime>
  <Words>752</Words>
  <Application>Microsoft Office PowerPoint</Application>
  <PresentationFormat>Široki ekran</PresentationFormat>
  <Paragraphs>94</Paragraphs>
  <Slides>10</Slides>
  <Notes>0</Notes>
  <HiddenSlides>0</HiddenSlides>
  <MMClips>0</MMClips>
  <ScaleCrop>false</ScaleCrop>
  <HeadingPairs>
    <vt:vector size="6" baseType="variant">
      <vt:variant>
        <vt:lpstr>Korišćeni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5" baseType="lpstr">
      <vt:lpstr>Arial</vt:lpstr>
      <vt:lpstr>Century Gothic</vt:lpstr>
      <vt:lpstr>Times New Roman</vt:lpstr>
      <vt:lpstr>Wingdings 3</vt:lpstr>
      <vt:lpstr>Tračak</vt:lpstr>
      <vt:lpstr>„СИМОНИДА“, Милан Ракић</vt:lpstr>
      <vt:lpstr>Живот и дјело Милана Ракића -рођен 30. септембра 1876. године у Београду -српски књижевник, пјесник и дипломата -образован у Паризу -био је српски конзул у Приштини -писао је родољубиве, мисаоне, љубавне и елегичне пјесме -објавио свега педесетак пјесама у двије збирке: Песме (1903) и Нове песме (1912) -најзначајније пјесму су му: Симонида, Јефимија, Напуштена црква, На Газиместану, Наслеђе (тематски круг На Косову) -умро је у Загребу, 30. јуна 1938. године </vt:lpstr>
      <vt:lpstr>PowerPoint prezentacija</vt:lpstr>
      <vt:lpstr>О коме/чему пјева Ракићева Симонида?</vt:lpstr>
      <vt:lpstr>Како је настала пјесма? </vt:lpstr>
      <vt:lpstr>Основне одреднице пјесме:</vt:lpstr>
      <vt:lpstr>Разговор о пјесми Симонида</vt:lpstr>
      <vt:lpstr>PowerPoint prezentacija</vt:lpstr>
      <vt:lpstr>Какав је завршни утисак фреске на пјесника?</vt:lpstr>
      <vt:lpstr>ХВАЛА НА ПАЖЊИ!   „Ја плачем кад и други страда кад туђа срећа ко цвет вене за мене нема туђих јада: Што боли другог, боли мене.“ (Туга, М. Ракић)                                                                                    Останите здрави!       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„СИМОНИДА“, Милан Ракић</dc:title>
  <dc:creator>ucenik</dc:creator>
  <cp:lastModifiedBy>ucenik</cp:lastModifiedBy>
  <cp:revision>32</cp:revision>
  <dcterms:created xsi:type="dcterms:W3CDTF">2021-01-12T11:16:02Z</dcterms:created>
  <dcterms:modified xsi:type="dcterms:W3CDTF">2021-01-14T16:04:18Z</dcterms:modified>
</cp:coreProperties>
</file>