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71" r:id="rId3"/>
    <p:sldId id="259" r:id="rId4"/>
    <p:sldId id="265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8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2940-7D39-4459-8C29-61560DA9A4BD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508C0-E7EE-44EA-AA1E-D16C8E5628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8317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1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551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D7F4F5-FD90-4684-BA8A-2A6873A232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445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CE294-6990-489B-8BED-1EBBCA167056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798871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4DFC4-B62E-4B8A-A0A5-CABF075C6FF6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6906"/>
      </p:ext>
    </p:extLst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33345-8387-4E85-BCAA-E002C347A040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2260626"/>
      </p:ext>
    </p:extLst>
  </p:cSld>
  <p:clrMapOvr>
    <a:masterClrMapping/>
  </p:clrMapOvr>
  <p:transition spd="med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381000"/>
            <a:ext cx="10668000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11200" y="1600200"/>
            <a:ext cx="10668000" cy="4572000"/>
          </a:xfrm>
        </p:spPr>
        <p:txBody>
          <a:bodyPr/>
          <a:lstStyle/>
          <a:p>
            <a:pPr lvl="0"/>
            <a:endParaRPr lang="sr-Latn-CS" noProof="0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AD5B-F753-4DFF-8C3F-1119C43CE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46274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FF6DA-9E4B-472D-90E7-9EBD1F9018E4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3041313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AC6D8C-4ED3-4CB5-AF16-F27F6AE7C245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25222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8E63D-F4A0-43C4-81C0-E44E8248F475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8188238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16E18-1D0A-44CD-81FD-61636D164DEB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274911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ACA01-D6E0-4D10-AB96-1A5D9A0EFB96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330867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D419D-3B2F-49AF-8A5E-8E46786387E9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739765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60C40-6501-4831-AEEB-7B08FE86B132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52266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DF2AA-3D91-4C01-8CC5-CAD9B4AD0795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22679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7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867"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67"/>
            </a:lvl1pPr>
          </a:lstStyle>
          <a:p>
            <a:endParaRPr lang="sr-Latn-C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67"/>
            </a:lvl1pPr>
          </a:lstStyle>
          <a:p>
            <a:fld id="{C093AD10-F006-43FB-A4A4-61DE1239C3F5}" type="slidenum">
              <a:rPr lang="sr-Latn-CS">
                <a:solidFill>
                  <a:srgbClr val="000000"/>
                </a:solidFill>
              </a:rPr>
              <a:pPr/>
              <a:t>‹#›</a:t>
            </a:fld>
            <a:endParaRPr lang="sr-Latn-C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77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073" y="1523317"/>
            <a:ext cx="10972800" cy="1143000"/>
          </a:xfrm>
        </p:spPr>
        <p:txBody>
          <a:bodyPr/>
          <a:lstStyle/>
          <a:p>
            <a:r>
              <a:rPr lang="sr-Cyrl-R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ВЕЛИКЕ СИЛЕ И БАЛКАН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8908149" y="5313475"/>
            <a:ext cx="3070492" cy="14891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148149" y="5676127"/>
            <a:ext cx="2880000" cy="731520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68149" y="5692297"/>
            <a:ext cx="2880000" cy="731520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6028149" y="5692298"/>
            <a:ext cx="2880000" cy="731520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XIX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5858332" y="5891664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83783" y="5865539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738332" y="5891664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610664" y="3747541"/>
            <a:ext cx="533649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Милош Шкорић, </a:t>
            </a:r>
          </a:p>
          <a:p>
            <a:r>
              <a:rPr lang="sr-Cyrl-BA" sz="2400" dirty="0" smtClean="0"/>
              <a:t>наставник историје и географије</a:t>
            </a:r>
          </a:p>
          <a:p>
            <a:r>
              <a:rPr lang="sr-Cyrl-BA" sz="2400" dirty="0" smtClean="0"/>
              <a:t>ЈУ ОШ “Младен Стојановић”</a:t>
            </a:r>
          </a:p>
          <a:p>
            <a:r>
              <a:rPr lang="sr-Cyrl-BA" sz="2400" dirty="0" smtClean="0"/>
              <a:t>Лакташи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62512787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Османско царство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24836"/>
            <a:ext cx="10972800" cy="3601328"/>
          </a:xfrm>
        </p:spPr>
        <p:txBody>
          <a:bodyPr/>
          <a:lstStyle/>
          <a:p>
            <a:r>
              <a:rPr lang="en-US" dirty="0" smtClean="0"/>
              <a:t>XIII – XVI </a:t>
            </a:r>
            <a:r>
              <a:rPr lang="sr-Cyrl-RS" dirty="0" smtClean="0"/>
              <a:t>вијек – период успона моћи и територијалног ширења</a:t>
            </a:r>
            <a:endParaRPr lang="sr-Cyrl-RS" dirty="0"/>
          </a:p>
          <a:p>
            <a:r>
              <a:rPr lang="en-US" dirty="0" smtClean="0"/>
              <a:t>XVII – XX </a:t>
            </a:r>
            <a:r>
              <a:rPr lang="sr-Cyrl-RS" dirty="0" smtClean="0"/>
              <a:t>вијек – период опадања моћи и губитак територија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9795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Arrow 9"/>
          <p:cNvSpPr/>
          <p:nvPr/>
        </p:nvSpPr>
        <p:spPr>
          <a:xfrm>
            <a:off x="8908149" y="5313475"/>
            <a:ext cx="3070492" cy="148916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ИСТОЧНО ПИТАЊЕ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0379"/>
            <a:ext cx="7468149" cy="3852507"/>
          </a:xfrm>
        </p:spPr>
        <p:txBody>
          <a:bodyPr/>
          <a:lstStyle/>
          <a:p>
            <a:r>
              <a:rPr lang="sr-Cyrl-BA" sz="4400" dirty="0" smtClean="0"/>
              <a:t> </a:t>
            </a:r>
            <a:r>
              <a:rPr lang="sr-Cyrl-RS" sz="4400" dirty="0" smtClean="0"/>
              <a:t>питање </a:t>
            </a:r>
            <a:r>
              <a:rPr lang="sr-Cyrl-RS" sz="4400" dirty="0" smtClean="0">
                <a:solidFill>
                  <a:srgbClr val="FF0000"/>
                </a:solidFill>
              </a:rPr>
              <a:t>на</a:t>
            </a:r>
            <a:r>
              <a:rPr lang="sr-Cyrl-RS" sz="4400" b="1" dirty="0" smtClean="0">
                <a:solidFill>
                  <a:srgbClr val="FF0000"/>
                </a:solidFill>
              </a:rPr>
              <a:t>сљеђа</a:t>
            </a:r>
            <a:r>
              <a:rPr lang="sr-Cyrl-RS" sz="4400" dirty="0" smtClean="0"/>
              <a:t> и </a:t>
            </a:r>
            <a:r>
              <a:rPr lang="sr-Cyrl-RS" sz="4400" b="1" dirty="0" smtClean="0">
                <a:solidFill>
                  <a:srgbClr val="FF0000"/>
                </a:solidFill>
              </a:rPr>
              <a:t>подјеле</a:t>
            </a:r>
            <a:r>
              <a:rPr lang="sr-Cyrl-RS" sz="4400" dirty="0" smtClean="0"/>
              <a:t> турских посједа на Балкану</a:t>
            </a:r>
          </a:p>
          <a:p>
            <a:r>
              <a:rPr lang="sr-Cyrl-RS" sz="4400" dirty="0" smtClean="0"/>
              <a:t>актери: Аустрија, Русија и </a:t>
            </a:r>
            <a:r>
              <a:rPr lang="sr-Cyrl-RS" sz="4400" b="1" dirty="0" smtClean="0">
                <a:solidFill>
                  <a:srgbClr val="FF0000"/>
                </a:solidFill>
              </a:rPr>
              <a:t>балкански народи</a:t>
            </a:r>
            <a:endParaRPr lang="en-US" sz="4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8149" y="5676127"/>
            <a:ext cx="8809817" cy="747691"/>
            <a:chOff x="268149" y="5676127"/>
            <a:chExt cx="8809817" cy="747691"/>
          </a:xfrm>
        </p:grpSpPr>
        <p:sp>
          <p:nvSpPr>
            <p:cNvPr id="4" name="Rectangle 3"/>
            <p:cNvSpPr/>
            <p:nvPr/>
          </p:nvSpPr>
          <p:spPr>
            <a:xfrm>
              <a:off x="268149" y="569229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XVII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148149" y="5676127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XVIII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028149" y="5692298"/>
              <a:ext cx="2880000" cy="731520"/>
            </a:xfrm>
            <a:prstGeom prst="rect">
              <a:avLst/>
            </a:prstGeom>
            <a:solidFill>
              <a:srgbClr val="FF9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XIX</a:t>
              </a:r>
              <a:r>
                <a:rPr lang="sr-Cyrl-RS" sz="2400" dirty="0" smtClean="0"/>
                <a:t> вијек</a:t>
              </a:r>
              <a:endParaRPr lang="en-US" sz="24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585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983783" y="5865539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738332" y="5891664"/>
              <a:ext cx="339634" cy="3850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269" y="1689277"/>
            <a:ext cx="3859493" cy="39068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60268" y="5144865"/>
            <a:ext cx="386660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dirty="0" smtClean="0"/>
              <a:t>Карикарура из француских новина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93620" y="1182030"/>
            <a:ext cx="430436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BA" sz="2800" dirty="0" smtClean="0"/>
              <a:t>“Болесник на Босфору”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484596970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8908149" y="5313475"/>
            <a:ext cx="3070492" cy="1489166"/>
          </a:xfrm>
          <a:prstGeom prst="rightArrow">
            <a:avLst/>
          </a:prstGeom>
          <a:solidFill>
            <a:srgbClr val="FFC000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68149" y="5692297"/>
            <a:ext cx="288000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48149" y="5676127"/>
            <a:ext cx="2880000" cy="7315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28149" y="5692298"/>
            <a:ext cx="2880000" cy="731520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XIX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858332" y="5891664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83783" y="5865539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38332" y="5891665"/>
            <a:ext cx="339634" cy="3589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49" y="18039"/>
            <a:ext cx="10972800" cy="859200"/>
          </a:xfrm>
          <a:ln>
            <a:noFill/>
          </a:ln>
        </p:spPr>
        <p:txBody>
          <a:bodyPr/>
          <a:lstStyle/>
          <a:p>
            <a:r>
              <a:rPr lang="sr-Cyrl-RS" sz="4800" dirty="0" smtClean="0"/>
              <a:t>Источно питање и Балкански народи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205" y="1256062"/>
            <a:ext cx="10848343" cy="4059440"/>
          </a:xfrm>
        </p:spPr>
        <p:txBody>
          <a:bodyPr/>
          <a:lstStyle/>
          <a:p>
            <a:r>
              <a:rPr lang="sr-Cyrl-RS" sz="4000" b="1" dirty="0" smtClean="0"/>
              <a:t>Српска револуција</a:t>
            </a:r>
            <a:r>
              <a:rPr lang="sr-Cyrl-RS" sz="4000" dirty="0" smtClean="0"/>
              <a:t> (1804 – 1830)</a:t>
            </a:r>
          </a:p>
          <a:p>
            <a:endParaRPr lang="sr-Cyrl-RS" sz="4000" dirty="0"/>
          </a:p>
          <a:p>
            <a:pPr marL="0" indent="0">
              <a:buNone/>
            </a:pPr>
            <a:endParaRPr lang="sr-Cyrl-RS" sz="4000" dirty="0" smtClean="0"/>
          </a:p>
          <a:p>
            <a:r>
              <a:rPr lang="sr-Cyrl-RS" sz="4400" b="1" dirty="0" smtClean="0"/>
              <a:t>Грчки устанак </a:t>
            </a:r>
            <a:r>
              <a:rPr lang="sr-Cyrl-RS" sz="4400" dirty="0" smtClean="0"/>
              <a:t>(1821 – 1829)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3922239785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8908149" y="5313475"/>
            <a:ext cx="3070492" cy="1489166"/>
          </a:xfrm>
          <a:prstGeom prst="rightArrow">
            <a:avLst/>
          </a:prstGeom>
          <a:solidFill>
            <a:srgbClr val="FFC000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68149" y="5692297"/>
            <a:ext cx="288000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48149" y="5676127"/>
            <a:ext cx="2880000" cy="7315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28149" y="5692298"/>
            <a:ext cx="2880000" cy="731520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XIX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858332" y="5891664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83783" y="5865539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38332" y="5891665"/>
            <a:ext cx="339634" cy="3589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49" y="78378"/>
            <a:ext cx="10972800" cy="1143000"/>
          </a:xfrm>
        </p:spPr>
        <p:txBody>
          <a:bodyPr/>
          <a:lstStyle/>
          <a:p>
            <a:r>
              <a:rPr lang="sr-Cyrl-RS" sz="4400" dirty="0" smtClean="0"/>
              <a:t>Велика источна криза</a:t>
            </a:r>
            <a:endParaRPr lang="en-US" sz="4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1749" y="1182505"/>
            <a:ext cx="10972800" cy="4525963"/>
          </a:xfrm>
        </p:spPr>
        <p:txBody>
          <a:bodyPr/>
          <a:lstStyle/>
          <a:p>
            <a:r>
              <a:rPr lang="sr-Cyrl-RS" sz="4000" b="1" dirty="0" smtClean="0">
                <a:solidFill>
                  <a:srgbClr val="FF0000"/>
                </a:solidFill>
              </a:rPr>
              <a:t>Устанак у Херцеговини</a:t>
            </a:r>
            <a:r>
              <a:rPr lang="sr-Cyrl-RS" sz="4000" dirty="0" smtClean="0"/>
              <a:t> 1875. године (Невесињска пушка) био је </a:t>
            </a:r>
            <a:r>
              <a:rPr lang="sr-Cyrl-RS" sz="4000" b="1" dirty="0" smtClean="0">
                <a:solidFill>
                  <a:srgbClr val="FF0000"/>
                </a:solidFill>
              </a:rPr>
              <a:t>увод у Велику источну кризу </a:t>
            </a:r>
            <a:r>
              <a:rPr lang="sr-Cyrl-RS" sz="4000" dirty="0" smtClean="0"/>
              <a:t>(1875-1878).</a:t>
            </a:r>
          </a:p>
          <a:p>
            <a:r>
              <a:rPr lang="sr-Cyrl-RS" sz="4000" dirty="0" smtClean="0"/>
              <a:t>Велика источна криза – сукоб Русије и балканских савезника (Србије и Црне Горе) против Османског царства.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73405869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8908149" y="5313475"/>
            <a:ext cx="3070492" cy="1489166"/>
          </a:xfrm>
          <a:prstGeom prst="rightArrow">
            <a:avLst/>
          </a:prstGeom>
          <a:solidFill>
            <a:srgbClr val="FF9801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68149" y="5692297"/>
            <a:ext cx="288000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48149" y="5676127"/>
            <a:ext cx="2880000" cy="7315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28149" y="5692298"/>
            <a:ext cx="2880000" cy="731520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XIX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858332" y="5891664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83783" y="5865539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38332" y="5891665"/>
            <a:ext cx="339634" cy="3589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49" y="78378"/>
            <a:ext cx="10972800" cy="1143000"/>
          </a:xfrm>
        </p:spPr>
        <p:txBody>
          <a:bodyPr/>
          <a:lstStyle/>
          <a:p>
            <a:r>
              <a:rPr lang="sr-Cyrl-RS" sz="4400" dirty="0" smtClean="0"/>
              <a:t>Берлински конгрес</a:t>
            </a:r>
            <a:endParaRPr lang="en-US" sz="44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41749" y="1076606"/>
            <a:ext cx="10972800" cy="4525963"/>
          </a:xfrm>
        </p:spPr>
        <p:txBody>
          <a:bodyPr/>
          <a:lstStyle/>
          <a:p>
            <a:endParaRPr lang="sr-Cyrl-RS" sz="3200" dirty="0" smtClean="0"/>
          </a:p>
          <a:p>
            <a:r>
              <a:rPr lang="sr-Cyrl-RS" sz="4800" dirty="0" smtClean="0"/>
              <a:t>Санстефански мир 1878. године</a:t>
            </a:r>
          </a:p>
          <a:p>
            <a:r>
              <a:rPr lang="sr-Cyrl-RS" sz="4800" dirty="0" smtClean="0"/>
              <a:t>Велика источна криза је </a:t>
            </a:r>
            <a:r>
              <a:rPr lang="sr-Cyrl-RS" sz="4800" b="1" dirty="0" smtClean="0">
                <a:solidFill>
                  <a:srgbClr val="FF0000"/>
                </a:solidFill>
              </a:rPr>
              <a:t>завршена</a:t>
            </a:r>
            <a:r>
              <a:rPr lang="sr-Cyrl-RS" sz="4800" dirty="0" smtClean="0"/>
              <a:t> договором великих сила на Берлинском конгресу 1878. године.</a:t>
            </a:r>
          </a:p>
        </p:txBody>
      </p:sp>
    </p:spTree>
    <p:extLst>
      <p:ext uri="{BB962C8B-B14F-4D97-AF65-F5344CB8AC3E}">
        <p14:creationId xmlns="" xmlns:p14="http://schemas.microsoft.com/office/powerpoint/2010/main" val="1894767793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0"/>
          <p:cNvSpPr/>
          <p:nvPr/>
        </p:nvSpPr>
        <p:spPr>
          <a:xfrm>
            <a:off x="8908149" y="5313475"/>
            <a:ext cx="3070492" cy="1489166"/>
          </a:xfrm>
          <a:prstGeom prst="rightArrow">
            <a:avLst/>
          </a:prstGeom>
          <a:solidFill>
            <a:srgbClr val="FFC000"/>
          </a:solidFill>
          <a:ln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68149" y="5692297"/>
            <a:ext cx="2880000" cy="7315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148149" y="5676127"/>
            <a:ext cx="2880000" cy="7315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XVIII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028149" y="5692298"/>
            <a:ext cx="2880000" cy="731520"/>
          </a:xfrm>
          <a:prstGeom prst="rect">
            <a:avLst/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XIX</a:t>
            </a:r>
            <a:r>
              <a:rPr lang="sr-Cyrl-RS" sz="2400" dirty="0" smtClean="0"/>
              <a:t> вијек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5858332" y="5891664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83783" y="5865539"/>
            <a:ext cx="339634" cy="3850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738332" y="5891665"/>
            <a:ext cx="339634" cy="3589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75" y="0"/>
            <a:ext cx="5352913" cy="5612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534788" y="3673655"/>
            <a:ext cx="1980812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Балканско полуострво након Берлинског конгреса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18196389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 smtClean="0"/>
              <a:t>Домаћи задатак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sr-Cyrl-RS" sz="3600" dirty="0" smtClean="0"/>
              <a:t>Одговори на четири питања са 120. стране у уџбенику.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0549" y="237009"/>
            <a:ext cx="3990900" cy="90463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9438782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220</Words>
  <Application>Microsoft Office PowerPoint</Application>
  <PresentationFormat>Custom</PresentationFormat>
  <Paragraphs>53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30_Default Design</vt:lpstr>
      <vt:lpstr>ВЕЛИКЕ СИЛЕ И БАЛКАН</vt:lpstr>
      <vt:lpstr>Османско царство</vt:lpstr>
      <vt:lpstr>ИСТОЧНО ПИТАЊЕ</vt:lpstr>
      <vt:lpstr>Источно питање и Балкански народи</vt:lpstr>
      <vt:lpstr>Велика источна криза</vt:lpstr>
      <vt:lpstr>Берлински конгрес</vt:lpstr>
      <vt:lpstr>Slide 7</vt:lpstr>
      <vt:lpstr>Домаћи задатак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ВЕЛИКЕ СИЛЕ И БАЛКАН</dc:title>
  <dc:creator>Bojan Rastovac</dc:creator>
  <cp:lastModifiedBy>PC</cp:lastModifiedBy>
  <cp:revision>29</cp:revision>
  <dcterms:created xsi:type="dcterms:W3CDTF">2021-01-27T16:15:37Z</dcterms:created>
  <dcterms:modified xsi:type="dcterms:W3CDTF">2021-02-01T08:24:14Z</dcterms:modified>
</cp:coreProperties>
</file>