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7" r:id="rId10"/>
    <p:sldId id="264" r:id="rId11"/>
    <p:sldId id="268" r:id="rId12"/>
    <p:sldId id="265" r:id="rId13"/>
    <p:sldId id="266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B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FD8F2C-D9F7-4B35-912E-C2A22B693979}" type="datetimeFigureOut">
              <a:rPr lang="hr-BA" smtClean="0"/>
              <a:t>25. 2. 2021.</a:t>
            </a:fld>
            <a:endParaRPr lang="hr-B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B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60E54C-B40B-44EA-BBEF-4662AEAD9A0C}" type="slidenum">
              <a:rPr lang="hr-BA" smtClean="0"/>
              <a:t>‹#›</a:t>
            </a:fld>
            <a:endParaRPr lang="hr-BA"/>
          </a:p>
        </p:txBody>
      </p:sp>
    </p:spTree>
    <p:extLst>
      <p:ext uri="{BB962C8B-B14F-4D97-AF65-F5344CB8AC3E}">
        <p14:creationId xmlns:p14="http://schemas.microsoft.com/office/powerpoint/2010/main" val="11437955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B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60E54C-B40B-44EA-BBEF-4662AEAD9A0C}" type="slidenum">
              <a:rPr lang="hr-BA" smtClean="0"/>
              <a:t>12</a:t>
            </a:fld>
            <a:endParaRPr lang="hr-BA"/>
          </a:p>
        </p:txBody>
      </p:sp>
    </p:spTree>
    <p:extLst>
      <p:ext uri="{BB962C8B-B14F-4D97-AF65-F5344CB8AC3E}">
        <p14:creationId xmlns:p14="http://schemas.microsoft.com/office/powerpoint/2010/main" val="28759833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3DACF-6412-46D4-9484-91BCC9809086}" type="datetimeFigureOut">
              <a:rPr lang="hr-BA" smtClean="0"/>
              <a:t>25. 2. 2021.</a:t>
            </a:fld>
            <a:endParaRPr lang="hr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hr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6B500-764C-481B-BAB5-BFD746412746}" type="slidenum">
              <a:rPr lang="hr-BA" smtClean="0"/>
              <a:t>‹#›</a:t>
            </a:fld>
            <a:endParaRPr lang="hr-BA"/>
          </a:p>
        </p:txBody>
      </p:sp>
    </p:spTree>
    <p:extLst>
      <p:ext uri="{BB962C8B-B14F-4D97-AF65-F5344CB8AC3E}">
        <p14:creationId xmlns:p14="http://schemas.microsoft.com/office/powerpoint/2010/main" val="35561006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3DACF-6412-46D4-9484-91BCC9809086}" type="datetimeFigureOut">
              <a:rPr lang="hr-BA" smtClean="0"/>
              <a:t>25. 2. 2021.</a:t>
            </a:fld>
            <a:endParaRPr lang="hr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6B500-764C-481B-BAB5-BFD746412746}" type="slidenum">
              <a:rPr lang="hr-BA" smtClean="0"/>
              <a:t>‹#›</a:t>
            </a:fld>
            <a:endParaRPr lang="hr-BA"/>
          </a:p>
        </p:txBody>
      </p:sp>
    </p:spTree>
    <p:extLst>
      <p:ext uri="{BB962C8B-B14F-4D97-AF65-F5344CB8AC3E}">
        <p14:creationId xmlns:p14="http://schemas.microsoft.com/office/powerpoint/2010/main" val="3633212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3DACF-6412-46D4-9484-91BCC9809086}" type="datetimeFigureOut">
              <a:rPr lang="hr-BA" smtClean="0"/>
              <a:t>25. 2. 2021.</a:t>
            </a:fld>
            <a:endParaRPr lang="hr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6B500-764C-481B-BAB5-BFD746412746}" type="slidenum">
              <a:rPr lang="hr-BA" smtClean="0"/>
              <a:t>‹#›</a:t>
            </a:fld>
            <a:endParaRPr lang="hr-BA"/>
          </a:p>
        </p:txBody>
      </p:sp>
    </p:spTree>
    <p:extLst>
      <p:ext uri="{BB962C8B-B14F-4D97-AF65-F5344CB8AC3E}">
        <p14:creationId xmlns:p14="http://schemas.microsoft.com/office/powerpoint/2010/main" val="32420446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3DACF-6412-46D4-9484-91BCC9809086}" type="datetimeFigureOut">
              <a:rPr lang="hr-BA" smtClean="0"/>
              <a:t>25. 2. 2021.</a:t>
            </a:fld>
            <a:endParaRPr lang="hr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6B500-764C-481B-BAB5-BFD746412746}" type="slidenum">
              <a:rPr lang="hr-BA" smtClean="0"/>
              <a:t>‹#›</a:t>
            </a:fld>
            <a:endParaRPr lang="hr-BA"/>
          </a:p>
        </p:txBody>
      </p:sp>
    </p:spTree>
    <p:extLst>
      <p:ext uri="{BB962C8B-B14F-4D97-AF65-F5344CB8AC3E}">
        <p14:creationId xmlns:p14="http://schemas.microsoft.com/office/powerpoint/2010/main" val="9819784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3DACF-6412-46D4-9484-91BCC9809086}" type="datetimeFigureOut">
              <a:rPr lang="hr-BA" smtClean="0"/>
              <a:t>25. 2. 2021.</a:t>
            </a:fld>
            <a:endParaRPr lang="hr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6B500-764C-481B-BAB5-BFD746412746}" type="slidenum">
              <a:rPr lang="hr-BA" smtClean="0"/>
              <a:t>‹#›</a:t>
            </a:fld>
            <a:endParaRPr lang="hr-BA"/>
          </a:p>
        </p:txBody>
      </p:sp>
    </p:spTree>
    <p:extLst>
      <p:ext uri="{BB962C8B-B14F-4D97-AF65-F5344CB8AC3E}">
        <p14:creationId xmlns:p14="http://schemas.microsoft.com/office/powerpoint/2010/main" val="40150701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3DACF-6412-46D4-9484-91BCC9809086}" type="datetimeFigureOut">
              <a:rPr lang="hr-BA" smtClean="0"/>
              <a:t>25. 2. 2021.</a:t>
            </a:fld>
            <a:endParaRPr lang="hr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6B500-764C-481B-BAB5-BFD746412746}" type="slidenum">
              <a:rPr lang="hr-BA" smtClean="0"/>
              <a:t>‹#›</a:t>
            </a:fld>
            <a:endParaRPr lang="hr-BA"/>
          </a:p>
        </p:txBody>
      </p:sp>
    </p:spTree>
    <p:extLst>
      <p:ext uri="{BB962C8B-B14F-4D97-AF65-F5344CB8AC3E}">
        <p14:creationId xmlns:p14="http://schemas.microsoft.com/office/powerpoint/2010/main" val="22282279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3DACF-6412-46D4-9484-91BCC9809086}" type="datetimeFigureOut">
              <a:rPr lang="hr-BA" smtClean="0"/>
              <a:t>25. 2. 2021.</a:t>
            </a:fld>
            <a:endParaRPr lang="hr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6B500-764C-481B-BAB5-BFD746412746}" type="slidenum">
              <a:rPr lang="hr-BA" smtClean="0"/>
              <a:t>‹#›</a:t>
            </a:fld>
            <a:endParaRPr lang="hr-BA"/>
          </a:p>
        </p:txBody>
      </p:sp>
    </p:spTree>
    <p:extLst>
      <p:ext uri="{BB962C8B-B14F-4D97-AF65-F5344CB8AC3E}">
        <p14:creationId xmlns:p14="http://schemas.microsoft.com/office/powerpoint/2010/main" val="25069264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3DACF-6412-46D4-9484-91BCC9809086}" type="datetimeFigureOut">
              <a:rPr lang="hr-BA" smtClean="0"/>
              <a:t>25. 2. 2021.</a:t>
            </a:fld>
            <a:endParaRPr lang="hr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6B500-764C-481B-BAB5-BFD746412746}" type="slidenum">
              <a:rPr lang="hr-BA" smtClean="0"/>
              <a:t>‹#›</a:t>
            </a:fld>
            <a:endParaRPr lang="hr-BA"/>
          </a:p>
        </p:txBody>
      </p:sp>
    </p:spTree>
    <p:extLst>
      <p:ext uri="{BB962C8B-B14F-4D97-AF65-F5344CB8AC3E}">
        <p14:creationId xmlns:p14="http://schemas.microsoft.com/office/powerpoint/2010/main" val="1188008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3DACF-6412-46D4-9484-91BCC9809086}" type="datetimeFigureOut">
              <a:rPr lang="hr-BA" smtClean="0"/>
              <a:t>25. 2. 2021.</a:t>
            </a:fld>
            <a:endParaRPr lang="hr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6B500-764C-481B-BAB5-BFD746412746}" type="slidenum">
              <a:rPr lang="hr-BA" smtClean="0"/>
              <a:t>‹#›</a:t>
            </a:fld>
            <a:endParaRPr lang="hr-BA"/>
          </a:p>
        </p:txBody>
      </p:sp>
    </p:spTree>
    <p:extLst>
      <p:ext uri="{BB962C8B-B14F-4D97-AF65-F5344CB8AC3E}">
        <p14:creationId xmlns:p14="http://schemas.microsoft.com/office/powerpoint/2010/main" val="37306401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3DACF-6412-46D4-9484-91BCC9809086}" type="datetimeFigureOut">
              <a:rPr lang="hr-BA" smtClean="0"/>
              <a:t>25. 2. 2021.</a:t>
            </a:fld>
            <a:endParaRPr lang="hr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99B6B500-764C-481B-BAB5-BFD746412746}" type="slidenum">
              <a:rPr lang="hr-BA" smtClean="0"/>
              <a:t>‹#›</a:t>
            </a:fld>
            <a:endParaRPr lang="hr-BA"/>
          </a:p>
        </p:txBody>
      </p:sp>
    </p:spTree>
    <p:extLst>
      <p:ext uri="{BB962C8B-B14F-4D97-AF65-F5344CB8AC3E}">
        <p14:creationId xmlns:p14="http://schemas.microsoft.com/office/powerpoint/2010/main" val="25256711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3DACF-6412-46D4-9484-91BCC9809086}" type="datetimeFigureOut">
              <a:rPr lang="hr-BA" smtClean="0"/>
              <a:t>25. 2. 2021.</a:t>
            </a:fld>
            <a:endParaRPr lang="hr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6B500-764C-481B-BAB5-BFD746412746}" type="slidenum">
              <a:rPr lang="hr-BA" smtClean="0"/>
              <a:t>‹#›</a:t>
            </a:fld>
            <a:endParaRPr lang="hr-BA"/>
          </a:p>
        </p:txBody>
      </p:sp>
    </p:spTree>
    <p:extLst>
      <p:ext uri="{BB962C8B-B14F-4D97-AF65-F5344CB8AC3E}">
        <p14:creationId xmlns:p14="http://schemas.microsoft.com/office/powerpoint/2010/main" val="35090456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3DACF-6412-46D4-9484-91BCC9809086}" type="datetimeFigureOut">
              <a:rPr lang="hr-BA" smtClean="0"/>
              <a:t>25. 2. 2021.</a:t>
            </a:fld>
            <a:endParaRPr lang="hr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6B500-764C-481B-BAB5-BFD746412746}" type="slidenum">
              <a:rPr lang="hr-BA" smtClean="0"/>
              <a:t>‹#›</a:t>
            </a:fld>
            <a:endParaRPr lang="hr-BA"/>
          </a:p>
        </p:txBody>
      </p:sp>
    </p:spTree>
    <p:extLst>
      <p:ext uri="{BB962C8B-B14F-4D97-AF65-F5344CB8AC3E}">
        <p14:creationId xmlns:p14="http://schemas.microsoft.com/office/powerpoint/2010/main" val="14592848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3DACF-6412-46D4-9484-91BCC9809086}" type="datetimeFigureOut">
              <a:rPr lang="hr-BA" smtClean="0"/>
              <a:t>25. 2. 2021.</a:t>
            </a:fld>
            <a:endParaRPr lang="hr-B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B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6B500-764C-481B-BAB5-BFD746412746}" type="slidenum">
              <a:rPr lang="hr-BA" smtClean="0"/>
              <a:t>‹#›</a:t>
            </a:fld>
            <a:endParaRPr lang="hr-BA"/>
          </a:p>
        </p:txBody>
      </p:sp>
    </p:spTree>
    <p:extLst>
      <p:ext uri="{BB962C8B-B14F-4D97-AF65-F5344CB8AC3E}">
        <p14:creationId xmlns:p14="http://schemas.microsoft.com/office/powerpoint/2010/main" val="1738512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3DACF-6412-46D4-9484-91BCC9809086}" type="datetimeFigureOut">
              <a:rPr lang="hr-BA" smtClean="0"/>
              <a:t>25. 2. 2021.</a:t>
            </a:fld>
            <a:endParaRPr lang="hr-B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B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6B500-764C-481B-BAB5-BFD746412746}" type="slidenum">
              <a:rPr lang="hr-BA" smtClean="0"/>
              <a:t>‹#›</a:t>
            </a:fld>
            <a:endParaRPr lang="hr-BA"/>
          </a:p>
        </p:txBody>
      </p:sp>
    </p:spTree>
    <p:extLst>
      <p:ext uri="{BB962C8B-B14F-4D97-AF65-F5344CB8AC3E}">
        <p14:creationId xmlns:p14="http://schemas.microsoft.com/office/powerpoint/2010/main" val="197802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3DACF-6412-46D4-9484-91BCC9809086}" type="datetimeFigureOut">
              <a:rPr lang="hr-BA" smtClean="0"/>
              <a:t>25. 2. 2021.</a:t>
            </a:fld>
            <a:endParaRPr lang="hr-B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B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6B500-764C-481B-BAB5-BFD746412746}" type="slidenum">
              <a:rPr lang="hr-BA" smtClean="0"/>
              <a:t>‹#›</a:t>
            </a:fld>
            <a:endParaRPr lang="hr-BA"/>
          </a:p>
        </p:txBody>
      </p:sp>
    </p:spTree>
    <p:extLst>
      <p:ext uri="{BB962C8B-B14F-4D97-AF65-F5344CB8AC3E}">
        <p14:creationId xmlns:p14="http://schemas.microsoft.com/office/powerpoint/2010/main" val="2848581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3DACF-6412-46D4-9484-91BCC9809086}" type="datetimeFigureOut">
              <a:rPr lang="hr-BA" smtClean="0"/>
              <a:t>25. 2. 2021.</a:t>
            </a:fld>
            <a:endParaRPr lang="hr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6B500-764C-481B-BAB5-BFD746412746}" type="slidenum">
              <a:rPr lang="hr-BA" smtClean="0"/>
              <a:t>‹#›</a:t>
            </a:fld>
            <a:endParaRPr lang="hr-BA"/>
          </a:p>
        </p:txBody>
      </p:sp>
    </p:spTree>
    <p:extLst>
      <p:ext uri="{BB962C8B-B14F-4D97-AF65-F5344CB8AC3E}">
        <p14:creationId xmlns:p14="http://schemas.microsoft.com/office/powerpoint/2010/main" val="28751420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3DACF-6412-46D4-9484-91BCC9809086}" type="datetimeFigureOut">
              <a:rPr lang="hr-BA" smtClean="0"/>
              <a:t>25. 2. 2021.</a:t>
            </a:fld>
            <a:endParaRPr lang="hr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6B500-764C-481B-BAB5-BFD746412746}" type="slidenum">
              <a:rPr lang="hr-BA" smtClean="0"/>
              <a:t>‹#›</a:t>
            </a:fld>
            <a:endParaRPr lang="hr-BA"/>
          </a:p>
        </p:txBody>
      </p:sp>
    </p:spTree>
    <p:extLst>
      <p:ext uri="{BB962C8B-B14F-4D97-AF65-F5344CB8AC3E}">
        <p14:creationId xmlns:p14="http://schemas.microsoft.com/office/powerpoint/2010/main" val="40269513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F43DACF-6412-46D4-9484-91BCC9809086}" type="datetimeFigureOut">
              <a:rPr lang="hr-BA" smtClean="0"/>
              <a:t>25. 2. 2021.</a:t>
            </a:fld>
            <a:endParaRPr lang="hr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hr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9B6B500-764C-481B-BAB5-BFD746412746}" type="slidenum">
              <a:rPr lang="hr-BA" smtClean="0"/>
              <a:t>‹#›</a:t>
            </a:fld>
            <a:endParaRPr lang="hr-BA"/>
          </a:p>
        </p:txBody>
      </p:sp>
    </p:spTree>
    <p:extLst>
      <p:ext uri="{BB962C8B-B14F-4D97-AF65-F5344CB8AC3E}">
        <p14:creationId xmlns:p14="http://schemas.microsoft.com/office/powerpoint/2010/main" val="7217944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image" Target="../media/image3.jpg"/><Relationship Id="rId7" Type="http://schemas.openxmlformats.org/officeDocument/2006/relationships/image" Target="../media/image7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p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B74935-2DAB-40F7-B0F5-AE2A712E9D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r-B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IX Klasse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B6C661-B79B-4280-A7CE-2A40E67C71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endParaRPr lang="hr-B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hr-B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hr-BA" sz="44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N-Deklination</a:t>
            </a:r>
          </a:p>
          <a:p>
            <a:pPr marL="0" indent="0">
              <a:buNone/>
            </a:pPr>
            <a:endParaRPr lang="hr-B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hr-B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r>
              <a:rPr lang="hr-B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Rajna Jović</a:t>
            </a:r>
          </a:p>
          <a:p>
            <a:pPr marL="0" indent="0" algn="r">
              <a:buNone/>
            </a:pPr>
            <a:r>
              <a:rPr lang="hr-B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JU OŠ „Stevan Dušanić”</a:t>
            </a:r>
          </a:p>
          <a:p>
            <a:pPr marL="0" indent="0" algn="r">
              <a:buNone/>
            </a:pPr>
            <a:r>
              <a:rPr lang="hr-B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Teslić</a:t>
            </a:r>
          </a:p>
        </p:txBody>
      </p:sp>
    </p:spTree>
    <p:extLst>
      <p:ext uri="{BB962C8B-B14F-4D97-AF65-F5344CB8AC3E}">
        <p14:creationId xmlns:p14="http://schemas.microsoft.com/office/powerpoint/2010/main" val="1110427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5A5124-DE68-49B3-A054-167E8A6A8D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1" y="102638"/>
            <a:ext cx="10018713" cy="964162"/>
          </a:xfrm>
        </p:spPr>
        <p:txBody>
          <a:bodyPr>
            <a:normAutofit/>
          </a:bodyPr>
          <a:lstStyle/>
          <a:p>
            <a:pPr algn="l"/>
            <a:r>
              <a:rPr lang="de-DE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Arbeitsbuch, Seite 46</a:t>
            </a:r>
            <a:endParaRPr lang="hr-BA" sz="2800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EDE0FB1-AB7B-41FA-96A3-BE114A34F45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78806" y="1066799"/>
            <a:ext cx="9728476" cy="5231363"/>
          </a:xfrm>
        </p:spPr>
      </p:pic>
    </p:spTree>
    <p:extLst>
      <p:ext uri="{BB962C8B-B14F-4D97-AF65-F5344CB8AC3E}">
        <p14:creationId xmlns:p14="http://schemas.microsoft.com/office/powerpoint/2010/main" val="28077783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E4768347-550C-410A-AD70-3EDAC1F598C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30016" y="419875"/>
            <a:ext cx="8910735" cy="5831633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AA0DB3D-B81B-40A4-A24B-A0F24A04127B}"/>
              </a:ext>
            </a:extLst>
          </p:cNvPr>
          <p:cNvSpPr txBox="1"/>
          <p:nvPr/>
        </p:nvSpPr>
        <p:spPr>
          <a:xfrm>
            <a:off x="3013788" y="1604865"/>
            <a:ext cx="1744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Studenten</a:t>
            </a:r>
            <a:endParaRPr lang="hr-BA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B0C77E3-6E7C-4D20-AAE5-4BA3BB811F0A}"/>
              </a:ext>
            </a:extLst>
          </p:cNvPr>
          <p:cNvSpPr txBox="1"/>
          <p:nvPr/>
        </p:nvSpPr>
        <p:spPr>
          <a:xfrm>
            <a:off x="6096000" y="1974197"/>
            <a:ext cx="1744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Namen</a:t>
            </a:r>
            <a:endParaRPr lang="hr-BA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3E076DF-3FBD-4A8B-87BD-F8CB199D8750}"/>
              </a:ext>
            </a:extLst>
          </p:cNvPr>
          <p:cNvSpPr txBox="1"/>
          <p:nvPr/>
        </p:nvSpPr>
        <p:spPr>
          <a:xfrm>
            <a:off x="4963886" y="2817845"/>
            <a:ext cx="1744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Nachbarn</a:t>
            </a:r>
            <a:endParaRPr lang="hr-BA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7DB77EC-AE96-478A-8F38-84B8F383638E}"/>
              </a:ext>
            </a:extLst>
          </p:cNvPr>
          <p:cNvSpPr txBox="1"/>
          <p:nvPr/>
        </p:nvSpPr>
        <p:spPr>
          <a:xfrm>
            <a:off x="2929812" y="3187177"/>
            <a:ext cx="1744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Unfall</a:t>
            </a:r>
            <a:endParaRPr lang="hr-BA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9867191-F22A-4810-AD68-441ECEFB6D78}"/>
              </a:ext>
            </a:extLst>
          </p:cNvPr>
          <p:cNvSpPr txBox="1"/>
          <p:nvPr/>
        </p:nvSpPr>
        <p:spPr>
          <a:xfrm>
            <a:off x="3312367" y="3657600"/>
            <a:ext cx="16515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Unfall</a:t>
            </a:r>
            <a:endParaRPr lang="hr-BA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B446987-F0C2-42FA-A140-529F14DFD8B6}"/>
              </a:ext>
            </a:extLst>
          </p:cNvPr>
          <p:cNvSpPr txBox="1"/>
          <p:nvPr/>
        </p:nvSpPr>
        <p:spPr>
          <a:xfrm>
            <a:off x="5374433" y="4180114"/>
            <a:ext cx="21273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Jungen</a:t>
            </a:r>
            <a:endParaRPr lang="hr-BA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286DF7C-5397-410A-92EA-6CED829134BB}"/>
              </a:ext>
            </a:extLst>
          </p:cNvPr>
          <p:cNvSpPr txBox="1"/>
          <p:nvPr/>
        </p:nvSpPr>
        <p:spPr>
          <a:xfrm>
            <a:off x="3886200" y="4478694"/>
            <a:ext cx="14882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Eis</a:t>
            </a:r>
            <a:endParaRPr lang="hr-BA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1510EFE-8E1A-4AA2-B0CA-5768FF8EBA8A}"/>
              </a:ext>
            </a:extLst>
          </p:cNvPr>
          <p:cNvSpPr txBox="1"/>
          <p:nvPr/>
        </p:nvSpPr>
        <p:spPr>
          <a:xfrm>
            <a:off x="6968412" y="4663360"/>
            <a:ext cx="1744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Vater</a:t>
            </a:r>
            <a:endParaRPr lang="hr-BA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F13023C-1AC5-4D70-A821-715F83AE6EA6}"/>
              </a:ext>
            </a:extLst>
          </p:cNvPr>
          <p:cNvSpPr txBox="1"/>
          <p:nvPr/>
        </p:nvSpPr>
        <p:spPr>
          <a:xfrm>
            <a:off x="2827176" y="5374433"/>
            <a:ext cx="16515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Herren</a:t>
            </a:r>
            <a:endParaRPr lang="hr-BA" dirty="0"/>
          </a:p>
        </p:txBody>
      </p:sp>
    </p:spTree>
    <p:extLst>
      <p:ext uri="{BB962C8B-B14F-4D97-AF65-F5344CB8AC3E}">
        <p14:creationId xmlns:p14="http://schemas.microsoft.com/office/powerpoint/2010/main" val="38768302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8D646D-053A-412B-96AF-E791A1EFAD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Hausaufgabe</a:t>
            </a:r>
            <a:endParaRPr lang="hr-BA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BC72B3-DFCE-47DC-89CE-11119BCE26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de-DE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Lesebrief (Buch, Seite 33, Aufgabe 11) – das richtige Wort </a:t>
            </a:r>
          </a:p>
          <a:p>
            <a:pPr marL="0" indent="0">
              <a:buNone/>
            </a:pPr>
            <a:r>
              <a:rPr lang="de-DE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markieren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de-DE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Selbst ein Kommentar schreiben!</a:t>
            </a:r>
          </a:p>
          <a:p>
            <a:endParaRPr lang="hr-B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1B02D15-7AFD-4EB7-A036-539F493162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0249" y="771524"/>
            <a:ext cx="3302309" cy="1999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5714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7D4160-2844-46A2-97C2-4D12C9F814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3942184"/>
          </a:xfrm>
        </p:spPr>
        <p:txBody>
          <a:bodyPr/>
          <a:lstStyle/>
          <a:p>
            <a:r>
              <a:rPr lang="de-DE" sz="4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VIELEN DANK FÜR IHRE AUFMERKSAMKEIT!</a:t>
            </a:r>
            <a:br>
              <a:rPr lang="de-DE" sz="4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de-DE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</a:br>
            <a:endParaRPr lang="hr-BA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9A0D813-58BA-40AD-91C2-4A962156EA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8634" y="3023701"/>
            <a:ext cx="3145598" cy="3423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77215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C6FF748-C0A2-42E6-80B9-916BE9E657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0919" y="0"/>
            <a:ext cx="9779039" cy="263123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B093959-E445-47D5-9E58-16C268D5E9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8231" y="2797817"/>
            <a:ext cx="2595102" cy="389974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754DE7B-631A-4CB0-90BE-5CF5D71AEC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9167" y="2853800"/>
            <a:ext cx="1600297" cy="216606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D2FBE49-7FA6-44CA-BE03-9649F06A8B7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363" y="2853800"/>
            <a:ext cx="2846930" cy="216606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4D342C6-B8A4-4B04-883D-CF671C156D5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7693" y="2797817"/>
            <a:ext cx="2949662" cy="216606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A7F13DDA-4FD1-4F34-8FF0-468AD003339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5019" y="5130468"/>
            <a:ext cx="2857500" cy="16002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A92DF042-B12D-41E3-A4CF-3B12E0DE15C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8500" y="5142110"/>
            <a:ext cx="1943318" cy="16002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4B7DB698-D00F-4084-B3DE-E201C6A8CFB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1396" y="5021912"/>
            <a:ext cx="2345348" cy="1626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19157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F7CC8E-56A4-487C-AF8F-B1C3CA42D9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B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Wie findet ihr die Idee? </a:t>
            </a:r>
            <a:br>
              <a:rPr lang="de-DE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B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Was w</a:t>
            </a:r>
            <a:r>
              <a:rPr lang="de-DE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ürdet ihr mit 6 Millionen Euro machen? </a:t>
            </a:r>
            <a:endParaRPr lang="hr-BA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DAF2BF-B3D7-4A81-86CC-6BEC2F9B6E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4310" y="2379306"/>
            <a:ext cx="10018713" cy="3421225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de-D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Wähle die richtige Antwort: a) b) oder c)</a:t>
            </a:r>
          </a:p>
          <a:p>
            <a:pPr marL="0" indent="0">
              <a:buNone/>
            </a:pPr>
            <a:endParaRPr lang="de-D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+mj-lt"/>
              <a:buAutoNum type="alphaLcParenR"/>
            </a:pPr>
            <a:r>
              <a:rPr lang="de-DE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Ich würde auch alles spenden </a:t>
            </a:r>
            <a:endParaRPr lang="de-DE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342900" lvl="0" indent="-342900">
              <a:lnSpc>
                <a:spcPct val="107000"/>
              </a:lnSpc>
              <a:buFont typeface="+mj-lt"/>
              <a:buAutoNum type="alphaLcParenR"/>
            </a:pPr>
            <a:r>
              <a:rPr lang="de-DE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Ich würde 3 Millionen für mich und meine Familie nehmen und 3 Millionen spenden </a:t>
            </a:r>
            <a:endParaRPr lang="hr-BA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lphaLcParenR"/>
            </a:pPr>
            <a:r>
              <a:rPr lang="de-DE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Ich würde alles behalten, ein neues Auto, neues Haus, neue Kleidung kaufen,</a:t>
            </a: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de-DE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r>
              <a:rPr lang="de-DE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reisen....</a:t>
            </a:r>
            <a:endParaRPr lang="hr-BA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hr-BA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7F5414E-4300-4B0B-AD9B-17F1916FD2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8767" y="685799"/>
            <a:ext cx="1735495" cy="96105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8CA1ED6-131C-4C53-8FCA-0DF7432D86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9732" y="5011976"/>
            <a:ext cx="1519040" cy="78855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FF89999-D5E8-4316-BD2D-C87A3CD7B23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2384" y="3095114"/>
            <a:ext cx="1309396" cy="871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27618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33889C-5FFE-4D7C-90C2-30AFECCBE5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BA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9059D6-255C-4EEF-AB16-04BE63DE3D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84312" y="4827038"/>
            <a:ext cx="10018713" cy="789991"/>
          </a:xfrm>
        </p:spPr>
        <p:txBody>
          <a:bodyPr>
            <a:normAutofit lnSpcReduction="10000"/>
          </a:bodyPr>
          <a:lstStyle/>
          <a:p>
            <a:pPr algn="l"/>
            <a:endParaRPr lang="de-D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hr-BA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Buch, </a:t>
            </a:r>
            <a:r>
              <a:rPr lang="de-DE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Seite 33</a:t>
            </a:r>
            <a:endParaRPr lang="hr-BA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B634737-1A2D-46AF-B257-C853DA69E9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8957" y="685800"/>
            <a:ext cx="10430880" cy="4141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232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CF357B7-4980-4EE6-AAC2-CD5A53EC4507}"/>
              </a:ext>
            </a:extLst>
          </p:cNvPr>
          <p:cNvSpPr txBox="1"/>
          <p:nvPr/>
        </p:nvSpPr>
        <p:spPr>
          <a:xfrm>
            <a:off x="4933562" y="463812"/>
            <a:ext cx="609755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3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N-Deklination</a:t>
            </a:r>
            <a:r>
              <a:rPr lang="de-DE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hr-BA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9311D66-AC2E-408E-AACB-48884FF7CB01}"/>
              </a:ext>
            </a:extLst>
          </p:cNvPr>
          <p:cNvSpPr txBox="1"/>
          <p:nvPr/>
        </p:nvSpPr>
        <p:spPr>
          <a:xfrm>
            <a:off x="1688840" y="1520890"/>
            <a:ext cx="10263673" cy="47517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fontAlgn="base">
              <a:tabLst>
                <a:tab pos="1706880" algn="l"/>
                <a:tab pos="3268980" algn="l"/>
              </a:tabLst>
            </a:pPr>
            <a:r>
              <a:rPr lang="hr-BA" sz="2800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Der </a:t>
            </a:r>
            <a:r>
              <a:rPr lang="hr-BA" sz="2800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Mann</a:t>
            </a:r>
            <a:r>
              <a:rPr lang="hr-BA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ist gut.   </a:t>
            </a:r>
            <a:r>
              <a:rPr lang="de-DE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hr-BA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Ich liebe </a:t>
            </a:r>
            <a:r>
              <a:rPr lang="hr-BA" sz="2800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den </a:t>
            </a:r>
            <a:r>
              <a:rPr lang="hr-BA" sz="2800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Mann</a:t>
            </a:r>
            <a:r>
              <a:rPr lang="hr-BA" sz="2800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hr-BA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</a:p>
          <a:p>
            <a:pPr>
              <a:lnSpc>
                <a:spcPct val="107000"/>
              </a:lnSpc>
              <a:spcAft>
                <a:spcPts val="800"/>
              </a:spcAft>
              <a:tabLst>
                <a:tab pos="2240280" algn="l"/>
              </a:tabLst>
            </a:pPr>
            <a:r>
              <a:rPr lang="hr-BA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Niominativ                              </a:t>
            </a:r>
            <a:r>
              <a:rPr lang="de-DE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r>
              <a:rPr lang="hr-BA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Akkusativ</a:t>
            </a:r>
            <a:endParaRPr lang="de-DE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tabLst>
                <a:tab pos="2240280" algn="l"/>
              </a:tabLst>
            </a:pPr>
            <a:r>
              <a:rPr lang="de-DE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der             den               </a:t>
            </a:r>
            <a:r>
              <a:rPr lang="de-DE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Mann = Mann</a:t>
            </a:r>
            <a:endParaRPr lang="de-DE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tabLst>
                <a:tab pos="2240280" algn="l"/>
              </a:tabLst>
            </a:pPr>
            <a:r>
              <a:rPr lang="hr-BA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</a:p>
          <a:p>
            <a:pPr>
              <a:lnSpc>
                <a:spcPct val="107000"/>
              </a:lnSpc>
              <a:spcAft>
                <a:spcPts val="800"/>
              </a:spcAft>
              <a:tabLst>
                <a:tab pos="2240280" algn="l"/>
              </a:tabLst>
            </a:pPr>
            <a:r>
              <a:rPr lang="de-DE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r>
              <a:rPr lang="de-DE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Aber:</a:t>
            </a:r>
            <a:endParaRPr lang="hr-BA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BA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de-DE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hr-BA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Der </a:t>
            </a:r>
            <a:r>
              <a:rPr lang="hr-BA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Hase</a:t>
            </a:r>
            <a:r>
              <a:rPr lang="hr-BA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ist schnell. Ich habe </a:t>
            </a:r>
            <a:r>
              <a:rPr lang="hr-BA" sz="2800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den Hasen </a:t>
            </a:r>
            <a:r>
              <a:rPr lang="hr-BA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 Banja Luka gekauft.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r>
              <a:rPr lang="hr-BA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Der </a:t>
            </a:r>
            <a:r>
              <a:rPr lang="hr-BA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Student</a:t>
            </a:r>
            <a:r>
              <a:rPr lang="hr-BA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ist jung. Wir kennen </a:t>
            </a:r>
            <a:r>
              <a:rPr lang="hr-BA" sz="2800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den Studenten</a:t>
            </a:r>
            <a:r>
              <a:rPr lang="hr-BA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r>
              <a:rPr lang="hr-BA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Der </a:t>
            </a:r>
            <a:r>
              <a:rPr lang="hr-BA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Herr</a:t>
            </a:r>
            <a:r>
              <a:rPr lang="hr-BA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ist mein Lehrer. Die Frau ruft </a:t>
            </a:r>
            <a:r>
              <a:rPr lang="hr-BA" sz="2800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den Herren</a:t>
            </a:r>
            <a:r>
              <a:rPr lang="hr-BA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07000"/>
              </a:lnSpc>
              <a:spcAft>
                <a:spcPts val="800"/>
              </a:spcAft>
              <a:tabLst>
                <a:tab pos="2240280" algn="l"/>
              </a:tabLst>
            </a:pPr>
            <a:endParaRPr lang="hr-BA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53B748A0-72B0-430F-AB86-4D451C430F92}"/>
              </a:ext>
            </a:extLst>
          </p:cNvPr>
          <p:cNvSpPr/>
          <p:nvPr/>
        </p:nvSpPr>
        <p:spPr>
          <a:xfrm flipV="1">
            <a:off x="2855167" y="2828110"/>
            <a:ext cx="560771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BA"/>
          </a:p>
        </p:txBody>
      </p:sp>
    </p:spTree>
    <p:extLst>
      <p:ext uri="{BB962C8B-B14F-4D97-AF65-F5344CB8AC3E}">
        <p14:creationId xmlns:p14="http://schemas.microsoft.com/office/powerpoint/2010/main" val="157085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CC9A49-1491-4B32-8249-8D823C7BB0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1" y="177282"/>
            <a:ext cx="10018713" cy="970383"/>
          </a:xfrm>
        </p:spPr>
        <p:txBody>
          <a:bodyPr>
            <a:normAutofit/>
          </a:bodyPr>
          <a:lstStyle/>
          <a:p>
            <a:pPr algn="l"/>
            <a:r>
              <a:rPr lang="de-DE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Welche Nomen werden doch dekliniert?</a:t>
            </a:r>
            <a:endParaRPr lang="hr-BA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2C6943-EDFA-46C7-BE3F-019984B0D1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80253" y="1147665"/>
            <a:ext cx="10018713" cy="5430416"/>
          </a:xfrm>
        </p:spPr>
        <p:txBody>
          <a:bodyPr>
            <a:normAutofit fontScale="85000" lnSpcReduction="20000"/>
          </a:bodyPr>
          <a:lstStyle/>
          <a:p>
            <a:pPr marL="0" indent="0" fontAlgn="base">
              <a:buNone/>
            </a:pPr>
            <a:endParaRPr lang="de-DE" sz="1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fontAlgn="base">
              <a:buFont typeface="Wingdings" panose="05000000000000000000" pitchFamily="2" charset="2"/>
              <a:buChar char="ü"/>
            </a:pPr>
            <a:r>
              <a:rPr lang="hr-BA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Imenice muškog roda koje se završavaju vokalom </a:t>
            </a:r>
            <a:r>
              <a:rPr lang="hr-BA" sz="2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</a:t>
            </a:r>
            <a:r>
              <a:rPr lang="hr-BA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Te imenice uglavnom označavaju osobe muškog pola, pripadnike naroda i životinje.</a:t>
            </a:r>
          </a:p>
          <a:p>
            <a:pPr marL="0" indent="0" fontAlgn="base">
              <a:buNone/>
            </a:pPr>
            <a:r>
              <a:rPr lang="de-DE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</a:t>
            </a:r>
            <a:r>
              <a:rPr lang="hr-BA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der Has</a:t>
            </a:r>
            <a:r>
              <a:rPr lang="hr-BA" sz="2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</a:t>
            </a:r>
            <a:r>
              <a:rPr lang="hr-BA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      der Jung</a:t>
            </a:r>
            <a:r>
              <a:rPr lang="hr-BA" sz="2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</a:t>
            </a:r>
            <a:r>
              <a:rPr lang="hr-BA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   der Russ</a:t>
            </a:r>
            <a:r>
              <a:rPr lang="hr-BA" sz="2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</a:t>
            </a:r>
            <a:r>
              <a:rPr lang="hr-BA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  </a:t>
            </a:r>
          </a:p>
          <a:p>
            <a:pPr fontAlgn="base">
              <a:buFont typeface="Wingdings" panose="05000000000000000000" pitchFamily="2" charset="2"/>
              <a:buChar char="ü"/>
            </a:pPr>
            <a:r>
              <a:rPr lang="hr-BA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Određeni broj imenica muškog roda, koje označavaju osobe muškog pola i životinje, ali se ne završavaju na E, takođe se dekliniraju na isti način, dodavanje nastavka –N ili –EN u svim padežima, osim u nominativu jednine.</a:t>
            </a:r>
          </a:p>
          <a:p>
            <a:pPr marL="0" indent="0" fontAlgn="base">
              <a:buNone/>
            </a:pPr>
            <a:r>
              <a:rPr lang="de-DE" sz="2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</a:t>
            </a:r>
            <a:r>
              <a:rPr lang="hr-BA" sz="2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der Bauer, der Mensch, der Elefant</a:t>
            </a:r>
            <a:endParaRPr lang="hr-BA" sz="2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fontAlgn="base">
              <a:buFont typeface="Wingdings" panose="05000000000000000000" pitchFamily="2" charset="2"/>
              <a:buChar char="ü"/>
            </a:pPr>
            <a:r>
              <a:rPr lang="hr-BA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Imenice muškog roda, latinskog porekla, koje se završavaju na:</a:t>
            </a:r>
          </a:p>
          <a:p>
            <a:pPr marL="0" indent="0" fontAlgn="base">
              <a:buNone/>
            </a:pPr>
            <a:r>
              <a:rPr lang="hr-BA" sz="2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–ANT, –AND: </a:t>
            </a:r>
            <a:r>
              <a:rPr lang="hr-BA" sz="2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der Musikant, die Musikanten; der Doktorand, die Doktoranden</a:t>
            </a:r>
            <a:endParaRPr lang="hr-BA" sz="2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fontAlgn="base">
              <a:buNone/>
            </a:pPr>
            <a:r>
              <a:rPr lang="hr-BA" sz="2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–ENT: </a:t>
            </a:r>
            <a:r>
              <a:rPr lang="hr-BA" sz="2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der Student, die Studenten</a:t>
            </a:r>
            <a:endParaRPr lang="hr-BA" sz="2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fontAlgn="base">
              <a:buNone/>
            </a:pPr>
            <a:r>
              <a:rPr lang="hr-BA" sz="2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–IST: </a:t>
            </a:r>
            <a:r>
              <a:rPr lang="hr-BA" sz="2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der Jurist, die Juristen</a:t>
            </a:r>
            <a:endParaRPr lang="hr-BA" sz="2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fontAlgn="base">
              <a:buNone/>
            </a:pPr>
            <a:r>
              <a:rPr lang="hr-BA" sz="2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–AT: </a:t>
            </a:r>
            <a:r>
              <a:rPr lang="hr-BA" sz="2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der Diplomat, die Diplomaten</a:t>
            </a:r>
            <a:endParaRPr lang="hr-BA" sz="2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fontAlgn="base">
              <a:buFont typeface="Wingdings" panose="05000000000000000000" pitchFamily="2" charset="2"/>
              <a:buChar char="ü"/>
            </a:pPr>
            <a:r>
              <a:rPr lang="hr-BA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de-DE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zuzeci</a:t>
            </a:r>
            <a:r>
              <a:rPr lang="hr-BA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</a:p>
          <a:p>
            <a:pPr marL="0" indent="0" fontAlgn="base">
              <a:buNone/>
            </a:pPr>
            <a:r>
              <a:rPr lang="de-DE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 das Herz </a:t>
            </a:r>
            <a:r>
              <a:rPr lang="hr-BA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 </a:t>
            </a:r>
            <a:r>
              <a:rPr lang="de-DE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der Herr</a:t>
            </a:r>
          </a:p>
          <a:p>
            <a:endParaRPr lang="hr-BA" dirty="0"/>
          </a:p>
        </p:txBody>
      </p:sp>
    </p:spTree>
    <p:extLst>
      <p:ext uri="{BB962C8B-B14F-4D97-AF65-F5344CB8AC3E}">
        <p14:creationId xmlns:p14="http://schemas.microsoft.com/office/powerpoint/2010/main" val="28348134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07EE73-24D6-4E3F-A417-180F4F5BC3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1" y="205273"/>
            <a:ext cx="10018713" cy="746449"/>
          </a:xfrm>
        </p:spPr>
        <p:txBody>
          <a:bodyPr>
            <a:normAutofit/>
          </a:bodyPr>
          <a:lstStyle/>
          <a:p>
            <a:pPr algn="l"/>
            <a:r>
              <a:rPr lang="de-DE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Arbeitsbuch, Seite 45</a:t>
            </a:r>
            <a:endParaRPr lang="hr-BA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E8B0C71-7A4C-47FF-82C4-6CBAF1AF383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5729" y="951722"/>
            <a:ext cx="9935875" cy="5952598"/>
          </a:xfrm>
        </p:spPr>
      </p:pic>
    </p:spTree>
    <p:extLst>
      <p:ext uri="{BB962C8B-B14F-4D97-AF65-F5344CB8AC3E}">
        <p14:creationId xmlns:p14="http://schemas.microsoft.com/office/powerpoint/2010/main" val="39639959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20319A-D78E-4079-9B6F-9E17011B6E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13992" y="345234"/>
            <a:ext cx="9189031" cy="1026366"/>
          </a:xfrm>
        </p:spPr>
        <p:txBody>
          <a:bodyPr>
            <a:normAutofit/>
          </a:bodyPr>
          <a:lstStyle/>
          <a:p>
            <a:pPr algn="l"/>
            <a:r>
              <a:rPr lang="de-DE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Arbeitsbuch, Seite 46</a:t>
            </a:r>
            <a:endParaRPr lang="hr-BA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9140582-D1FC-4BBA-864A-CEAC354A0C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63079" y="1371600"/>
            <a:ext cx="8339944" cy="4013201"/>
          </a:xfrm>
        </p:spPr>
        <p:txBody>
          <a:bodyPr/>
          <a:lstStyle/>
          <a:p>
            <a:endParaRPr lang="hr-BA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ACDCA29-0862-4A92-9506-E578E4EF65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4241" y="1422400"/>
            <a:ext cx="8986934" cy="401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38735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05DA405-8F65-4183-8E65-A985FCD8F0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1518" y="615819"/>
            <a:ext cx="10319657" cy="543041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9EC0161-53A4-4FD3-9BC5-C87957076B65}"/>
              </a:ext>
            </a:extLst>
          </p:cNvPr>
          <p:cNvSpPr txBox="1"/>
          <p:nvPr/>
        </p:nvSpPr>
        <p:spPr>
          <a:xfrm>
            <a:off x="5187820" y="2743200"/>
            <a:ext cx="3732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n</a:t>
            </a:r>
            <a:endParaRPr lang="hr-BA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182BF18-B3A2-4656-8AA6-EF65720DCB2D}"/>
              </a:ext>
            </a:extLst>
          </p:cNvPr>
          <p:cNvSpPr txBox="1"/>
          <p:nvPr/>
        </p:nvSpPr>
        <p:spPr>
          <a:xfrm>
            <a:off x="10011747" y="4170784"/>
            <a:ext cx="373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n</a:t>
            </a:r>
            <a:endParaRPr lang="hr-BA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BBAB5EC-E5B5-4AC3-A432-3E93F0DC22AC}"/>
              </a:ext>
            </a:extLst>
          </p:cNvPr>
          <p:cNvSpPr txBox="1"/>
          <p:nvPr/>
        </p:nvSpPr>
        <p:spPr>
          <a:xfrm>
            <a:off x="10823510" y="487058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en</a:t>
            </a:r>
            <a:endParaRPr lang="hr-BA" dirty="0"/>
          </a:p>
        </p:txBody>
      </p:sp>
    </p:spTree>
    <p:extLst>
      <p:ext uri="{BB962C8B-B14F-4D97-AF65-F5344CB8AC3E}">
        <p14:creationId xmlns:p14="http://schemas.microsoft.com/office/powerpoint/2010/main" val="72876530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77</TotalTime>
  <Words>357</Words>
  <Application>Microsoft Office PowerPoint</Application>
  <PresentationFormat>Widescreen</PresentationFormat>
  <Paragraphs>62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Corbel</vt:lpstr>
      <vt:lpstr>Times New Roman</vt:lpstr>
      <vt:lpstr>Wingdings</vt:lpstr>
      <vt:lpstr>Parallax</vt:lpstr>
      <vt:lpstr>IX Klasse</vt:lpstr>
      <vt:lpstr>PowerPoint Presentation</vt:lpstr>
      <vt:lpstr>Wie findet ihr die Idee?  Was würdet ihr mit 6 Millionen Euro machen? </vt:lpstr>
      <vt:lpstr>PowerPoint Presentation</vt:lpstr>
      <vt:lpstr>PowerPoint Presentation</vt:lpstr>
      <vt:lpstr>Welche Nomen werden doch dekliniert?</vt:lpstr>
      <vt:lpstr>Arbeitsbuch, Seite 45</vt:lpstr>
      <vt:lpstr>Arbeitsbuch, Seite 46</vt:lpstr>
      <vt:lpstr>PowerPoint Presentation</vt:lpstr>
      <vt:lpstr>Arbeitsbuch, Seite 46</vt:lpstr>
      <vt:lpstr>PowerPoint Presentation</vt:lpstr>
      <vt:lpstr>Hausaufgabe</vt:lpstr>
      <vt:lpstr>VIELEN DANK FÜR IHRE AUFMERKSAMKEIT!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IX Klasse</dc:title>
  <dc:creator>Korisnik</dc:creator>
  <cp:lastModifiedBy>Korisnik</cp:lastModifiedBy>
  <cp:revision>14</cp:revision>
  <dcterms:created xsi:type="dcterms:W3CDTF">2021-02-22T20:42:19Z</dcterms:created>
  <dcterms:modified xsi:type="dcterms:W3CDTF">2021-02-25T11:14:42Z</dcterms:modified>
</cp:coreProperties>
</file>