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ja Brkic" initials="NB" lastIdx="1" clrIdx="0">
    <p:extLst>
      <p:ext uri="{19B8F6BF-5375-455C-9EA6-DF929625EA0E}">
        <p15:presenceInfo xmlns:p15="http://schemas.microsoft.com/office/powerpoint/2012/main" userId="2043f2262bff6e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00FFFF"/>
    <a:srgbClr val="9933FF"/>
    <a:srgbClr val="F89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D390EA-3E3F-4C48-9708-89959BC13C00}" v="88" dt="2020-05-18T09:21:54.2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63F0F-FC54-4764-9F7B-4DC642C1F9E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C1954-6AE8-4410-8F2F-707B31BAA012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9256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C1954-6AE8-4410-8F2F-707B31BAA012}" type="slidenum">
              <a:rPr lang="sr-Latn-BA" smtClean="0"/>
              <a:pPr/>
              <a:t>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8229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2DF8-BD24-468B-B675-BA5B591992D6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82EC-6F39-463E-9806-E503B5D6F7C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668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2DF8-BD24-468B-B675-BA5B591992D6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82EC-6F39-463E-9806-E503B5D6F7C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9271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2DF8-BD24-468B-B675-BA5B591992D6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82EC-6F39-463E-9806-E503B5D6F7C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2926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2DF8-BD24-468B-B675-BA5B591992D6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82EC-6F39-463E-9806-E503B5D6F7C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9079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2DF8-BD24-468B-B675-BA5B591992D6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82EC-6F39-463E-9806-E503B5D6F7C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2991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2DF8-BD24-468B-B675-BA5B591992D6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82EC-6F39-463E-9806-E503B5D6F7C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62840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2DF8-BD24-468B-B675-BA5B591992D6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82EC-6F39-463E-9806-E503B5D6F7C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9520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2DF8-BD24-468B-B675-BA5B591992D6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82EC-6F39-463E-9806-E503B5D6F7C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62662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2DF8-BD24-468B-B675-BA5B591992D6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82EC-6F39-463E-9806-E503B5D6F7C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54247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2DF8-BD24-468B-B675-BA5B591992D6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82EC-6F39-463E-9806-E503B5D6F7C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036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2DF8-BD24-468B-B675-BA5B591992D6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82EC-6F39-463E-9806-E503B5D6F7C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656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E2DF8-BD24-468B-B675-BA5B591992D6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C82EC-6F39-463E-9806-E503B5D6F7C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6509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">
            <a:extLst>
              <a:ext uri="{FF2B5EF4-FFF2-40B4-BE49-F238E27FC236}">
                <a16:creationId xmlns:a16="http://schemas.microsoft.com/office/drawing/2014/main" id="{BE838D1C-E850-4253-A8AD-68EB58A1A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85"/>
            <a:ext cx="12192000" cy="6871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1" b="12411"/>
          <a:stretch/>
        </p:blipFill>
        <p:spPr>
          <a:xfrm>
            <a:off x="5142914" y="2321168"/>
            <a:ext cx="6858000" cy="485335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0E4B11F-F305-4C40-9D17-C51A15325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9648" y="1240450"/>
            <a:ext cx="7372703" cy="176481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sr-Cyrl-RS" sz="44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sr-Cyrl-BA" sz="4400" b="1" dirty="0">
                <a:latin typeface="Arial" panose="020B0604020202020204" pitchFamily="34" charset="0"/>
                <a:cs typeface="Arial" panose="020B0604020202020204" pitchFamily="34" charset="0"/>
              </a:rPr>
              <a:t>поређивање бројева прве стотине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110924-4A2A-4A6B-A11C-F4D73326F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9307" y="4085982"/>
            <a:ext cx="2653607" cy="1125416"/>
          </a:xfrm>
        </p:spPr>
        <p:txBody>
          <a:bodyPr anchor="b">
            <a:normAutofit/>
          </a:bodyPr>
          <a:lstStyle/>
          <a:p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b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2.разред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0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0ADE1E-7A82-4B1C-8383-65A63FA34F84}"/>
              </a:ext>
            </a:extLst>
          </p:cNvPr>
          <p:cNvSpPr txBox="1"/>
          <p:nvPr/>
        </p:nvSpPr>
        <p:spPr>
          <a:xfrm>
            <a:off x="426720" y="247399"/>
            <a:ext cx="1133856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400" b="1" dirty="0">
                <a:latin typeface="Arial" panose="020B0604020202020204" pitchFamily="34" charset="0"/>
                <a:cs typeface="Arial" panose="020B0604020202020204" pitchFamily="34" charset="0"/>
              </a:rPr>
              <a:t>САМОСТАЛАН РАД</a:t>
            </a:r>
          </a:p>
          <a:p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Сазнај колико твоји укућани имају година. Запиши њихове године и помоћу знакова &lt;, &gt; </a:t>
            </a:r>
            <a:r>
              <a:rPr lang="sr-Cyrl-RS" sz="3000" dirty="0">
                <a:latin typeface="Arial" panose="020B0604020202020204" pitchFamily="34" charset="0"/>
                <a:cs typeface="Arial" panose="020B0604020202020204" pitchFamily="34" charset="0"/>
              </a:rPr>
              <a:t>или = 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упореди од најстаријег до најмлађег члана породице. </a:t>
            </a:r>
          </a:p>
          <a:p>
            <a:pPr>
              <a:lnSpc>
                <a:spcPct val="150000"/>
              </a:lnSpc>
            </a:pPr>
            <a:r>
              <a:rPr lang="sr-Latn-B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905" y="3260439"/>
            <a:ext cx="5181487" cy="345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0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B294D6-5F2E-4B19-84C1-BFAA61FC6E31}"/>
              </a:ext>
            </a:extLst>
          </p:cNvPr>
          <p:cNvSpPr txBox="1">
            <a:spLocks/>
          </p:cNvSpPr>
          <p:nvPr/>
        </p:nvSpPr>
        <p:spPr>
          <a:xfrm>
            <a:off x="1524000" y="417459"/>
            <a:ext cx="9144000" cy="697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BA" sz="3600" b="1" dirty="0">
                <a:latin typeface="Arial" panose="020B0604020202020204" pitchFamily="34" charset="0"/>
                <a:cs typeface="Arial" panose="020B0604020202020204" pitchFamily="34" charset="0"/>
              </a:rPr>
              <a:t>Поновимо бројеве прве стотине!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6EECE80-64F6-44C6-80EB-167232A9443C}"/>
              </a:ext>
            </a:extLst>
          </p:cNvPr>
          <p:cNvSpPr txBox="1">
            <a:spLocks/>
          </p:cNvSpPr>
          <p:nvPr/>
        </p:nvSpPr>
        <p:spPr>
          <a:xfrm>
            <a:off x="334543" y="2157729"/>
            <a:ext cx="1955408" cy="604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2600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600" b="1" dirty="0">
                <a:latin typeface="Arial" panose="020B0604020202020204" pitchFamily="34" charset="0"/>
                <a:cs typeface="Arial" panose="020B0604020202020204" pitchFamily="34" charset="0"/>
              </a:rPr>
              <a:t>десетица 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F463940-99F9-498B-ADCE-1B67F0B414D8}"/>
              </a:ext>
            </a:extLst>
          </p:cNvPr>
          <p:cNvCxnSpPr>
            <a:cxnSpLocks/>
          </p:cNvCxnSpPr>
          <p:nvPr/>
        </p:nvCxnSpPr>
        <p:spPr>
          <a:xfrm>
            <a:off x="2328786" y="2398535"/>
            <a:ext cx="689317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BB32A3C-57E2-4A73-B99E-29B1680CA3AB}"/>
              </a:ext>
            </a:extLst>
          </p:cNvPr>
          <p:cNvSpPr/>
          <p:nvPr/>
        </p:nvSpPr>
        <p:spPr>
          <a:xfrm>
            <a:off x="10778274" y="2087395"/>
            <a:ext cx="822374" cy="74559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2FF5D2DA-4263-4C5E-A554-769C69056748}"/>
              </a:ext>
            </a:extLst>
          </p:cNvPr>
          <p:cNvSpPr/>
          <p:nvPr/>
        </p:nvSpPr>
        <p:spPr>
          <a:xfrm>
            <a:off x="4083142" y="2087389"/>
            <a:ext cx="822374" cy="74559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0952522-7A3D-4566-A4FA-75BE03F0AAF3}"/>
              </a:ext>
            </a:extLst>
          </p:cNvPr>
          <p:cNvSpPr/>
          <p:nvPr/>
        </p:nvSpPr>
        <p:spPr>
          <a:xfrm>
            <a:off x="4931017" y="2087389"/>
            <a:ext cx="822374" cy="74559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4C12CB53-8EDE-44A9-9D46-12E953EF37F5}"/>
              </a:ext>
            </a:extLst>
          </p:cNvPr>
          <p:cNvSpPr/>
          <p:nvPr/>
        </p:nvSpPr>
        <p:spPr>
          <a:xfrm>
            <a:off x="5760351" y="2087389"/>
            <a:ext cx="822374" cy="74559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187C4CD4-13FD-4EA2-A252-64AD08854C46}"/>
              </a:ext>
            </a:extLst>
          </p:cNvPr>
          <p:cNvSpPr/>
          <p:nvPr/>
        </p:nvSpPr>
        <p:spPr>
          <a:xfrm>
            <a:off x="9088099" y="2087395"/>
            <a:ext cx="822374" cy="74559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FF4FEF86-E44C-46FB-B883-A193B3A72C71}"/>
              </a:ext>
            </a:extLst>
          </p:cNvPr>
          <p:cNvSpPr/>
          <p:nvPr/>
        </p:nvSpPr>
        <p:spPr>
          <a:xfrm>
            <a:off x="6595476" y="2087389"/>
            <a:ext cx="822374" cy="74559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5777D1C-1D18-498B-808C-14701FEB47D0}"/>
              </a:ext>
            </a:extLst>
          </p:cNvPr>
          <p:cNvSpPr/>
          <p:nvPr/>
        </p:nvSpPr>
        <p:spPr>
          <a:xfrm>
            <a:off x="7419318" y="2087395"/>
            <a:ext cx="822374" cy="74559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15D2E47A-2B23-4DA0-A74A-8187A656957F}"/>
              </a:ext>
            </a:extLst>
          </p:cNvPr>
          <p:cNvSpPr/>
          <p:nvPr/>
        </p:nvSpPr>
        <p:spPr>
          <a:xfrm>
            <a:off x="3245015" y="2087389"/>
            <a:ext cx="822374" cy="74559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81B49A45-D755-4448-A99F-3243F65B1C3D}"/>
              </a:ext>
            </a:extLst>
          </p:cNvPr>
          <p:cNvSpPr/>
          <p:nvPr/>
        </p:nvSpPr>
        <p:spPr>
          <a:xfrm>
            <a:off x="9924393" y="2087395"/>
            <a:ext cx="822374" cy="74559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77029B7D-7422-4C7B-8DC8-688CD70A29F1}"/>
              </a:ext>
            </a:extLst>
          </p:cNvPr>
          <p:cNvSpPr/>
          <p:nvPr/>
        </p:nvSpPr>
        <p:spPr>
          <a:xfrm>
            <a:off x="8265725" y="2087395"/>
            <a:ext cx="822374" cy="74559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320894CD-DD28-4B05-AECD-1390E09CF6EA}"/>
              </a:ext>
            </a:extLst>
          </p:cNvPr>
          <p:cNvSpPr/>
          <p:nvPr/>
        </p:nvSpPr>
        <p:spPr>
          <a:xfrm>
            <a:off x="10778274" y="2999463"/>
            <a:ext cx="822374" cy="74559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D73B8032-A06A-4663-AB43-7643A5EC19A0}"/>
              </a:ext>
            </a:extLst>
          </p:cNvPr>
          <p:cNvSpPr/>
          <p:nvPr/>
        </p:nvSpPr>
        <p:spPr>
          <a:xfrm>
            <a:off x="4083142" y="2999457"/>
            <a:ext cx="822374" cy="74559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078073E1-17EF-47A8-99B9-39F0232A911D}"/>
              </a:ext>
            </a:extLst>
          </p:cNvPr>
          <p:cNvSpPr/>
          <p:nvPr/>
        </p:nvSpPr>
        <p:spPr>
          <a:xfrm>
            <a:off x="4931017" y="2999457"/>
            <a:ext cx="822374" cy="74559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2D657155-7B09-4F43-87AD-C57FEE018E92}"/>
              </a:ext>
            </a:extLst>
          </p:cNvPr>
          <p:cNvSpPr/>
          <p:nvPr/>
        </p:nvSpPr>
        <p:spPr>
          <a:xfrm>
            <a:off x="5760351" y="2999457"/>
            <a:ext cx="822374" cy="74559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9642D94B-8BA4-44CC-8F0E-AB0F8A8DD332}"/>
              </a:ext>
            </a:extLst>
          </p:cNvPr>
          <p:cNvSpPr/>
          <p:nvPr/>
        </p:nvSpPr>
        <p:spPr>
          <a:xfrm>
            <a:off x="9088099" y="2999463"/>
            <a:ext cx="822374" cy="74559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93023394-ED63-41C6-AD74-D91448369825}"/>
              </a:ext>
            </a:extLst>
          </p:cNvPr>
          <p:cNvSpPr/>
          <p:nvPr/>
        </p:nvSpPr>
        <p:spPr>
          <a:xfrm>
            <a:off x="6595476" y="2999457"/>
            <a:ext cx="822374" cy="74559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AF51FEBA-05AD-43C5-8E53-77039E1F8412}"/>
              </a:ext>
            </a:extLst>
          </p:cNvPr>
          <p:cNvSpPr/>
          <p:nvPr/>
        </p:nvSpPr>
        <p:spPr>
          <a:xfrm>
            <a:off x="7419318" y="2999463"/>
            <a:ext cx="822374" cy="74559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9516047D-1653-47F9-9BEA-06345218932D}"/>
              </a:ext>
            </a:extLst>
          </p:cNvPr>
          <p:cNvSpPr/>
          <p:nvPr/>
        </p:nvSpPr>
        <p:spPr>
          <a:xfrm>
            <a:off x="3245015" y="2999457"/>
            <a:ext cx="822374" cy="74559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7BF097AE-0F9F-4B2A-A588-C423997E28FE}"/>
              </a:ext>
            </a:extLst>
          </p:cNvPr>
          <p:cNvSpPr/>
          <p:nvPr/>
        </p:nvSpPr>
        <p:spPr>
          <a:xfrm>
            <a:off x="9924393" y="2999463"/>
            <a:ext cx="822374" cy="74559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96CCD91D-76F0-47B9-B907-44D1B9DFCFF0}"/>
              </a:ext>
            </a:extLst>
          </p:cNvPr>
          <p:cNvSpPr/>
          <p:nvPr/>
        </p:nvSpPr>
        <p:spPr>
          <a:xfrm>
            <a:off x="8265725" y="2999463"/>
            <a:ext cx="822374" cy="74559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C73E8D1D-686C-4AA5-B20D-A762DDC01198}"/>
              </a:ext>
            </a:extLst>
          </p:cNvPr>
          <p:cNvSpPr/>
          <p:nvPr/>
        </p:nvSpPr>
        <p:spPr>
          <a:xfrm>
            <a:off x="10778274" y="3911525"/>
            <a:ext cx="822374" cy="74559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93984E77-6016-47B9-A6B6-9D7054069EBC}"/>
              </a:ext>
            </a:extLst>
          </p:cNvPr>
          <p:cNvSpPr/>
          <p:nvPr/>
        </p:nvSpPr>
        <p:spPr>
          <a:xfrm>
            <a:off x="4083142" y="3911519"/>
            <a:ext cx="822374" cy="74559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51DB2F34-B3B2-4993-9DDF-7BB3D63F0D45}"/>
              </a:ext>
            </a:extLst>
          </p:cNvPr>
          <p:cNvSpPr/>
          <p:nvPr/>
        </p:nvSpPr>
        <p:spPr>
          <a:xfrm>
            <a:off x="4931017" y="3911519"/>
            <a:ext cx="822374" cy="74559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AED08236-1A14-4E58-8C20-1932DB81F49D}"/>
              </a:ext>
            </a:extLst>
          </p:cNvPr>
          <p:cNvSpPr/>
          <p:nvPr/>
        </p:nvSpPr>
        <p:spPr>
          <a:xfrm>
            <a:off x="5760351" y="3911519"/>
            <a:ext cx="822374" cy="74559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DB74E489-F18D-457C-B784-1EB511C9A600}"/>
              </a:ext>
            </a:extLst>
          </p:cNvPr>
          <p:cNvSpPr/>
          <p:nvPr/>
        </p:nvSpPr>
        <p:spPr>
          <a:xfrm>
            <a:off x="9088099" y="3911525"/>
            <a:ext cx="822374" cy="74559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CDADEF67-6D05-4BF2-BE60-4F47D0D7E7BA}"/>
              </a:ext>
            </a:extLst>
          </p:cNvPr>
          <p:cNvSpPr/>
          <p:nvPr/>
        </p:nvSpPr>
        <p:spPr>
          <a:xfrm>
            <a:off x="6595476" y="3911519"/>
            <a:ext cx="822374" cy="74559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4981BACA-4C47-49A0-A504-680B5A504303}"/>
              </a:ext>
            </a:extLst>
          </p:cNvPr>
          <p:cNvSpPr/>
          <p:nvPr/>
        </p:nvSpPr>
        <p:spPr>
          <a:xfrm>
            <a:off x="7419318" y="3911525"/>
            <a:ext cx="822374" cy="74559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02D560D7-EACB-47A0-A545-9742124CAA14}"/>
              </a:ext>
            </a:extLst>
          </p:cNvPr>
          <p:cNvSpPr/>
          <p:nvPr/>
        </p:nvSpPr>
        <p:spPr>
          <a:xfrm>
            <a:off x="3245015" y="3911519"/>
            <a:ext cx="822374" cy="74559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7D3D973B-4EDA-4EFC-902E-6BB126EA14AC}"/>
              </a:ext>
            </a:extLst>
          </p:cNvPr>
          <p:cNvSpPr/>
          <p:nvPr/>
        </p:nvSpPr>
        <p:spPr>
          <a:xfrm>
            <a:off x="9924393" y="3911525"/>
            <a:ext cx="822374" cy="74559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727A4114-FEF3-4030-9D3C-385837F7E557}"/>
              </a:ext>
            </a:extLst>
          </p:cNvPr>
          <p:cNvSpPr/>
          <p:nvPr/>
        </p:nvSpPr>
        <p:spPr>
          <a:xfrm>
            <a:off x="8265725" y="3911525"/>
            <a:ext cx="822374" cy="74559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4564174C-1D59-4B06-9A35-8F3A05642A04}"/>
              </a:ext>
            </a:extLst>
          </p:cNvPr>
          <p:cNvSpPr/>
          <p:nvPr/>
        </p:nvSpPr>
        <p:spPr>
          <a:xfrm>
            <a:off x="10794027" y="4823587"/>
            <a:ext cx="822374" cy="7455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FA05E756-7E67-451A-8C34-AE525B7CB870}"/>
              </a:ext>
            </a:extLst>
          </p:cNvPr>
          <p:cNvSpPr/>
          <p:nvPr/>
        </p:nvSpPr>
        <p:spPr>
          <a:xfrm>
            <a:off x="4098895" y="4823581"/>
            <a:ext cx="822374" cy="7455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0A9F5E29-5310-4BB1-B5C4-12BE40A6025B}"/>
              </a:ext>
            </a:extLst>
          </p:cNvPr>
          <p:cNvSpPr/>
          <p:nvPr/>
        </p:nvSpPr>
        <p:spPr>
          <a:xfrm>
            <a:off x="4946770" y="4823581"/>
            <a:ext cx="822374" cy="7455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AB86A26F-4ABE-4491-94FF-222D9E70306D}"/>
              </a:ext>
            </a:extLst>
          </p:cNvPr>
          <p:cNvSpPr/>
          <p:nvPr/>
        </p:nvSpPr>
        <p:spPr>
          <a:xfrm>
            <a:off x="5776104" y="4823581"/>
            <a:ext cx="822374" cy="7455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F4E2FD6C-1C59-4E07-8EB3-9F9ADF9E202F}"/>
              </a:ext>
            </a:extLst>
          </p:cNvPr>
          <p:cNvSpPr/>
          <p:nvPr/>
        </p:nvSpPr>
        <p:spPr>
          <a:xfrm>
            <a:off x="9103852" y="4823587"/>
            <a:ext cx="822374" cy="7455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D580769B-52A1-4319-89A1-E2C2E5631F23}"/>
              </a:ext>
            </a:extLst>
          </p:cNvPr>
          <p:cNvSpPr/>
          <p:nvPr/>
        </p:nvSpPr>
        <p:spPr>
          <a:xfrm>
            <a:off x="6611229" y="4823581"/>
            <a:ext cx="822374" cy="7455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BFA36816-CC74-4022-8B1D-083081666988}"/>
              </a:ext>
            </a:extLst>
          </p:cNvPr>
          <p:cNvSpPr/>
          <p:nvPr/>
        </p:nvSpPr>
        <p:spPr>
          <a:xfrm>
            <a:off x="7435071" y="4823587"/>
            <a:ext cx="822374" cy="7455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1E569E2C-3C42-4FD1-9D87-1FBC679E9766}"/>
              </a:ext>
            </a:extLst>
          </p:cNvPr>
          <p:cNvSpPr/>
          <p:nvPr/>
        </p:nvSpPr>
        <p:spPr>
          <a:xfrm>
            <a:off x="3260768" y="4823581"/>
            <a:ext cx="822374" cy="7455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173ECF53-9761-4DA6-A115-3955FFAFBE39}"/>
              </a:ext>
            </a:extLst>
          </p:cNvPr>
          <p:cNvSpPr/>
          <p:nvPr/>
        </p:nvSpPr>
        <p:spPr>
          <a:xfrm>
            <a:off x="9940146" y="4823587"/>
            <a:ext cx="822374" cy="7455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9F9AE0EC-1A41-4D1B-90CA-7DFDBE4F9736}"/>
              </a:ext>
            </a:extLst>
          </p:cNvPr>
          <p:cNvSpPr/>
          <p:nvPr/>
        </p:nvSpPr>
        <p:spPr>
          <a:xfrm>
            <a:off x="8281478" y="4823587"/>
            <a:ext cx="822374" cy="74559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947612FB-6D9D-4E2B-B483-D2EB9B9C12B7}"/>
              </a:ext>
            </a:extLst>
          </p:cNvPr>
          <p:cNvSpPr/>
          <p:nvPr/>
        </p:nvSpPr>
        <p:spPr>
          <a:xfrm>
            <a:off x="10778274" y="5735643"/>
            <a:ext cx="822374" cy="745590"/>
          </a:xfrm>
          <a:prstGeom prst="flowChartConnector">
            <a:avLst/>
          </a:prstGeom>
          <a:solidFill>
            <a:srgbClr val="9E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23E1ED75-E10D-4713-A54E-60524EDF51C5}"/>
              </a:ext>
            </a:extLst>
          </p:cNvPr>
          <p:cNvSpPr/>
          <p:nvPr/>
        </p:nvSpPr>
        <p:spPr>
          <a:xfrm>
            <a:off x="4083142" y="5735637"/>
            <a:ext cx="822374" cy="745590"/>
          </a:xfrm>
          <a:prstGeom prst="flowChartConnector">
            <a:avLst/>
          </a:prstGeom>
          <a:solidFill>
            <a:srgbClr val="9E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40529416-DC9F-4180-B29E-36366368FFE2}"/>
              </a:ext>
            </a:extLst>
          </p:cNvPr>
          <p:cNvSpPr/>
          <p:nvPr/>
        </p:nvSpPr>
        <p:spPr>
          <a:xfrm>
            <a:off x="4931017" y="5735637"/>
            <a:ext cx="822374" cy="745590"/>
          </a:xfrm>
          <a:prstGeom prst="flowChartConnector">
            <a:avLst/>
          </a:prstGeom>
          <a:solidFill>
            <a:srgbClr val="9E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E379BF71-FABC-43EC-88A9-DB5F78C5AE26}"/>
              </a:ext>
            </a:extLst>
          </p:cNvPr>
          <p:cNvSpPr/>
          <p:nvPr/>
        </p:nvSpPr>
        <p:spPr>
          <a:xfrm>
            <a:off x="5760351" y="5735637"/>
            <a:ext cx="822374" cy="745590"/>
          </a:xfrm>
          <a:prstGeom prst="flowChartConnector">
            <a:avLst/>
          </a:prstGeom>
          <a:solidFill>
            <a:srgbClr val="9E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6339C33D-E39D-4AE6-BCCA-48DB3EF1487B}"/>
              </a:ext>
            </a:extLst>
          </p:cNvPr>
          <p:cNvSpPr/>
          <p:nvPr/>
        </p:nvSpPr>
        <p:spPr>
          <a:xfrm>
            <a:off x="9088099" y="5735643"/>
            <a:ext cx="822374" cy="745590"/>
          </a:xfrm>
          <a:prstGeom prst="flowChartConnector">
            <a:avLst/>
          </a:prstGeom>
          <a:solidFill>
            <a:srgbClr val="9E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5B769C4F-3616-4A58-84BB-5AB4E19A4A81}"/>
              </a:ext>
            </a:extLst>
          </p:cNvPr>
          <p:cNvSpPr/>
          <p:nvPr/>
        </p:nvSpPr>
        <p:spPr>
          <a:xfrm>
            <a:off x="6595476" y="5735637"/>
            <a:ext cx="822374" cy="745590"/>
          </a:xfrm>
          <a:prstGeom prst="flowChartConnector">
            <a:avLst/>
          </a:prstGeom>
          <a:solidFill>
            <a:srgbClr val="9E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5586CA8F-2A43-403F-9AE7-5FD2066A9137}"/>
              </a:ext>
            </a:extLst>
          </p:cNvPr>
          <p:cNvSpPr/>
          <p:nvPr/>
        </p:nvSpPr>
        <p:spPr>
          <a:xfrm>
            <a:off x="7419318" y="5735643"/>
            <a:ext cx="822374" cy="745590"/>
          </a:xfrm>
          <a:prstGeom prst="flowChartConnector">
            <a:avLst/>
          </a:prstGeom>
          <a:solidFill>
            <a:srgbClr val="9E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2871F9FF-DB47-4A6A-B5D1-928199814E14}"/>
              </a:ext>
            </a:extLst>
          </p:cNvPr>
          <p:cNvSpPr/>
          <p:nvPr/>
        </p:nvSpPr>
        <p:spPr>
          <a:xfrm>
            <a:off x="3245015" y="5735637"/>
            <a:ext cx="822374" cy="745590"/>
          </a:xfrm>
          <a:prstGeom prst="flowChartConnector">
            <a:avLst/>
          </a:prstGeom>
          <a:solidFill>
            <a:srgbClr val="9E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0C821C13-ACA2-454C-888E-213086982A1F}"/>
              </a:ext>
            </a:extLst>
          </p:cNvPr>
          <p:cNvSpPr/>
          <p:nvPr/>
        </p:nvSpPr>
        <p:spPr>
          <a:xfrm>
            <a:off x="9924393" y="5735643"/>
            <a:ext cx="822374" cy="745590"/>
          </a:xfrm>
          <a:prstGeom prst="flowChartConnector">
            <a:avLst/>
          </a:prstGeom>
          <a:solidFill>
            <a:srgbClr val="9E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55C47950-1DB5-4356-B5B4-8803CB096142}"/>
              </a:ext>
            </a:extLst>
          </p:cNvPr>
          <p:cNvSpPr/>
          <p:nvPr/>
        </p:nvSpPr>
        <p:spPr>
          <a:xfrm>
            <a:off x="8265725" y="5735643"/>
            <a:ext cx="822374" cy="745590"/>
          </a:xfrm>
          <a:prstGeom prst="flowChartConnector">
            <a:avLst/>
          </a:prstGeom>
          <a:solidFill>
            <a:srgbClr val="9E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FAB877F-DA60-41AA-8CA7-A29F1CD99581}"/>
              </a:ext>
            </a:extLst>
          </p:cNvPr>
          <p:cNvCxnSpPr>
            <a:cxnSpLocks/>
          </p:cNvCxnSpPr>
          <p:nvPr/>
        </p:nvCxnSpPr>
        <p:spPr>
          <a:xfrm>
            <a:off x="2312955" y="3334732"/>
            <a:ext cx="689317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8DEE9D6-5DD5-49A3-9B53-8B757B5BDEDC}"/>
              </a:ext>
            </a:extLst>
          </p:cNvPr>
          <p:cNvCxnSpPr>
            <a:cxnSpLocks/>
          </p:cNvCxnSpPr>
          <p:nvPr/>
        </p:nvCxnSpPr>
        <p:spPr>
          <a:xfrm>
            <a:off x="2289951" y="4230381"/>
            <a:ext cx="689317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DCA2DD7-CABC-4D74-9209-B9A398FD883C}"/>
              </a:ext>
            </a:extLst>
          </p:cNvPr>
          <p:cNvCxnSpPr>
            <a:cxnSpLocks/>
          </p:cNvCxnSpPr>
          <p:nvPr/>
        </p:nvCxnSpPr>
        <p:spPr>
          <a:xfrm>
            <a:off x="2289951" y="5196376"/>
            <a:ext cx="689317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7EBE839-2FD2-4BB3-81BC-6DAE1FEA42F7}"/>
              </a:ext>
            </a:extLst>
          </p:cNvPr>
          <p:cNvCxnSpPr>
            <a:cxnSpLocks/>
          </p:cNvCxnSpPr>
          <p:nvPr/>
        </p:nvCxnSpPr>
        <p:spPr>
          <a:xfrm>
            <a:off x="2328785" y="6092013"/>
            <a:ext cx="689317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Subtitle 2">
            <a:extLst>
              <a:ext uri="{FF2B5EF4-FFF2-40B4-BE49-F238E27FC236}">
                <a16:creationId xmlns:a16="http://schemas.microsoft.com/office/drawing/2014/main" id="{68CB8B3D-843F-4A21-9330-AE04AE84795B}"/>
              </a:ext>
            </a:extLst>
          </p:cNvPr>
          <p:cNvSpPr txBox="1">
            <a:spLocks/>
          </p:cNvSpPr>
          <p:nvPr/>
        </p:nvSpPr>
        <p:spPr>
          <a:xfrm>
            <a:off x="357547" y="3123723"/>
            <a:ext cx="1955408" cy="604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BA" sz="26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600" b="1" dirty="0">
                <a:latin typeface="Arial" panose="020B0604020202020204" pitchFamily="34" charset="0"/>
                <a:cs typeface="Arial" panose="020B0604020202020204" pitchFamily="34" charset="0"/>
              </a:rPr>
              <a:t>десетица 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809D752F-D287-4262-ACC9-46EF38D6CEDE}"/>
              </a:ext>
            </a:extLst>
          </p:cNvPr>
          <p:cNvSpPr txBox="1">
            <a:spLocks/>
          </p:cNvSpPr>
          <p:nvPr/>
        </p:nvSpPr>
        <p:spPr>
          <a:xfrm>
            <a:off x="401728" y="5859916"/>
            <a:ext cx="1955408" cy="604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BA" sz="2600" b="1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600" b="1" dirty="0">
                <a:latin typeface="Arial" panose="020B0604020202020204" pitchFamily="34" charset="0"/>
                <a:cs typeface="Arial" panose="020B0604020202020204" pitchFamily="34" charset="0"/>
              </a:rPr>
              <a:t>десетица 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Subtitle 2">
            <a:extLst>
              <a:ext uri="{FF2B5EF4-FFF2-40B4-BE49-F238E27FC236}">
                <a16:creationId xmlns:a16="http://schemas.microsoft.com/office/drawing/2014/main" id="{E11B6F65-B59C-4C97-89D1-98021BF71AE3}"/>
              </a:ext>
            </a:extLst>
          </p:cNvPr>
          <p:cNvSpPr txBox="1">
            <a:spLocks/>
          </p:cNvSpPr>
          <p:nvPr/>
        </p:nvSpPr>
        <p:spPr>
          <a:xfrm>
            <a:off x="416084" y="4964262"/>
            <a:ext cx="1955408" cy="604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BA" sz="2600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600" b="1" dirty="0">
                <a:latin typeface="Arial" panose="020B0604020202020204" pitchFamily="34" charset="0"/>
                <a:cs typeface="Arial" panose="020B0604020202020204" pitchFamily="34" charset="0"/>
              </a:rPr>
              <a:t>десетица 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C70FEF49-CEE3-4FF8-A4D1-9909A1234110}"/>
              </a:ext>
            </a:extLst>
          </p:cNvPr>
          <p:cNvSpPr txBox="1">
            <a:spLocks/>
          </p:cNvSpPr>
          <p:nvPr/>
        </p:nvSpPr>
        <p:spPr>
          <a:xfrm>
            <a:off x="373377" y="3963074"/>
            <a:ext cx="1955408" cy="604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BA" sz="26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600" b="1" dirty="0">
                <a:latin typeface="Arial" panose="020B0604020202020204" pitchFamily="34" charset="0"/>
                <a:cs typeface="Arial" panose="020B0604020202020204" pitchFamily="34" charset="0"/>
              </a:rPr>
              <a:t>десетица 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3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1" grpId="0"/>
      <p:bldP spid="62" grpId="0"/>
      <p:bldP spid="6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6EECE80-64F6-44C6-80EB-167232A9443C}"/>
              </a:ext>
            </a:extLst>
          </p:cNvPr>
          <p:cNvSpPr txBox="1">
            <a:spLocks/>
          </p:cNvSpPr>
          <p:nvPr/>
        </p:nvSpPr>
        <p:spPr>
          <a:xfrm>
            <a:off x="382670" y="505392"/>
            <a:ext cx="1955408" cy="604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BA" sz="2600" b="1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600" b="1" dirty="0">
                <a:latin typeface="Arial" panose="020B0604020202020204" pitchFamily="34" charset="0"/>
                <a:cs typeface="Arial" panose="020B0604020202020204" pitchFamily="34" charset="0"/>
              </a:rPr>
              <a:t>десетица 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F463940-99F9-498B-ADCE-1B67F0B414D8}"/>
              </a:ext>
            </a:extLst>
          </p:cNvPr>
          <p:cNvCxnSpPr>
            <a:cxnSpLocks/>
          </p:cNvCxnSpPr>
          <p:nvPr/>
        </p:nvCxnSpPr>
        <p:spPr>
          <a:xfrm>
            <a:off x="2376913" y="746198"/>
            <a:ext cx="689317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8BB32A3C-57E2-4A73-B99E-29B1680CA3AB}"/>
              </a:ext>
            </a:extLst>
          </p:cNvPr>
          <p:cNvSpPr/>
          <p:nvPr/>
        </p:nvSpPr>
        <p:spPr>
          <a:xfrm>
            <a:off x="10826401" y="435058"/>
            <a:ext cx="822374" cy="74559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2FF5D2DA-4263-4C5E-A554-769C69056748}"/>
              </a:ext>
            </a:extLst>
          </p:cNvPr>
          <p:cNvSpPr/>
          <p:nvPr/>
        </p:nvSpPr>
        <p:spPr>
          <a:xfrm>
            <a:off x="4131269" y="435052"/>
            <a:ext cx="822374" cy="74559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B0952522-7A3D-4566-A4FA-75BE03F0AAF3}"/>
              </a:ext>
            </a:extLst>
          </p:cNvPr>
          <p:cNvSpPr/>
          <p:nvPr/>
        </p:nvSpPr>
        <p:spPr>
          <a:xfrm>
            <a:off x="4979144" y="435052"/>
            <a:ext cx="822374" cy="74559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4C12CB53-8EDE-44A9-9D46-12E953EF37F5}"/>
              </a:ext>
            </a:extLst>
          </p:cNvPr>
          <p:cNvSpPr/>
          <p:nvPr/>
        </p:nvSpPr>
        <p:spPr>
          <a:xfrm>
            <a:off x="5808478" y="435052"/>
            <a:ext cx="822374" cy="74559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87C4CD4-13FD-4EA2-A252-64AD08854C46}"/>
              </a:ext>
            </a:extLst>
          </p:cNvPr>
          <p:cNvSpPr/>
          <p:nvPr/>
        </p:nvSpPr>
        <p:spPr>
          <a:xfrm>
            <a:off x="9136226" y="435058"/>
            <a:ext cx="822374" cy="74559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58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FF4FEF86-E44C-46FB-B883-A193B3A72C71}"/>
              </a:ext>
            </a:extLst>
          </p:cNvPr>
          <p:cNvSpPr/>
          <p:nvPr/>
        </p:nvSpPr>
        <p:spPr>
          <a:xfrm>
            <a:off x="6643603" y="435052"/>
            <a:ext cx="822374" cy="74559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55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25777D1C-1D18-498B-808C-14701FEB47D0}"/>
              </a:ext>
            </a:extLst>
          </p:cNvPr>
          <p:cNvSpPr/>
          <p:nvPr/>
        </p:nvSpPr>
        <p:spPr>
          <a:xfrm>
            <a:off x="7467445" y="435058"/>
            <a:ext cx="822374" cy="74559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15D2E47A-2B23-4DA0-A74A-8187A656957F}"/>
              </a:ext>
            </a:extLst>
          </p:cNvPr>
          <p:cNvSpPr/>
          <p:nvPr/>
        </p:nvSpPr>
        <p:spPr>
          <a:xfrm>
            <a:off x="3293142" y="435052"/>
            <a:ext cx="822374" cy="74559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81B49A45-D755-4448-A99F-3243F65B1C3D}"/>
              </a:ext>
            </a:extLst>
          </p:cNvPr>
          <p:cNvSpPr/>
          <p:nvPr/>
        </p:nvSpPr>
        <p:spPr>
          <a:xfrm>
            <a:off x="9972520" y="435058"/>
            <a:ext cx="822374" cy="74559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77029B7D-7422-4C7B-8DC8-688CD70A29F1}"/>
              </a:ext>
            </a:extLst>
          </p:cNvPr>
          <p:cNvSpPr/>
          <p:nvPr/>
        </p:nvSpPr>
        <p:spPr>
          <a:xfrm>
            <a:off x="8313852" y="435058"/>
            <a:ext cx="822374" cy="74559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57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320894CD-DD28-4B05-AECD-1390E09CF6EA}"/>
              </a:ext>
            </a:extLst>
          </p:cNvPr>
          <p:cNvSpPr/>
          <p:nvPr/>
        </p:nvSpPr>
        <p:spPr>
          <a:xfrm>
            <a:off x="10826401" y="1347126"/>
            <a:ext cx="822374" cy="745590"/>
          </a:xfrm>
          <a:prstGeom prst="flowChartConnector">
            <a:avLst/>
          </a:prstGeom>
          <a:solidFill>
            <a:srgbClr val="9933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D73B8032-A06A-4663-AB43-7643A5EC19A0}"/>
              </a:ext>
            </a:extLst>
          </p:cNvPr>
          <p:cNvSpPr/>
          <p:nvPr/>
        </p:nvSpPr>
        <p:spPr>
          <a:xfrm>
            <a:off x="4131269" y="1347120"/>
            <a:ext cx="822374" cy="745590"/>
          </a:xfrm>
          <a:prstGeom prst="flowChartConnector">
            <a:avLst/>
          </a:prstGeom>
          <a:solidFill>
            <a:srgbClr val="9933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078073E1-17EF-47A8-99B9-39F0232A911D}"/>
              </a:ext>
            </a:extLst>
          </p:cNvPr>
          <p:cNvSpPr/>
          <p:nvPr/>
        </p:nvSpPr>
        <p:spPr>
          <a:xfrm>
            <a:off x="4979144" y="1347120"/>
            <a:ext cx="822374" cy="745590"/>
          </a:xfrm>
          <a:prstGeom prst="flowChartConnector">
            <a:avLst/>
          </a:prstGeom>
          <a:solidFill>
            <a:srgbClr val="9933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2D657155-7B09-4F43-87AD-C57FEE018E92}"/>
              </a:ext>
            </a:extLst>
          </p:cNvPr>
          <p:cNvSpPr/>
          <p:nvPr/>
        </p:nvSpPr>
        <p:spPr>
          <a:xfrm>
            <a:off x="5808478" y="1347120"/>
            <a:ext cx="822374" cy="745590"/>
          </a:xfrm>
          <a:prstGeom prst="flowChartConnector">
            <a:avLst/>
          </a:prstGeom>
          <a:solidFill>
            <a:srgbClr val="9933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9642D94B-8BA4-44CC-8F0E-AB0F8A8DD332}"/>
              </a:ext>
            </a:extLst>
          </p:cNvPr>
          <p:cNvSpPr/>
          <p:nvPr/>
        </p:nvSpPr>
        <p:spPr>
          <a:xfrm>
            <a:off x="9136226" y="1347126"/>
            <a:ext cx="822374" cy="745590"/>
          </a:xfrm>
          <a:prstGeom prst="flowChartConnector">
            <a:avLst/>
          </a:prstGeom>
          <a:solidFill>
            <a:srgbClr val="9933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68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93023394-ED63-41C6-AD74-D91448369825}"/>
              </a:ext>
            </a:extLst>
          </p:cNvPr>
          <p:cNvSpPr/>
          <p:nvPr/>
        </p:nvSpPr>
        <p:spPr>
          <a:xfrm>
            <a:off x="6643603" y="1347120"/>
            <a:ext cx="822374" cy="745590"/>
          </a:xfrm>
          <a:prstGeom prst="flowChartConnector">
            <a:avLst/>
          </a:prstGeom>
          <a:solidFill>
            <a:srgbClr val="9933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AF51FEBA-05AD-43C5-8E53-77039E1F8412}"/>
              </a:ext>
            </a:extLst>
          </p:cNvPr>
          <p:cNvSpPr/>
          <p:nvPr/>
        </p:nvSpPr>
        <p:spPr>
          <a:xfrm>
            <a:off x="7467445" y="1347126"/>
            <a:ext cx="822374" cy="745590"/>
          </a:xfrm>
          <a:prstGeom prst="flowChartConnector">
            <a:avLst/>
          </a:prstGeom>
          <a:solidFill>
            <a:srgbClr val="9933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66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9516047D-1653-47F9-9BEA-06345218932D}"/>
              </a:ext>
            </a:extLst>
          </p:cNvPr>
          <p:cNvSpPr/>
          <p:nvPr/>
        </p:nvSpPr>
        <p:spPr>
          <a:xfrm>
            <a:off x="3293142" y="1347120"/>
            <a:ext cx="822374" cy="745590"/>
          </a:xfrm>
          <a:prstGeom prst="flowChartConnector">
            <a:avLst/>
          </a:prstGeom>
          <a:solidFill>
            <a:srgbClr val="9933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7BF097AE-0F9F-4B2A-A588-C423997E28FE}"/>
              </a:ext>
            </a:extLst>
          </p:cNvPr>
          <p:cNvSpPr/>
          <p:nvPr/>
        </p:nvSpPr>
        <p:spPr>
          <a:xfrm>
            <a:off x="9972520" y="1347126"/>
            <a:ext cx="822374" cy="745590"/>
          </a:xfrm>
          <a:prstGeom prst="flowChartConnector">
            <a:avLst/>
          </a:prstGeom>
          <a:solidFill>
            <a:srgbClr val="9933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69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96CCD91D-76F0-47B9-B907-44D1B9DFCFF0}"/>
              </a:ext>
            </a:extLst>
          </p:cNvPr>
          <p:cNvSpPr/>
          <p:nvPr/>
        </p:nvSpPr>
        <p:spPr>
          <a:xfrm>
            <a:off x="8313852" y="1347126"/>
            <a:ext cx="822374" cy="745590"/>
          </a:xfrm>
          <a:prstGeom prst="flowChartConnector">
            <a:avLst/>
          </a:prstGeom>
          <a:solidFill>
            <a:srgbClr val="9933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67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C73E8D1D-686C-4AA5-B20D-A762DDC01198}"/>
              </a:ext>
            </a:extLst>
          </p:cNvPr>
          <p:cNvSpPr/>
          <p:nvPr/>
        </p:nvSpPr>
        <p:spPr>
          <a:xfrm>
            <a:off x="10826401" y="2259188"/>
            <a:ext cx="822374" cy="74559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93984E77-6016-47B9-A6B6-9D7054069EBC}"/>
              </a:ext>
            </a:extLst>
          </p:cNvPr>
          <p:cNvSpPr/>
          <p:nvPr/>
        </p:nvSpPr>
        <p:spPr>
          <a:xfrm>
            <a:off x="4130463" y="2259182"/>
            <a:ext cx="822374" cy="74559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51DB2F34-B3B2-4993-9DDF-7BB3D63F0D45}"/>
              </a:ext>
            </a:extLst>
          </p:cNvPr>
          <p:cNvSpPr/>
          <p:nvPr/>
        </p:nvSpPr>
        <p:spPr>
          <a:xfrm>
            <a:off x="4979144" y="2259182"/>
            <a:ext cx="822374" cy="74559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73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AED08236-1A14-4E58-8C20-1932DB81F49D}"/>
              </a:ext>
            </a:extLst>
          </p:cNvPr>
          <p:cNvSpPr/>
          <p:nvPr/>
        </p:nvSpPr>
        <p:spPr>
          <a:xfrm>
            <a:off x="5808478" y="2259182"/>
            <a:ext cx="822374" cy="74559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74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DB74E489-F18D-457C-B784-1EB511C9A600}"/>
              </a:ext>
            </a:extLst>
          </p:cNvPr>
          <p:cNvSpPr/>
          <p:nvPr/>
        </p:nvSpPr>
        <p:spPr>
          <a:xfrm>
            <a:off x="9136226" y="2259188"/>
            <a:ext cx="822374" cy="74559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78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CDADEF67-6D05-4BF2-BE60-4F47D0D7E7BA}"/>
              </a:ext>
            </a:extLst>
          </p:cNvPr>
          <p:cNvSpPr/>
          <p:nvPr/>
        </p:nvSpPr>
        <p:spPr>
          <a:xfrm>
            <a:off x="6643603" y="2259182"/>
            <a:ext cx="822374" cy="74559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75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4981BACA-4C47-49A0-A504-680B5A504303}"/>
              </a:ext>
            </a:extLst>
          </p:cNvPr>
          <p:cNvSpPr/>
          <p:nvPr/>
        </p:nvSpPr>
        <p:spPr>
          <a:xfrm>
            <a:off x="7467445" y="2259188"/>
            <a:ext cx="822374" cy="74559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76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02D560D7-EACB-47A0-A545-9742124CAA14}"/>
              </a:ext>
            </a:extLst>
          </p:cNvPr>
          <p:cNvSpPr/>
          <p:nvPr/>
        </p:nvSpPr>
        <p:spPr>
          <a:xfrm>
            <a:off x="3293142" y="2259182"/>
            <a:ext cx="822374" cy="74559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7D3D973B-4EDA-4EFC-902E-6BB126EA14AC}"/>
              </a:ext>
            </a:extLst>
          </p:cNvPr>
          <p:cNvSpPr/>
          <p:nvPr/>
        </p:nvSpPr>
        <p:spPr>
          <a:xfrm>
            <a:off x="9972520" y="2259188"/>
            <a:ext cx="822374" cy="74559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79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727A4114-FEF3-4030-9D3C-385837F7E557}"/>
              </a:ext>
            </a:extLst>
          </p:cNvPr>
          <p:cNvSpPr/>
          <p:nvPr/>
        </p:nvSpPr>
        <p:spPr>
          <a:xfrm>
            <a:off x="8313852" y="2259188"/>
            <a:ext cx="822374" cy="74559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77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4564174C-1D59-4B06-9A35-8F3A05642A04}"/>
              </a:ext>
            </a:extLst>
          </p:cNvPr>
          <p:cNvSpPr/>
          <p:nvPr/>
        </p:nvSpPr>
        <p:spPr>
          <a:xfrm>
            <a:off x="10842154" y="3171250"/>
            <a:ext cx="822374" cy="74559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FA05E756-7E67-451A-8C34-AE525B7CB870}"/>
              </a:ext>
            </a:extLst>
          </p:cNvPr>
          <p:cNvSpPr/>
          <p:nvPr/>
        </p:nvSpPr>
        <p:spPr>
          <a:xfrm>
            <a:off x="4147022" y="3171244"/>
            <a:ext cx="822374" cy="74559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0A9F5E29-5310-4BB1-B5C4-12BE40A6025B}"/>
              </a:ext>
            </a:extLst>
          </p:cNvPr>
          <p:cNvSpPr/>
          <p:nvPr/>
        </p:nvSpPr>
        <p:spPr>
          <a:xfrm>
            <a:off x="4994897" y="3171244"/>
            <a:ext cx="822374" cy="74559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83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AB86A26F-4ABE-4491-94FF-222D9E70306D}"/>
              </a:ext>
            </a:extLst>
          </p:cNvPr>
          <p:cNvSpPr/>
          <p:nvPr/>
        </p:nvSpPr>
        <p:spPr>
          <a:xfrm>
            <a:off x="5824231" y="3171244"/>
            <a:ext cx="822374" cy="74559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F4E2FD6C-1C59-4E07-8EB3-9F9ADF9E202F}"/>
              </a:ext>
            </a:extLst>
          </p:cNvPr>
          <p:cNvSpPr/>
          <p:nvPr/>
        </p:nvSpPr>
        <p:spPr>
          <a:xfrm>
            <a:off x="9151979" y="3171250"/>
            <a:ext cx="822374" cy="74559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88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D580769B-52A1-4319-89A1-E2C2E5631F23}"/>
              </a:ext>
            </a:extLst>
          </p:cNvPr>
          <p:cNvSpPr/>
          <p:nvPr/>
        </p:nvSpPr>
        <p:spPr>
          <a:xfrm>
            <a:off x="6659356" y="3171244"/>
            <a:ext cx="822374" cy="74559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85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BFA36816-CC74-4022-8B1D-083081666988}"/>
              </a:ext>
            </a:extLst>
          </p:cNvPr>
          <p:cNvSpPr/>
          <p:nvPr/>
        </p:nvSpPr>
        <p:spPr>
          <a:xfrm>
            <a:off x="7483198" y="3171250"/>
            <a:ext cx="822374" cy="74559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86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1E569E2C-3C42-4FD1-9D87-1FBC679E9766}"/>
              </a:ext>
            </a:extLst>
          </p:cNvPr>
          <p:cNvSpPr/>
          <p:nvPr/>
        </p:nvSpPr>
        <p:spPr>
          <a:xfrm>
            <a:off x="3308895" y="3171244"/>
            <a:ext cx="822374" cy="74559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173ECF53-9761-4DA6-A115-3955FFAFBE39}"/>
              </a:ext>
            </a:extLst>
          </p:cNvPr>
          <p:cNvSpPr/>
          <p:nvPr/>
        </p:nvSpPr>
        <p:spPr>
          <a:xfrm>
            <a:off x="9988273" y="3171250"/>
            <a:ext cx="822374" cy="74559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89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9F9AE0EC-1A41-4D1B-90CA-7DFDBE4F9736}"/>
              </a:ext>
            </a:extLst>
          </p:cNvPr>
          <p:cNvSpPr/>
          <p:nvPr/>
        </p:nvSpPr>
        <p:spPr>
          <a:xfrm>
            <a:off x="8329605" y="3171250"/>
            <a:ext cx="822374" cy="74559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87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947612FB-6D9D-4E2B-B483-D2EB9B9C12B7}"/>
              </a:ext>
            </a:extLst>
          </p:cNvPr>
          <p:cNvSpPr/>
          <p:nvPr/>
        </p:nvSpPr>
        <p:spPr>
          <a:xfrm>
            <a:off x="10826400" y="4083306"/>
            <a:ext cx="1052656" cy="745590"/>
          </a:xfrm>
          <a:prstGeom prst="flowChartConnector">
            <a:avLst/>
          </a:prstGeom>
          <a:solidFill>
            <a:srgbClr val="00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23E1ED75-E10D-4713-A54E-60524EDF51C5}"/>
              </a:ext>
            </a:extLst>
          </p:cNvPr>
          <p:cNvSpPr/>
          <p:nvPr/>
        </p:nvSpPr>
        <p:spPr>
          <a:xfrm>
            <a:off x="4131269" y="4083300"/>
            <a:ext cx="822374" cy="745590"/>
          </a:xfrm>
          <a:prstGeom prst="flowChartConnector">
            <a:avLst/>
          </a:prstGeom>
          <a:solidFill>
            <a:srgbClr val="00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40529416-DC9F-4180-B29E-36366368FFE2}"/>
              </a:ext>
            </a:extLst>
          </p:cNvPr>
          <p:cNvSpPr/>
          <p:nvPr/>
        </p:nvSpPr>
        <p:spPr>
          <a:xfrm>
            <a:off x="4979144" y="4083300"/>
            <a:ext cx="822374" cy="745590"/>
          </a:xfrm>
          <a:prstGeom prst="flowChartConnector">
            <a:avLst/>
          </a:prstGeom>
          <a:solidFill>
            <a:srgbClr val="00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93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E379BF71-FABC-43EC-88A9-DB5F78C5AE26}"/>
              </a:ext>
            </a:extLst>
          </p:cNvPr>
          <p:cNvSpPr/>
          <p:nvPr/>
        </p:nvSpPr>
        <p:spPr>
          <a:xfrm>
            <a:off x="5808478" y="4083300"/>
            <a:ext cx="822374" cy="745590"/>
          </a:xfrm>
          <a:prstGeom prst="flowChartConnector">
            <a:avLst/>
          </a:prstGeom>
          <a:solidFill>
            <a:srgbClr val="00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94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6339C33D-E39D-4AE6-BCCA-48DB3EF1487B}"/>
              </a:ext>
            </a:extLst>
          </p:cNvPr>
          <p:cNvSpPr/>
          <p:nvPr/>
        </p:nvSpPr>
        <p:spPr>
          <a:xfrm>
            <a:off x="9136226" y="4083306"/>
            <a:ext cx="822374" cy="745590"/>
          </a:xfrm>
          <a:prstGeom prst="flowChartConnector">
            <a:avLst/>
          </a:prstGeom>
          <a:solidFill>
            <a:srgbClr val="00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5B769C4F-3616-4A58-84BB-5AB4E19A4A81}"/>
              </a:ext>
            </a:extLst>
          </p:cNvPr>
          <p:cNvSpPr/>
          <p:nvPr/>
        </p:nvSpPr>
        <p:spPr>
          <a:xfrm>
            <a:off x="6643603" y="4083300"/>
            <a:ext cx="822374" cy="745590"/>
          </a:xfrm>
          <a:prstGeom prst="flowChartConnector">
            <a:avLst/>
          </a:prstGeom>
          <a:solidFill>
            <a:srgbClr val="00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95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5586CA8F-2A43-403F-9AE7-5FD2066A9137}"/>
              </a:ext>
            </a:extLst>
          </p:cNvPr>
          <p:cNvSpPr/>
          <p:nvPr/>
        </p:nvSpPr>
        <p:spPr>
          <a:xfrm>
            <a:off x="7467445" y="4083306"/>
            <a:ext cx="822374" cy="745590"/>
          </a:xfrm>
          <a:prstGeom prst="flowChartConnector">
            <a:avLst/>
          </a:prstGeom>
          <a:solidFill>
            <a:srgbClr val="00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96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2871F9FF-DB47-4A6A-B5D1-928199814E14}"/>
              </a:ext>
            </a:extLst>
          </p:cNvPr>
          <p:cNvSpPr/>
          <p:nvPr/>
        </p:nvSpPr>
        <p:spPr>
          <a:xfrm>
            <a:off x="3293142" y="4083300"/>
            <a:ext cx="822374" cy="745590"/>
          </a:xfrm>
          <a:prstGeom prst="flowChartConnector">
            <a:avLst/>
          </a:prstGeom>
          <a:solidFill>
            <a:srgbClr val="00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0C821C13-ACA2-454C-888E-213086982A1F}"/>
              </a:ext>
            </a:extLst>
          </p:cNvPr>
          <p:cNvSpPr/>
          <p:nvPr/>
        </p:nvSpPr>
        <p:spPr>
          <a:xfrm>
            <a:off x="9972520" y="4083306"/>
            <a:ext cx="822374" cy="745590"/>
          </a:xfrm>
          <a:prstGeom prst="flowChartConnector">
            <a:avLst/>
          </a:prstGeom>
          <a:solidFill>
            <a:srgbClr val="00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99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55C47950-1DB5-4356-B5B4-8803CB096142}"/>
              </a:ext>
            </a:extLst>
          </p:cNvPr>
          <p:cNvSpPr/>
          <p:nvPr/>
        </p:nvSpPr>
        <p:spPr>
          <a:xfrm>
            <a:off x="8313852" y="4083306"/>
            <a:ext cx="822374" cy="745590"/>
          </a:xfrm>
          <a:prstGeom prst="flowChartConnector">
            <a:avLst/>
          </a:prstGeom>
          <a:solidFill>
            <a:srgbClr val="00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97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FAB877F-DA60-41AA-8CA7-A29F1CD99581}"/>
              </a:ext>
            </a:extLst>
          </p:cNvPr>
          <p:cNvCxnSpPr>
            <a:cxnSpLocks/>
          </p:cNvCxnSpPr>
          <p:nvPr/>
        </p:nvCxnSpPr>
        <p:spPr>
          <a:xfrm>
            <a:off x="2361082" y="1682395"/>
            <a:ext cx="689317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8DEE9D6-5DD5-49A3-9B53-8B757B5BDEDC}"/>
              </a:ext>
            </a:extLst>
          </p:cNvPr>
          <p:cNvCxnSpPr>
            <a:cxnSpLocks/>
          </p:cNvCxnSpPr>
          <p:nvPr/>
        </p:nvCxnSpPr>
        <p:spPr>
          <a:xfrm>
            <a:off x="2338078" y="2578044"/>
            <a:ext cx="689317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DCA2DD7-CABC-4D74-9209-B9A398FD883C}"/>
              </a:ext>
            </a:extLst>
          </p:cNvPr>
          <p:cNvCxnSpPr>
            <a:cxnSpLocks/>
          </p:cNvCxnSpPr>
          <p:nvPr/>
        </p:nvCxnSpPr>
        <p:spPr>
          <a:xfrm>
            <a:off x="2338078" y="3544039"/>
            <a:ext cx="689317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7EBE839-2FD2-4BB3-81BC-6DAE1FEA42F7}"/>
              </a:ext>
            </a:extLst>
          </p:cNvPr>
          <p:cNvCxnSpPr>
            <a:cxnSpLocks/>
          </p:cNvCxnSpPr>
          <p:nvPr/>
        </p:nvCxnSpPr>
        <p:spPr>
          <a:xfrm>
            <a:off x="2376912" y="4439676"/>
            <a:ext cx="689317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Subtitle 2">
            <a:extLst>
              <a:ext uri="{FF2B5EF4-FFF2-40B4-BE49-F238E27FC236}">
                <a16:creationId xmlns:a16="http://schemas.microsoft.com/office/drawing/2014/main" id="{68CB8B3D-843F-4A21-9330-AE04AE84795B}"/>
              </a:ext>
            </a:extLst>
          </p:cNvPr>
          <p:cNvSpPr txBox="1">
            <a:spLocks/>
          </p:cNvSpPr>
          <p:nvPr/>
        </p:nvSpPr>
        <p:spPr>
          <a:xfrm>
            <a:off x="405674" y="1471386"/>
            <a:ext cx="1955408" cy="604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r-Cyrl-BA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sr-Cyrl-B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r-Cyrl-B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десетица 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809D752F-D287-4262-ACC9-46EF38D6CEDE}"/>
              </a:ext>
            </a:extLst>
          </p:cNvPr>
          <p:cNvSpPr txBox="1">
            <a:spLocks/>
          </p:cNvSpPr>
          <p:nvPr/>
        </p:nvSpPr>
        <p:spPr>
          <a:xfrm>
            <a:off x="382670" y="4225320"/>
            <a:ext cx="2088098" cy="604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B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r-Cyrl-B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десетица 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E11B6F65-B59C-4C97-89D1-98021BF71AE3}"/>
              </a:ext>
            </a:extLst>
          </p:cNvPr>
          <p:cNvSpPr txBox="1">
            <a:spLocks/>
          </p:cNvSpPr>
          <p:nvPr/>
        </p:nvSpPr>
        <p:spPr>
          <a:xfrm>
            <a:off x="464211" y="3311925"/>
            <a:ext cx="1955408" cy="604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r-Cyrl-BA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kumimoji="0" lang="sr-Cyrl-B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r-Cyrl-B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десетица 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Subtitle 2">
            <a:extLst>
              <a:ext uri="{FF2B5EF4-FFF2-40B4-BE49-F238E27FC236}">
                <a16:creationId xmlns:a16="http://schemas.microsoft.com/office/drawing/2014/main" id="{C70FEF49-CEE3-4FF8-A4D1-9909A1234110}"/>
              </a:ext>
            </a:extLst>
          </p:cNvPr>
          <p:cNvSpPr txBox="1">
            <a:spLocks/>
          </p:cNvSpPr>
          <p:nvPr/>
        </p:nvSpPr>
        <p:spPr>
          <a:xfrm>
            <a:off x="421504" y="2310737"/>
            <a:ext cx="1955408" cy="604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r-Cyrl-BA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sr-Cyrl-B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r-Cyrl-B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десетица 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54"/>
          <a:stretch/>
        </p:blipFill>
        <p:spPr>
          <a:xfrm>
            <a:off x="7053168" y="4781984"/>
            <a:ext cx="5715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7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0.59362 1.11111E-6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0" grpId="0"/>
      <p:bldP spid="61" grpId="0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7DD16B-BB7D-429F-A66F-FDD155302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221763"/>
              </p:ext>
            </p:extLst>
          </p:nvPr>
        </p:nvGraphicFramePr>
        <p:xfrm>
          <a:off x="7500794" y="1599461"/>
          <a:ext cx="843329" cy="2675000"/>
        </p:xfrm>
        <a:graphic>
          <a:graphicData uri="http://schemas.openxmlformats.org/drawingml/2006/table">
            <a:tbl>
              <a:tblPr firstRow="1" firstCol="1" bandRow="1"/>
              <a:tblGrid>
                <a:gridCol w="278119">
                  <a:extLst>
                    <a:ext uri="{9D8B030D-6E8A-4147-A177-3AD203B41FA5}">
                      <a16:colId xmlns:a16="http://schemas.microsoft.com/office/drawing/2014/main" val="974900064"/>
                    </a:ext>
                  </a:extLst>
                </a:gridCol>
                <a:gridCol w="282106">
                  <a:extLst>
                    <a:ext uri="{9D8B030D-6E8A-4147-A177-3AD203B41FA5}">
                      <a16:colId xmlns:a16="http://schemas.microsoft.com/office/drawing/2014/main" val="1291052063"/>
                    </a:ext>
                  </a:extLst>
                </a:gridCol>
                <a:gridCol w="283104">
                  <a:extLst>
                    <a:ext uri="{9D8B030D-6E8A-4147-A177-3AD203B41FA5}">
                      <a16:colId xmlns:a16="http://schemas.microsoft.com/office/drawing/2014/main" val="2837628433"/>
                    </a:ext>
                  </a:extLst>
                </a:gridCol>
              </a:tblGrid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424226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062415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657522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96744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70566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519798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337518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508389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608562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7074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C2229D-C5C1-4E6B-AF69-46D60CE84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271090"/>
              </p:ext>
            </p:extLst>
          </p:nvPr>
        </p:nvGraphicFramePr>
        <p:xfrm>
          <a:off x="3708320" y="1599461"/>
          <a:ext cx="561223" cy="2675000"/>
        </p:xfrm>
        <a:graphic>
          <a:graphicData uri="http://schemas.openxmlformats.org/drawingml/2006/table">
            <a:tbl>
              <a:tblPr firstRow="1" firstCol="1" bandRow="1"/>
              <a:tblGrid>
                <a:gridCol w="278119">
                  <a:extLst>
                    <a:ext uri="{9D8B030D-6E8A-4147-A177-3AD203B41FA5}">
                      <a16:colId xmlns:a16="http://schemas.microsoft.com/office/drawing/2014/main" val="974900064"/>
                    </a:ext>
                  </a:extLst>
                </a:gridCol>
                <a:gridCol w="283104">
                  <a:extLst>
                    <a:ext uri="{9D8B030D-6E8A-4147-A177-3AD203B41FA5}">
                      <a16:colId xmlns:a16="http://schemas.microsoft.com/office/drawing/2014/main" val="2837628433"/>
                    </a:ext>
                  </a:extLst>
                </a:gridCol>
              </a:tblGrid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424226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062415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657522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96744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70566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519798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337518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508389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608562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7074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FB7F897-AC2E-43BD-9F4A-B77F200B0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003600"/>
              </p:ext>
            </p:extLst>
          </p:nvPr>
        </p:nvGraphicFramePr>
        <p:xfrm>
          <a:off x="8692222" y="2936961"/>
          <a:ext cx="278119" cy="1337500"/>
        </p:xfrm>
        <a:graphic>
          <a:graphicData uri="http://schemas.openxmlformats.org/drawingml/2006/table">
            <a:tbl>
              <a:tblPr firstRow="1" firstCol="1" bandRow="1"/>
              <a:tblGrid>
                <a:gridCol w="278119">
                  <a:extLst>
                    <a:ext uri="{9D8B030D-6E8A-4147-A177-3AD203B41FA5}">
                      <a16:colId xmlns:a16="http://schemas.microsoft.com/office/drawing/2014/main" val="974900064"/>
                    </a:ext>
                  </a:extLst>
                </a:gridCol>
              </a:tblGrid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424226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337518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508389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608562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707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66CEC38-B755-436F-866E-08EFC76F5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009270"/>
              </p:ext>
            </p:extLst>
          </p:nvPr>
        </p:nvGraphicFramePr>
        <p:xfrm>
          <a:off x="4601750" y="3739461"/>
          <a:ext cx="278119" cy="535000"/>
        </p:xfrm>
        <a:graphic>
          <a:graphicData uri="http://schemas.openxmlformats.org/drawingml/2006/table">
            <a:tbl>
              <a:tblPr firstRow="1" firstCol="1" bandRow="1"/>
              <a:tblGrid>
                <a:gridCol w="278119">
                  <a:extLst>
                    <a:ext uri="{9D8B030D-6E8A-4147-A177-3AD203B41FA5}">
                      <a16:colId xmlns:a16="http://schemas.microsoft.com/office/drawing/2014/main" val="974900064"/>
                    </a:ext>
                  </a:extLst>
                </a:gridCol>
              </a:tblGrid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424226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7074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E0507A1-88A2-4E57-BD3B-40E8F17ECEBE}"/>
              </a:ext>
            </a:extLst>
          </p:cNvPr>
          <p:cNvSpPr txBox="1"/>
          <p:nvPr/>
        </p:nvSpPr>
        <p:spPr>
          <a:xfrm>
            <a:off x="1158238" y="295191"/>
            <a:ext cx="9875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400" b="1" dirty="0">
                <a:latin typeface="Arial" panose="020B0604020202020204" pitchFamily="34" charset="0"/>
                <a:cs typeface="Arial" panose="020B0604020202020204" pitchFamily="34" charset="0"/>
              </a:rPr>
              <a:t>Упоредимо бројеве прве стотине</a:t>
            </a:r>
            <a:r>
              <a:rPr lang="sr-Cyrl-BA" sz="4400" b="1" dirty="0"/>
              <a:t>.</a:t>
            </a:r>
            <a:endParaRPr lang="en-GB" sz="4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09AFF-FC1C-4300-BA2B-18DA5A8EA86F}"/>
              </a:ext>
            </a:extLst>
          </p:cNvPr>
          <p:cNvSpPr txBox="1"/>
          <p:nvPr/>
        </p:nvSpPr>
        <p:spPr>
          <a:xfrm>
            <a:off x="3798275" y="4586181"/>
            <a:ext cx="942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800" b="1" dirty="0">
                <a:solidFill>
                  <a:schemeClr val="bg1"/>
                </a:solidFill>
              </a:rPr>
              <a:t>2</a:t>
            </a:r>
            <a:r>
              <a:rPr lang="sr-Cyrl-BA" sz="4800" b="1" dirty="0">
                <a:solidFill>
                  <a:srgbClr val="FFFF00"/>
                </a:solidFill>
              </a:rPr>
              <a:t>2</a:t>
            </a:r>
            <a:endParaRPr lang="en-GB" sz="4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083FBA-4568-42D7-B78B-AE94335ACBB3}"/>
              </a:ext>
            </a:extLst>
          </p:cNvPr>
          <p:cNvSpPr txBox="1"/>
          <p:nvPr/>
        </p:nvSpPr>
        <p:spPr>
          <a:xfrm>
            <a:off x="7749687" y="4586180"/>
            <a:ext cx="942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800" b="1" dirty="0">
                <a:solidFill>
                  <a:schemeClr val="bg1"/>
                </a:solidFill>
              </a:rPr>
              <a:t>3</a:t>
            </a:r>
            <a:r>
              <a:rPr lang="sr-Cyrl-BA" sz="4800" b="1" dirty="0">
                <a:solidFill>
                  <a:srgbClr val="FFFF00"/>
                </a:solidFill>
              </a:rPr>
              <a:t>5</a:t>
            </a:r>
            <a:endParaRPr lang="en-GB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85FF61-E462-455F-8662-072152D20931}"/>
              </a:ext>
            </a:extLst>
          </p:cNvPr>
          <p:cNvSpPr txBox="1"/>
          <p:nvPr/>
        </p:nvSpPr>
        <p:spPr>
          <a:xfrm>
            <a:off x="5624732" y="4580693"/>
            <a:ext cx="942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800" b="1" dirty="0"/>
              <a:t>&lt;</a:t>
            </a:r>
            <a:endParaRPr lang="en-GB" sz="4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D7403C-5923-47FA-893A-1DF56E207E6D}"/>
              </a:ext>
            </a:extLst>
          </p:cNvPr>
          <p:cNvSpPr txBox="1"/>
          <p:nvPr/>
        </p:nvSpPr>
        <p:spPr>
          <a:xfrm>
            <a:off x="1603717" y="5576399"/>
            <a:ext cx="9425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Од два двоцифрена броја, мањи је онај број који на мјесту десетица има мању цифру.</a:t>
            </a:r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6" t="-285" r="-2208" b="285"/>
          <a:stretch/>
        </p:blipFill>
        <p:spPr>
          <a:xfrm>
            <a:off x="9671384" y="1235242"/>
            <a:ext cx="2841458" cy="43794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8568"/>
            <a:ext cx="2840982" cy="48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7DD16B-BB7D-429F-A66F-FDD155302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080903"/>
              </p:ext>
            </p:extLst>
          </p:nvPr>
        </p:nvGraphicFramePr>
        <p:xfrm>
          <a:off x="7301850" y="1328621"/>
          <a:ext cx="843329" cy="2675000"/>
        </p:xfrm>
        <a:graphic>
          <a:graphicData uri="http://schemas.openxmlformats.org/drawingml/2006/table">
            <a:tbl>
              <a:tblPr firstRow="1" firstCol="1" bandRow="1"/>
              <a:tblGrid>
                <a:gridCol w="278119">
                  <a:extLst>
                    <a:ext uri="{9D8B030D-6E8A-4147-A177-3AD203B41FA5}">
                      <a16:colId xmlns:a16="http://schemas.microsoft.com/office/drawing/2014/main" val="974900064"/>
                    </a:ext>
                  </a:extLst>
                </a:gridCol>
                <a:gridCol w="282106">
                  <a:extLst>
                    <a:ext uri="{9D8B030D-6E8A-4147-A177-3AD203B41FA5}">
                      <a16:colId xmlns:a16="http://schemas.microsoft.com/office/drawing/2014/main" val="1291052063"/>
                    </a:ext>
                  </a:extLst>
                </a:gridCol>
                <a:gridCol w="283104">
                  <a:extLst>
                    <a:ext uri="{9D8B030D-6E8A-4147-A177-3AD203B41FA5}">
                      <a16:colId xmlns:a16="http://schemas.microsoft.com/office/drawing/2014/main" val="2837628433"/>
                    </a:ext>
                  </a:extLst>
                </a:gridCol>
              </a:tblGrid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424226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062415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657522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96744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70566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519798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337518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508389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608562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7074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B7F897-AC2E-43BD-9F4A-B77F200B0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50784"/>
              </p:ext>
            </p:extLst>
          </p:nvPr>
        </p:nvGraphicFramePr>
        <p:xfrm>
          <a:off x="8518856" y="3201121"/>
          <a:ext cx="278119" cy="802500"/>
        </p:xfrm>
        <a:graphic>
          <a:graphicData uri="http://schemas.openxmlformats.org/drawingml/2006/table">
            <a:tbl>
              <a:tblPr firstRow="1" firstCol="1" bandRow="1"/>
              <a:tblGrid>
                <a:gridCol w="278119">
                  <a:extLst>
                    <a:ext uri="{9D8B030D-6E8A-4147-A177-3AD203B41FA5}">
                      <a16:colId xmlns:a16="http://schemas.microsoft.com/office/drawing/2014/main" val="974900064"/>
                    </a:ext>
                  </a:extLst>
                </a:gridCol>
              </a:tblGrid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508389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608562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707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5109AFF-FC1C-4300-BA2B-18DA5A8EA86F}"/>
              </a:ext>
            </a:extLst>
          </p:cNvPr>
          <p:cNvSpPr txBox="1"/>
          <p:nvPr/>
        </p:nvSpPr>
        <p:spPr>
          <a:xfrm>
            <a:off x="3858641" y="4258089"/>
            <a:ext cx="942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4800" b="1" dirty="0">
                <a:solidFill>
                  <a:prstClr val="white"/>
                </a:solidFill>
                <a:latin typeface="Calibri" panose="020F0502020204030204"/>
              </a:rPr>
              <a:t>3</a:t>
            </a:r>
            <a:r>
              <a:rPr lang="sr-Cyrl-BA" sz="4800" b="1" dirty="0">
                <a:solidFill>
                  <a:srgbClr val="FFFF00"/>
                </a:solidFill>
                <a:latin typeface="Calibri" panose="020F0502020204030204"/>
              </a:rPr>
              <a:t>7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083FBA-4568-42D7-B78B-AE94335ACBB3}"/>
              </a:ext>
            </a:extLst>
          </p:cNvPr>
          <p:cNvSpPr txBox="1"/>
          <p:nvPr/>
        </p:nvSpPr>
        <p:spPr>
          <a:xfrm>
            <a:off x="7576321" y="4258089"/>
            <a:ext cx="942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lang="sr-Cyrl-BA" sz="4800" b="1" dirty="0">
                <a:solidFill>
                  <a:srgbClr val="FFFF00"/>
                </a:solidFill>
                <a:latin typeface="Calibri" panose="020F0502020204030204"/>
              </a:rPr>
              <a:t>3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85FF61-E462-455F-8662-072152D20931}"/>
              </a:ext>
            </a:extLst>
          </p:cNvPr>
          <p:cNvSpPr txBox="1"/>
          <p:nvPr/>
        </p:nvSpPr>
        <p:spPr>
          <a:xfrm>
            <a:off x="5688900" y="4258088"/>
            <a:ext cx="942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4800" b="1" dirty="0">
                <a:solidFill>
                  <a:prstClr val="black"/>
                </a:solidFill>
                <a:latin typeface="Calibri" panose="020F0502020204030204"/>
              </a:rPr>
              <a:t>&gt;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B248100-8409-4E87-B946-2029EA6B5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997420"/>
              </p:ext>
            </p:extLst>
          </p:nvPr>
        </p:nvGraphicFramePr>
        <p:xfrm>
          <a:off x="3593547" y="1328621"/>
          <a:ext cx="843329" cy="2675000"/>
        </p:xfrm>
        <a:graphic>
          <a:graphicData uri="http://schemas.openxmlformats.org/drawingml/2006/table">
            <a:tbl>
              <a:tblPr firstRow="1" firstCol="1" bandRow="1"/>
              <a:tblGrid>
                <a:gridCol w="278119">
                  <a:extLst>
                    <a:ext uri="{9D8B030D-6E8A-4147-A177-3AD203B41FA5}">
                      <a16:colId xmlns:a16="http://schemas.microsoft.com/office/drawing/2014/main" val="974900064"/>
                    </a:ext>
                  </a:extLst>
                </a:gridCol>
                <a:gridCol w="282106">
                  <a:extLst>
                    <a:ext uri="{9D8B030D-6E8A-4147-A177-3AD203B41FA5}">
                      <a16:colId xmlns:a16="http://schemas.microsoft.com/office/drawing/2014/main" val="1291052063"/>
                    </a:ext>
                  </a:extLst>
                </a:gridCol>
                <a:gridCol w="283104">
                  <a:extLst>
                    <a:ext uri="{9D8B030D-6E8A-4147-A177-3AD203B41FA5}">
                      <a16:colId xmlns:a16="http://schemas.microsoft.com/office/drawing/2014/main" val="2837628433"/>
                    </a:ext>
                  </a:extLst>
                </a:gridCol>
              </a:tblGrid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424226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062415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657522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96744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70566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519798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337518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508389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608562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707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D287BB4-6F01-43EC-B1AA-FB2013A38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940691"/>
              </p:ext>
            </p:extLst>
          </p:nvPr>
        </p:nvGraphicFramePr>
        <p:xfrm>
          <a:off x="4801176" y="2131121"/>
          <a:ext cx="278119" cy="1872500"/>
        </p:xfrm>
        <a:graphic>
          <a:graphicData uri="http://schemas.openxmlformats.org/drawingml/2006/table">
            <a:tbl>
              <a:tblPr firstRow="1" firstCol="1" bandRow="1"/>
              <a:tblGrid>
                <a:gridCol w="278119">
                  <a:extLst>
                    <a:ext uri="{9D8B030D-6E8A-4147-A177-3AD203B41FA5}">
                      <a16:colId xmlns:a16="http://schemas.microsoft.com/office/drawing/2014/main" val="974900064"/>
                    </a:ext>
                  </a:extLst>
                </a:gridCol>
              </a:tblGrid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96744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70566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519798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337518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508389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608562"/>
                  </a:ext>
                </a:extLst>
              </a:tr>
              <a:tr h="26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7074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27EC5DB-F66E-4F41-A65F-259C0824248E}"/>
              </a:ext>
            </a:extLst>
          </p:cNvPr>
          <p:cNvSpPr txBox="1"/>
          <p:nvPr/>
        </p:nvSpPr>
        <p:spPr>
          <a:xfrm>
            <a:off x="1735014" y="5224185"/>
            <a:ext cx="9425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Када су цифре десетица исте, већи је онај број који на мјесту јединица има већу цифру.</a:t>
            </a:r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77" y="542656"/>
            <a:ext cx="2840982" cy="48101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09" y="871377"/>
            <a:ext cx="2840982" cy="43773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0507A1-88A2-4E57-BD3B-40E8F17ECEBE}"/>
              </a:ext>
            </a:extLst>
          </p:cNvPr>
          <p:cNvSpPr txBox="1"/>
          <p:nvPr/>
        </p:nvSpPr>
        <p:spPr>
          <a:xfrm>
            <a:off x="1194024" y="255276"/>
            <a:ext cx="9932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400" b="1" dirty="0">
                <a:latin typeface="Arial" panose="020B0604020202020204" pitchFamily="34" charset="0"/>
                <a:cs typeface="Arial" panose="020B0604020202020204" pitchFamily="34" charset="0"/>
              </a:rPr>
              <a:t>Упоредимо бројеве прве стотине</a:t>
            </a:r>
            <a:r>
              <a:rPr lang="sr-Cyrl-BA" sz="4400" b="1" dirty="0"/>
              <a:t>.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0548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5A2C4D-A53D-4984-9C4A-F43B5098A902}"/>
              </a:ext>
            </a:extLst>
          </p:cNvPr>
          <p:cNvSpPr txBox="1"/>
          <p:nvPr/>
        </p:nvSpPr>
        <p:spPr>
          <a:xfrm>
            <a:off x="451261" y="320457"/>
            <a:ext cx="114678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BA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Задатак 1.</a:t>
            </a:r>
            <a:endParaRPr lang="sr-Latn-BA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  У кружиће упиши одговарајући знак: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&lt;, &gt; 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или =.</a:t>
            </a:r>
          </a:p>
          <a:p>
            <a:pPr algn="r"/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  33        35             47        4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sr-Latn-BA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sr-Latn-BA" sz="30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algn="r"/>
            <a:r>
              <a:rPr lang="sr-Latn-BA" sz="30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72        52             </a:t>
            </a:r>
            <a:r>
              <a:rPr lang="sr-Latn-RS" sz="3000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        70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3BF9C630-BDC4-46B6-9058-115A829DC6FB}"/>
              </a:ext>
            </a:extLst>
          </p:cNvPr>
          <p:cNvSpPr/>
          <p:nvPr/>
        </p:nvSpPr>
        <p:spPr>
          <a:xfrm>
            <a:off x="7646054" y="1736229"/>
            <a:ext cx="436099" cy="42203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BB623FE3-634F-4429-9A2E-5E96679FA7AB}"/>
              </a:ext>
            </a:extLst>
          </p:cNvPr>
          <p:cNvSpPr/>
          <p:nvPr/>
        </p:nvSpPr>
        <p:spPr>
          <a:xfrm>
            <a:off x="10787479" y="1736228"/>
            <a:ext cx="436099" cy="42203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E955C17-6CD5-4BC4-93EF-4EDA4C280340}"/>
              </a:ext>
            </a:extLst>
          </p:cNvPr>
          <p:cNvSpPr/>
          <p:nvPr/>
        </p:nvSpPr>
        <p:spPr>
          <a:xfrm>
            <a:off x="10787479" y="2686916"/>
            <a:ext cx="436099" cy="42203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GB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6B8ED900-FB86-4E8B-9D5A-87715B5B59ED}"/>
              </a:ext>
            </a:extLst>
          </p:cNvPr>
          <p:cNvSpPr/>
          <p:nvPr/>
        </p:nvSpPr>
        <p:spPr>
          <a:xfrm>
            <a:off x="7646054" y="2592779"/>
            <a:ext cx="436099" cy="42203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BEEB7D-A2C6-472D-9CC8-80535EEC2A54}"/>
              </a:ext>
            </a:extLst>
          </p:cNvPr>
          <p:cNvSpPr txBox="1"/>
          <p:nvPr/>
        </p:nvSpPr>
        <p:spPr>
          <a:xfrm>
            <a:off x="371838" y="3891674"/>
            <a:ext cx="1162665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Задатак 2.</a:t>
            </a:r>
            <a:endParaRPr lang="sr-Cyrl-BA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Ако је запис тачан, напиши Т, а ако је нетачан, напиши Н:</a:t>
            </a:r>
          </a:p>
          <a:p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78 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75                  65 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60                     37 = 30 </a:t>
            </a:r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CB49AE-4865-4265-8D5F-AC7955E4BA9B}"/>
              </a:ext>
            </a:extLst>
          </p:cNvPr>
          <p:cNvSpPr/>
          <p:nvPr/>
        </p:nvSpPr>
        <p:spPr>
          <a:xfrm>
            <a:off x="2973676" y="5299273"/>
            <a:ext cx="450166" cy="407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0406A0-EBD2-424E-A364-3FD9C32F8529}"/>
              </a:ext>
            </a:extLst>
          </p:cNvPr>
          <p:cNvSpPr/>
          <p:nvPr/>
        </p:nvSpPr>
        <p:spPr>
          <a:xfrm>
            <a:off x="6266790" y="5292019"/>
            <a:ext cx="450165" cy="407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A19FE6-0491-40A2-A354-2F1400DA4E32}"/>
              </a:ext>
            </a:extLst>
          </p:cNvPr>
          <p:cNvSpPr/>
          <p:nvPr/>
        </p:nvSpPr>
        <p:spPr>
          <a:xfrm>
            <a:off x="9670901" y="5318907"/>
            <a:ext cx="450165" cy="407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EFC761-C6BB-4FA1-A381-AAA48BC33FAC}"/>
              </a:ext>
            </a:extLst>
          </p:cNvPr>
          <p:cNvSpPr txBox="1"/>
          <p:nvPr/>
        </p:nvSpPr>
        <p:spPr>
          <a:xfrm>
            <a:off x="2947636" y="5215417"/>
            <a:ext cx="39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4F970E-367B-413B-A00F-4C65C1CC0103}"/>
              </a:ext>
            </a:extLst>
          </p:cNvPr>
          <p:cNvSpPr txBox="1"/>
          <p:nvPr/>
        </p:nvSpPr>
        <p:spPr>
          <a:xfrm>
            <a:off x="6263645" y="5210868"/>
            <a:ext cx="39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EFC761-C6BB-4FA1-A381-AAA48BC33FAC}"/>
              </a:ext>
            </a:extLst>
          </p:cNvPr>
          <p:cNvSpPr txBox="1"/>
          <p:nvPr/>
        </p:nvSpPr>
        <p:spPr>
          <a:xfrm>
            <a:off x="9644859" y="5245853"/>
            <a:ext cx="50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1" r="19347" b="28187"/>
          <a:stretch/>
        </p:blipFill>
        <p:spPr>
          <a:xfrm>
            <a:off x="615834" y="1091260"/>
            <a:ext cx="4324894" cy="265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3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D6B957-F4EA-4CFC-8DC2-15FDF0490E25}"/>
              </a:ext>
            </a:extLst>
          </p:cNvPr>
          <p:cNvSpPr txBox="1"/>
          <p:nvPr/>
        </p:nvSpPr>
        <p:spPr>
          <a:xfrm>
            <a:off x="482990" y="219952"/>
            <a:ext cx="11226019" cy="3542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Задатак 3</a:t>
            </a:r>
            <a:r>
              <a:rPr lang="sr-Cyrl-BA" sz="2800" b="1" dirty="0"/>
              <a:t>.</a:t>
            </a:r>
          </a:p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Које бројеве можеш да упишеш на линију да би добио тачну једнакост?</a:t>
            </a:r>
            <a:r>
              <a:rPr lang="sr-Cyrl-BA" sz="2800" dirty="0"/>
              <a:t> </a:t>
            </a:r>
            <a:endParaRPr lang="de-DE" sz="2800" dirty="0"/>
          </a:p>
          <a:p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r-Cyrl-BA" sz="2600" dirty="0">
                <a:latin typeface="Arial" panose="020B0604020202020204" pitchFamily="34" charset="0"/>
                <a:cs typeface="Arial" panose="020B0604020202020204" pitchFamily="34" charset="0"/>
              </a:rPr>
              <a:t>а) 38 &lt; ____ &lt;48. То су бројеви:________________________________.</a:t>
            </a:r>
          </a:p>
          <a:p>
            <a:pPr>
              <a:lnSpc>
                <a:spcPct val="150000"/>
              </a:lnSpc>
            </a:pPr>
            <a:r>
              <a:rPr lang="sr-Cyrl-BA" sz="2600" dirty="0">
                <a:latin typeface="Arial" panose="020B0604020202020204" pitchFamily="34" charset="0"/>
                <a:cs typeface="Arial" panose="020B0604020202020204" pitchFamily="34" charset="0"/>
              </a:rPr>
              <a:t>б) 70 &lt; ____ &lt;81. То су бројеви: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sr-Cyrl-BA" sz="26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________________________________.</a:t>
            </a:r>
          </a:p>
          <a:p>
            <a:pPr>
              <a:lnSpc>
                <a:spcPct val="150000"/>
              </a:lnSpc>
            </a:pPr>
            <a:r>
              <a:rPr lang="sr-Cyrl-BA" sz="2600" dirty="0">
                <a:latin typeface="Arial" panose="020B0604020202020204" pitchFamily="34" charset="0"/>
                <a:cs typeface="Arial" panose="020B0604020202020204" pitchFamily="34" charset="0"/>
              </a:rPr>
              <a:t>в) 91 &lt; ____ &lt;100. То су бројеви:_______________________________.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5267" y="1971166"/>
            <a:ext cx="57406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39, 40, 41, 42, 43, 44, 45, 46, 47</a:t>
            </a:r>
            <a:endParaRPr lang="sr-Latn-BA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7134" y="2624213"/>
            <a:ext cx="63818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71, 72, 73, 74, 75, 76, 77, 78, 79, 80</a:t>
            </a:r>
            <a:endParaRPr lang="sr-Latn-BA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5741" y="3178211"/>
            <a:ext cx="50994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92, 93, 94, 95, 96, 97, 98, 99</a:t>
            </a:r>
            <a:endParaRPr lang="sr-Latn-BA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b="13878"/>
          <a:stretch/>
        </p:blipFill>
        <p:spPr>
          <a:xfrm>
            <a:off x="1800101" y="3617702"/>
            <a:ext cx="8591798" cy="322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6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1" b="72494" l="0" r="100000">
                        <a14:foregroundMark x1="72518" y1="18766" x2="72518" y2="18766"/>
                        <a14:backgroundMark x1="5851" y1="12082" x2="5851" y2="12082"/>
                        <a14:backgroundMark x1="4787" y1="15424" x2="4787" y2="15424"/>
                        <a14:backgroundMark x1="4255" y1="16710" x2="3901" y2="17738"/>
                        <a14:backgroundMark x1="3723" y1="18509" x2="3723" y2="18509"/>
                        <a14:backgroundMark x1="3369" y1="20566" x2="3369" y2="20566"/>
                        <a14:backgroundMark x1="2837" y1="21337" x2="2837" y2="21337"/>
                        <a14:backgroundMark x1="2305" y1="23393" x2="2305" y2="23393"/>
                        <a14:backgroundMark x1="2305" y1="23907" x2="2305" y2="23907"/>
                        <a14:backgroundMark x1="1596" y1="25193" x2="1418" y2="26478"/>
                        <a14:backgroundMark x1="1241" y1="26735" x2="1241" y2="26735"/>
                        <a14:backgroundMark x1="532" y1="29563" x2="177" y2="30591"/>
                        <a14:backgroundMark x1="0" y1="31105" x2="0" y2="31105"/>
                        <a14:backgroundMark x1="87057" y1="12339" x2="87057" y2="12339"/>
                        <a14:backgroundMark x1="87766" y1="14396" x2="88652" y2="15167"/>
                        <a14:backgroundMark x1="90780" y1="17224" x2="90780" y2="17224"/>
                        <a14:backgroundMark x1="91312" y1="18252" x2="92376" y2="19537"/>
                        <a14:backgroundMark x1="93262" y1="21337" x2="93262" y2="21337"/>
                        <a14:backgroundMark x1="94504" y1="24936" x2="94504" y2="24936"/>
                        <a14:backgroundMark x1="62766" y1="28021" x2="62766" y2="28021"/>
                        <a14:backgroundMark x1="64007" y1="19794" x2="64007" y2="19794"/>
                        <a14:backgroundMark x1="63121" y1="19280" x2="63121" y2="19280"/>
                        <a14:backgroundMark x1="39184" y1="10283" x2="39184" y2="11311"/>
                        <a14:backgroundMark x1="39184" y1="11568" x2="39716" y2="13625"/>
                        <a14:backgroundMark x1="40957" y1="14396" x2="43617" y2="16967"/>
                        <a14:backgroundMark x1="44858" y1="17224" x2="46277" y2="18509"/>
                        <a14:backgroundMark x1="48050" y1="19537" x2="48759" y2="20566"/>
                        <a14:backgroundMark x1="49291" y1="20566" x2="50000" y2="21080"/>
                        <a14:backgroundMark x1="51064" y1="21337" x2="56915" y2="23650"/>
                        <a14:backgroundMark x1="57270" y1="23650" x2="58511" y2="23907"/>
                        <a14:backgroundMark x1="60284" y1="24165" x2="60284" y2="24165"/>
                        <a14:backgroundMark x1="60284" y1="24165" x2="60284" y2="24165"/>
                        <a14:backgroundMark x1="4787" y1="17995" x2="4787" y2="17995"/>
                        <a14:backgroundMark x1="4610" y1="17995" x2="6383" y2="18252"/>
                        <a14:backgroundMark x1="6560" y1="18252" x2="13121" y2="18509"/>
                        <a14:backgroundMark x1="14539" y1="18509" x2="14539" y2="18509"/>
                        <a14:backgroundMark x1="15426" y1="18509" x2="17730" y2="19537"/>
                        <a14:backgroundMark x1="22872" y1="23393" x2="22872" y2="23393"/>
                        <a14:backgroundMark x1="22872" y1="23907" x2="22872" y2="23907"/>
                        <a14:backgroundMark x1="25355" y1="25707" x2="26241" y2="26221"/>
                        <a14:backgroundMark x1="27660" y1="26735" x2="27660" y2="26735"/>
                        <a14:backgroundMark x1="27660" y1="26735" x2="31028" y2="29563"/>
                        <a14:backgroundMark x1="32624" y1="30591" x2="34220" y2="31105"/>
                        <a14:backgroundMark x1="34397" y1="31105" x2="34397" y2="31105"/>
                        <a14:backgroundMark x1="37057" y1="32648" x2="39184" y2="32648"/>
                        <a14:backgroundMark x1="40603" y1="31362" x2="40603" y2="31362"/>
                        <a14:backgroundMark x1="40780" y1="31362" x2="40780" y2="31362"/>
                      </a14:backgroundRemoval>
                    </a14:imgEffect>
                  </a14:imgLayer>
                </a14:imgProps>
              </a:ext>
            </a:extLst>
          </a:blip>
          <a:srcRect l="1442" t="4406" r="-1442" b="24584"/>
          <a:stretch/>
        </p:blipFill>
        <p:spPr>
          <a:xfrm>
            <a:off x="2015382" y="3429000"/>
            <a:ext cx="7787439" cy="36174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9074" y="344064"/>
            <a:ext cx="11373852" cy="3607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Задатак 4</a:t>
            </a:r>
            <a:r>
              <a:rPr lang="sr-Cyrl-R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Чобаница Сњежа има стадо од 47 оваца и 64 </a:t>
            </a:r>
          </a:p>
          <a:p>
            <a:pPr>
              <a:lnSpc>
                <a:spcPct val="150000"/>
              </a:lnSpc>
            </a:pP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кокошке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. Којих животиња има више?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sr-Cyrl-R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sr-Cyrl-RS" sz="3000" dirty="0">
                <a:latin typeface="Arial" panose="020B0604020202020204" pitchFamily="34" charset="0"/>
                <a:cs typeface="Arial" panose="020B0604020202020204" pitchFamily="34" charset="0"/>
              </a:rPr>
              <a:t>Овце: 47            Кокошке: 64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2954" y="3235597"/>
            <a:ext cx="426147" cy="71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>
                <a:solidFill>
                  <a:srgbClr val="C00000"/>
                </a:solidFill>
              </a:rPr>
              <a:t>&lt;</a:t>
            </a:r>
            <a:endParaRPr lang="sr-Latn-BA" sz="4000" b="1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7" r="32369" b="56386"/>
          <a:stretch/>
        </p:blipFill>
        <p:spPr>
          <a:xfrm>
            <a:off x="8859685" y="-268860"/>
            <a:ext cx="3898231" cy="249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112168" y="513346"/>
            <a:ext cx="8807116" cy="3689686"/>
          </a:xfrm>
          <a:prstGeom prst="roundRect">
            <a:avLst/>
          </a:prstGeom>
          <a:ln w="76200">
            <a:solidFill>
              <a:srgbClr val="F89AF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334544"/>
              </p:ext>
            </p:extLst>
          </p:nvPr>
        </p:nvGraphicFramePr>
        <p:xfrm>
          <a:off x="3368843" y="1410098"/>
          <a:ext cx="8405817" cy="2461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2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4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8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2431">
                <a:tc>
                  <a:txBody>
                    <a:bodyPr/>
                    <a:lstStyle/>
                    <a:p>
                      <a:pPr algn="ctr"/>
                      <a:r>
                        <a:rPr lang="sr-Cyrl-R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ПОНЕДЈЕ-ЉАК</a:t>
                      </a:r>
                      <a:endParaRPr lang="sr-Latn-BA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УТОРАК</a:t>
                      </a:r>
                      <a:endParaRPr lang="sr-Latn-BA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СРИЈЕДА</a:t>
                      </a:r>
                      <a:endParaRPr lang="sr-Latn-BA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ЧЕТВРТАК</a:t>
                      </a:r>
                      <a:endParaRPr lang="sr-Latn-BA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ПЕТАК</a:t>
                      </a:r>
                      <a:endParaRPr lang="sr-Latn-BA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СУБОТА</a:t>
                      </a:r>
                      <a:endParaRPr lang="sr-Latn-BA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НЕДЈЕЉА</a:t>
                      </a:r>
                      <a:endParaRPr lang="sr-Latn-BA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37">
                <a:tc>
                  <a:txBody>
                    <a:bodyPr/>
                    <a:lstStyle/>
                    <a:p>
                      <a:pPr algn="ctr"/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BA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37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37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37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737"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sr-Latn-B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68842" y="786063"/>
            <a:ext cx="795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sr-Cyrl-RS" sz="2400" b="1" dirty="0">
                <a:latin typeface="Arial" panose="020B0604020202020204" pitchFamily="34" charset="0"/>
                <a:cs typeface="Arial" panose="020B0604020202020204" pitchFamily="34" charset="0"/>
              </a:rPr>
              <a:t>МАЈ                       2020.                          МАЈ</a:t>
            </a:r>
            <a:endParaRPr lang="sr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41" t="14729" r="82145" b="38443"/>
          <a:stretch/>
        </p:blipFill>
        <p:spPr>
          <a:xfrm>
            <a:off x="-192505" y="3160297"/>
            <a:ext cx="2342147" cy="3737808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0" y="593558"/>
            <a:ext cx="2823411" cy="3529263"/>
          </a:xfrm>
          <a:prstGeom prst="wedgeRoundRectCallout">
            <a:avLst/>
          </a:prstGeom>
          <a:ln w="38100">
            <a:solidFill>
              <a:srgbClr val="F89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-70917" y="593559"/>
            <a:ext cx="2960234" cy="3347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r-Cyrl-RS" sz="2400" b="1" dirty="0">
                <a:latin typeface="Arial" panose="020B0604020202020204" pitchFamily="34" charset="0"/>
                <a:cs typeface="Arial" panose="020B0604020202020204" pitchFamily="34" charset="0"/>
              </a:rPr>
              <a:t>Изброј колико се</a:t>
            </a:r>
          </a:p>
          <a:p>
            <a:pPr algn="ctr">
              <a:lnSpc>
                <a:spcPct val="150000"/>
              </a:lnSpc>
            </a:pPr>
            <a:r>
              <a:rPr lang="sr-Cyrl-RS" sz="2400" b="1" dirty="0">
                <a:latin typeface="Arial" panose="020B0604020202020204" pitchFamily="34" charset="0"/>
                <a:cs typeface="Arial" panose="020B0604020202020204" pitchFamily="34" charset="0"/>
              </a:rPr>
              <a:t> дана у мају пише </a:t>
            </a:r>
          </a:p>
          <a:p>
            <a:pPr algn="ctr">
              <a:lnSpc>
                <a:spcPct val="150000"/>
              </a:lnSpc>
            </a:pPr>
            <a:r>
              <a:rPr lang="sr-Cyrl-RS" sz="2400" b="1" dirty="0">
                <a:latin typeface="Arial" panose="020B0604020202020204" pitchFamily="34" charset="0"/>
                <a:cs typeface="Arial" panose="020B0604020202020204" pitchFamily="34" charset="0"/>
              </a:rPr>
              <a:t>једноцифреним</a:t>
            </a:r>
          </a:p>
          <a:p>
            <a:pPr algn="ctr">
              <a:lnSpc>
                <a:spcPct val="150000"/>
              </a:lnSpc>
            </a:pPr>
            <a:r>
              <a:rPr lang="sr-Cyrl-RS" sz="2400" b="1" dirty="0">
                <a:latin typeface="Arial" panose="020B0604020202020204" pitchFamily="34" charset="0"/>
                <a:cs typeface="Arial" panose="020B0604020202020204" pitchFamily="34" charset="0"/>
              </a:rPr>
              <a:t> а колико </a:t>
            </a:r>
          </a:p>
          <a:p>
            <a:pPr algn="ctr">
              <a:lnSpc>
                <a:spcPct val="150000"/>
              </a:lnSpc>
            </a:pPr>
            <a:r>
              <a:rPr lang="sr-Cyrl-RS" sz="2400" b="1" dirty="0">
                <a:latin typeface="Arial" panose="020B0604020202020204" pitchFamily="34" charset="0"/>
                <a:cs typeface="Arial" panose="020B0604020202020204" pitchFamily="34" charset="0"/>
              </a:rPr>
              <a:t>двоцифреним</a:t>
            </a:r>
          </a:p>
          <a:p>
            <a:pPr algn="ctr">
              <a:lnSpc>
                <a:spcPct val="150000"/>
              </a:lnSpc>
            </a:pPr>
            <a:r>
              <a:rPr lang="sr-Cyrl-RS" sz="2400" b="1" dirty="0">
                <a:latin typeface="Arial" panose="020B0604020202020204" pitchFamily="34" charset="0"/>
                <a:cs typeface="Arial" panose="020B0604020202020204" pitchFamily="34" charset="0"/>
              </a:rPr>
              <a:t> бројевима.</a:t>
            </a:r>
            <a:endParaRPr lang="sr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1095" y="5807243"/>
            <a:ext cx="5519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Упоредимо их.     ___________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1558" y="4219075"/>
            <a:ext cx="8664680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Једноцифреним бројевима записано је _</a:t>
            </a:r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__ дана.</a:t>
            </a:r>
          </a:p>
          <a:p>
            <a:pPr>
              <a:lnSpc>
                <a:spcPct val="150000"/>
              </a:lnSpc>
            </a:pP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Двоцифреним бројевима записана су ____ дана.</a:t>
            </a:r>
            <a:endParaRPr lang="sr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773" y="64931"/>
            <a:ext cx="2117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Задатак 5.</a:t>
            </a:r>
            <a:endParaRPr lang="sr-Latn-BA" sz="3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49083" y="4305454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sr-Latn-BA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74007" y="5017063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000" b="1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sr-Latn-BA" sz="3000" b="1" dirty="0">
              <a:solidFill>
                <a:srgbClr val="9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27516" y="575091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sr-Latn-BA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82640" y="575091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sr-Latn-BA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9010" y="5676077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sr-Latn-B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0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631</Words>
  <Application>Microsoft Office PowerPoint</Application>
  <PresentationFormat>Widescreen</PresentationFormat>
  <Paragraphs>342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Математика 2.разред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2.разред</dc:title>
  <dc:creator>Snježana Maksimović</dc:creator>
  <cp:lastModifiedBy>Mirjana Brkić</cp:lastModifiedBy>
  <cp:revision>22</cp:revision>
  <dcterms:created xsi:type="dcterms:W3CDTF">2020-05-17T21:37:20Z</dcterms:created>
  <dcterms:modified xsi:type="dcterms:W3CDTF">2021-04-28T08:10:25Z</dcterms:modified>
</cp:coreProperties>
</file>