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1" r:id="rId4"/>
    <p:sldId id="264" r:id="rId5"/>
    <p:sldId id="266" r:id="rId6"/>
    <p:sldId id="263" r:id="rId7"/>
    <p:sldId id="267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3F5824-9485-4B57-8DF4-907CD05BE0C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9C484D3-CFF6-48BA-8FB2-37F3418DB0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1314451"/>
            <a:ext cx="7175351" cy="1333500"/>
          </a:xfrm>
        </p:spPr>
        <p:txBody>
          <a:bodyPr/>
          <a:lstStyle/>
          <a:p>
            <a:pPr marL="182880" indent="0" algn="ctr">
              <a:buNone/>
            </a:pPr>
            <a:r>
              <a:rPr lang="sr-Cyrl-BA" sz="4400" dirty="0" smtClean="0">
                <a:ln w="1905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РИЈЕЧИ КОЈЕ ИМАЈУ СУПРОТНО ЗНАЧЕЊЕ</a:t>
            </a:r>
            <a:endParaRPr lang="en-US" sz="4400" dirty="0">
              <a:ln w="1905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81350"/>
            <a:ext cx="6400800" cy="1314450"/>
          </a:xfrm>
        </p:spPr>
        <p:txBody>
          <a:bodyPr/>
          <a:lstStyle/>
          <a:p>
            <a:pPr algn="ctr"/>
            <a:r>
              <a:rPr lang="sr-Cyrl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9550"/>
            <a:ext cx="7772400" cy="43053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Често можемо чути изразе: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„Ако није црно онда је бијело“,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„Сит гладном не вјерује“,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„Танка је линија између љубави и мржње“...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 играте игре „Топло - хладно“ или „Дан – ноћ“.</a:t>
            </a:r>
          </a:p>
          <a:p>
            <a:pPr marL="45720" indent="0">
              <a:buNone/>
            </a:pPr>
            <a:endParaRPr lang="sr-Cyrl-B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Примијетили сте да смо у наведеним примјерима користили ријечи супротног значења, као што су:</a:t>
            </a: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dirty="0"/>
          </a:p>
          <a:p>
            <a:pPr marL="45720" indent="0">
              <a:buNone/>
            </a:pPr>
            <a:endParaRPr lang="sr-Cyrl-BA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714750"/>
            <a:ext cx="2209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црно - бијело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3719945"/>
            <a:ext cx="2209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 - доље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3714750"/>
            <a:ext cx="2209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убав - мржња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4286250"/>
            <a:ext cx="2209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опло - хладно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1664" y="4286250"/>
            <a:ext cx="2209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- ноћ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4773323"/>
            <a:ext cx="3048000" cy="271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4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8640"/>
            <a:ext cx="7620000" cy="339471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Ријечи супротног значења зову се АНТОНИМИ.</a:t>
            </a:r>
          </a:p>
          <a:p>
            <a:pPr marL="45720" indent="0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РАДОСТ - ТУГА		ГЛАДАН - СИТ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ТИШИНА - БУКА		ДЕБЕО - МРШАВ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ЉЕТО - ЗИМА		ВИСОК - НИЗАК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КВАСИТИ - СУШИТИ	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ЋУТАТИ</a:t>
            </a:r>
          </a:p>
          <a:p>
            <a:pPr marL="45720" indent="0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Закључујемо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супротно значење могу имати: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именице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глаголи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4601223"/>
            <a:ext cx="3048000" cy="271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2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077200" cy="425196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Сљедеће реченице допуни ријечима супротног значења од оних које су написане испод црта.</a:t>
            </a:r>
          </a:p>
          <a:p>
            <a:pPr marL="45720" indent="0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Одједном је настала __________________.</a:t>
            </a:r>
          </a:p>
          <a:p>
            <a:pPr marL="45720" indent="0"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(бука)</a:t>
            </a:r>
          </a:p>
          <a:p>
            <a:pPr marL="45720" indent="0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 то десило, у селу је завладала ___________________.</a:t>
            </a:r>
          </a:p>
          <a:p>
            <a:pPr marL="45720" indent="0"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(</a:t>
            </a: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туга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Мајка му је говорила да је здравље ____________________.</a:t>
            </a:r>
          </a:p>
          <a:p>
            <a:pPr marL="45720" indent="0"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(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сиромаштво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>
              <a:buNone/>
            </a:pP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Знала је да   ___________    кућу гради.</a:t>
            </a:r>
          </a:p>
          <a:p>
            <a:pPr marL="45720" indent="0"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(неслога)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19400" y="1246905"/>
            <a:ext cx="1828800" cy="2961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тишина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24400" y="2114550"/>
            <a:ext cx="1828800" cy="3325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радост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0" y="3039341"/>
            <a:ext cx="1981200" cy="3429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05000" y="3938148"/>
            <a:ext cx="1295400" cy="3325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слога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4582391"/>
            <a:ext cx="3048000" cy="271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30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318" y="400050"/>
            <a:ext cx="6400800" cy="822960"/>
          </a:xfrm>
          <a:ln>
            <a:noFill/>
          </a:ln>
        </p:spPr>
        <p:txBody>
          <a:bodyPr/>
          <a:lstStyle/>
          <a:p>
            <a:pPr marL="4572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глаголе који су супротног значења од понуђених.</a:t>
            </a:r>
          </a:p>
          <a:p>
            <a:pPr marL="45720" indent="0">
              <a:buNone/>
            </a:pP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743200"/>
            <a:ext cx="1524000" cy="5143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Хтјели су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1371600"/>
            <a:ext cx="1524000" cy="51435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2000250"/>
            <a:ext cx="1524000" cy="51435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узимати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2628900"/>
            <a:ext cx="1524000" cy="5143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смијати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3262745"/>
            <a:ext cx="1524000" cy="514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удаљити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4655" y="3891395"/>
            <a:ext cx="1524000" cy="51435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доћи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>
            <a:stCxn id="4" idx="3"/>
          </p:cNvCxnSpPr>
          <p:nvPr/>
        </p:nvCxnSpPr>
        <p:spPr>
          <a:xfrm flipV="1">
            <a:off x="2209800" y="1628775"/>
            <a:ext cx="381000" cy="13716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6" idx="1"/>
          </p:cNvCxnSpPr>
          <p:nvPr/>
        </p:nvCxnSpPr>
        <p:spPr>
          <a:xfrm flipV="1">
            <a:off x="2209800" y="2257425"/>
            <a:ext cx="381000" cy="74295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 flipV="1">
            <a:off x="2223656" y="2886076"/>
            <a:ext cx="367145" cy="119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1"/>
          </p:cNvCxnSpPr>
          <p:nvPr/>
        </p:nvCxnSpPr>
        <p:spPr>
          <a:xfrm>
            <a:off x="2192482" y="3044537"/>
            <a:ext cx="398318" cy="47538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9" idx="1"/>
          </p:cNvCxnSpPr>
          <p:nvPr/>
        </p:nvCxnSpPr>
        <p:spPr>
          <a:xfrm>
            <a:off x="2209801" y="3000376"/>
            <a:ext cx="394855" cy="114819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606637" y="2756189"/>
            <a:ext cx="2043546" cy="5143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су морали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97437" y="1371600"/>
            <a:ext cx="1524000" cy="51435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ћутати.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97437" y="2005445"/>
            <a:ext cx="1524000" cy="51435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25146" y="2649681"/>
            <a:ext cx="1524000" cy="5143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97437" y="3262745"/>
            <a:ext cx="1524000" cy="51435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прићи.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04364" y="3891395"/>
            <a:ext cx="1524000" cy="51435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отићи.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>
            <a:endCxn id="24" idx="1"/>
          </p:cNvCxnSpPr>
          <p:nvPr/>
        </p:nvCxnSpPr>
        <p:spPr>
          <a:xfrm flipV="1">
            <a:off x="6650183" y="1628775"/>
            <a:ext cx="547254" cy="1397577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3"/>
          </p:cNvCxnSpPr>
          <p:nvPr/>
        </p:nvCxnSpPr>
        <p:spPr>
          <a:xfrm flipV="1">
            <a:off x="6650184" y="2311977"/>
            <a:ext cx="554181" cy="7013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3"/>
            <a:endCxn id="26" idx="1"/>
          </p:cNvCxnSpPr>
          <p:nvPr/>
        </p:nvCxnSpPr>
        <p:spPr>
          <a:xfrm flipV="1">
            <a:off x="6650184" y="2906856"/>
            <a:ext cx="574963" cy="106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7" idx="1"/>
          </p:cNvCxnSpPr>
          <p:nvPr/>
        </p:nvCxnSpPr>
        <p:spPr>
          <a:xfrm>
            <a:off x="6650183" y="3025054"/>
            <a:ext cx="547254" cy="49486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8" idx="1"/>
          </p:cNvCxnSpPr>
          <p:nvPr/>
        </p:nvCxnSpPr>
        <p:spPr>
          <a:xfrm>
            <a:off x="6650184" y="3044537"/>
            <a:ext cx="554181" cy="110403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3"/>
            <a:endCxn id="23" idx="1"/>
          </p:cNvCxnSpPr>
          <p:nvPr/>
        </p:nvCxnSpPr>
        <p:spPr>
          <a:xfrm>
            <a:off x="4114801" y="1628775"/>
            <a:ext cx="491837" cy="1384589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3"/>
            <a:endCxn id="23" idx="1"/>
          </p:cNvCxnSpPr>
          <p:nvPr/>
        </p:nvCxnSpPr>
        <p:spPr>
          <a:xfrm>
            <a:off x="4114801" y="2257425"/>
            <a:ext cx="491837" cy="75593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3"/>
            <a:endCxn id="23" idx="1"/>
          </p:cNvCxnSpPr>
          <p:nvPr/>
        </p:nvCxnSpPr>
        <p:spPr>
          <a:xfrm>
            <a:off x="4114801" y="2886075"/>
            <a:ext cx="491837" cy="127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3"/>
            <a:endCxn id="23" idx="1"/>
          </p:cNvCxnSpPr>
          <p:nvPr/>
        </p:nvCxnSpPr>
        <p:spPr>
          <a:xfrm flipV="1">
            <a:off x="4114801" y="3013364"/>
            <a:ext cx="491837" cy="50655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9" idx="3"/>
            <a:endCxn id="23" idx="1"/>
          </p:cNvCxnSpPr>
          <p:nvPr/>
        </p:nvCxnSpPr>
        <p:spPr>
          <a:xfrm flipV="1">
            <a:off x="4128655" y="3013364"/>
            <a:ext cx="477982" cy="113520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96000" y="4630447"/>
            <a:ext cx="3048000" cy="271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1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" t="4714" r="1280"/>
          <a:stretch/>
        </p:blipFill>
        <p:spPr bwMode="auto">
          <a:xfrm>
            <a:off x="318655" y="1241713"/>
            <a:ext cx="8492836" cy="147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" t="4885" r="1192"/>
          <a:stretch/>
        </p:blipFill>
        <p:spPr bwMode="auto">
          <a:xfrm>
            <a:off x="457201" y="3003464"/>
            <a:ext cx="8215745" cy="161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6419" y="285750"/>
            <a:ext cx="8312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придјеве можемо написати испод слика, а да су супротног значења?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8710" y="2286000"/>
            <a:ext cx="1087582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8692" y="2286000"/>
            <a:ext cx="1246908" cy="514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БОЛЕ-СТАН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1" y="2280805"/>
            <a:ext cx="1440873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34346" y="2286000"/>
            <a:ext cx="1156854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2286000"/>
            <a:ext cx="119149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ДЕБЕО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36871" y="2286000"/>
            <a:ext cx="119149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МРШАВ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8400" y="4248503"/>
            <a:ext cx="119149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ЦРНА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23019" y="4254510"/>
            <a:ext cx="119149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БИЈЕЛА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01291" y="4253698"/>
            <a:ext cx="119149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ВРУЋ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4400" y="4253698"/>
            <a:ext cx="12954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ХЛАДАН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1" y="4221959"/>
            <a:ext cx="119149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66454" y="4243798"/>
            <a:ext cx="119149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МЛАДА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0" y="4736305"/>
            <a:ext cx="3048000" cy="271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52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657600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Прочитаћемо још неколико занимљивих </a:t>
            </a:r>
            <a:r>
              <a:rPr lang="sr-Cyrl-B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пословица:</a:t>
            </a:r>
          </a:p>
          <a:p>
            <a:pPr marL="45720" indent="0">
              <a:buNone/>
            </a:pPr>
            <a:endParaRPr lang="sr-Cyrl-B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много прича, мало ради.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Куће су нове, а предрасуде старе.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Знање је свјетлост, а незнање мрак.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Питаће те старост гдје ти је била младост.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4600574"/>
            <a:ext cx="3048000" cy="271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057400" y="259773"/>
            <a:ext cx="4648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45720" indent="0" algn="ctr">
              <a:buFont typeface="Georgia" pitchFamily="18" charset="0"/>
              <a:buNone/>
            </a:pP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716973"/>
            <a:ext cx="6781800" cy="39121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" lvl="0"/>
            <a:endParaRPr lang="sr-Cyrl-BA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r>
              <a:rPr lang="sr-Cyrl-B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1.Уз </a:t>
            </a:r>
            <a:r>
              <a:rPr lang="sr-Cyrl-B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наведене ријечи допиши </a:t>
            </a:r>
            <a:r>
              <a:rPr lang="sr-Cyrl-B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ријечи супротног значења</a:t>
            </a:r>
            <a:r>
              <a:rPr lang="sr-Cyrl-B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148013" lvl="0" indent="-3033713"/>
            <a:endParaRPr lang="sr-Cyrl-BA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r>
              <a:rPr lang="sr-Cyrl-B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 -                                            испред - </a:t>
            </a:r>
            <a:endParaRPr lang="sr-Cyrl-B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endParaRPr lang="sr-Cyrl-BA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r>
              <a:rPr lang="sr-Cyrl-B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 -                                             иза - </a:t>
            </a:r>
            <a:endParaRPr lang="sr-Cyrl-B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endParaRPr lang="sr-Cyrl-BA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r>
              <a:rPr lang="sr-Cyrl-B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B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 -                                             сит - </a:t>
            </a:r>
            <a:endParaRPr lang="sr-Cyrl-B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endParaRPr lang="sr-Cyrl-BA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r>
              <a:rPr lang="sr-Cyrl-B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есно -                                         празан -</a:t>
            </a:r>
            <a:endParaRPr lang="sr-Cyrl-B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endParaRPr lang="sr-Cyrl-BA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r>
              <a:rPr lang="sr-Cyrl-B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B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риво </a:t>
            </a:r>
            <a:r>
              <a:rPr lang="sr-Cyrl-BA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               мршав </a:t>
            </a:r>
            <a:r>
              <a:rPr lang="sr-Cyrl-B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sr-Cyrl-B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endParaRPr lang="sr-Cyrl-BA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8013" lvl="0" indent="-3033713"/>
            <a:r>
              <a:rPr lang="sr-Cyrl-B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рећан -                                       тврдо - </a:t>
            </a:r>
            <a:endParaRPr lang="sr-Cyrl-B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sr-Cyrl-BA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4638242"/>
            <a:ext cx="3048000" cy="271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247</TotalTime>
  <Words>326</Words>
  <Application>Microsoft Office PowerPoint</Application>
  <PresentationFormat>Projekcija na ekranu (16:9)</PresentationFormat>
  <Paragraphs>104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Clarity</vt:lpstr>
      <vt:lpstr>РИЈЕЧИ КОЈЕ ИМАЈУ СУПРОТНО ЗНАЧЕЊЕ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СИНОНИМИ  И               АНТОНИМИ</dc:title>
  <dc:creator>User</dc:creator>
  <cp:lastModifiedBy>tatjana</cp:lastModifiedBy>
  <cp:revision>34</cp:revision>
  <dcterms:created xsi:type="dcterms:W3CDTF">2020-03-25T00:07:21Z</dcterms:created>
  <dcterms:modified xsi:type="dcterms:W3CDTF">2020-04-08T18:30:19Z</dcterms:modified>
</cp:coreProperties>
</file>