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4" r:id="rId2"/>
    <p:sldId id="276" r:id="rId3"/>
    <p:sldId id="285" r:id="rId4"/>
    <p:sldId id="284" r:id="rId5"/>
    <p:sldId id="267" r:id="rId6"/>
    <p:sldId id="278" r:id="rId7"/>
    <p:sldId id="268" r:id="rId8"/>
    <p:sldId id="283" r:id="rId9"/>
    <p:sldId id="288" r:id="rId10"/>
    <p:sldId id="286" r:id="rId11"/>
    <p:sldId id="281" r:id="rId12"/>
    <p:sldId id="282" r:id="rId13"/>
    <p:sldId id="269" r:id="rId14"/>
    <p:sldId id="264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6600FF"/>
    <a:srgbClr val="339966"/>
    <a:srgbClr val="006600"/>
    <a:srgbClr val="00CC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BA627-D876-4D13-8688-A4DC480A93A6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D3D8715-DA90-4B29-9623-BB7FDE07735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BA627-D876-4D13-8688-A4DC480A93A6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D8715-DA90-4B29-9623-BB7FDE07735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6D3D8715-DA90-4B29-9623-BB7FDE077357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BA627-D876-4D13-8688-A4DC480A93A6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BA627-D876-4D13-8688-A4DC480A93A6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6D3D8715-DA90-4B29-9623-BB7FDE07735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BA627-D876-4D13-8688-A4DC480A93A6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D3D8715-DA90-4B29-9623-BB7FDE077357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CF3BA627-D876-4D13-8688-A4DC480A93A6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D8715-DA90-4B29-9623-BB7FDE07735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BA627-D876-4D13-8688-A4DC480A93A6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6D3D8715-DA90-4B29-9623-BB7FDE077357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BA627-D876-4D13-8688-A4DC480A93A6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6D3D8715-DA90-4B29-9623-BB7FDE0773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BA627-D876-4D13-8688-A4DC480A93A6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D3D8715-DA90-4B29-9623-BB7FDE0773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D3D8715-DA90-4B29-9623-BB7FDE077357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BA627-D876-4D13-8688-A4DC480A93A6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6D3D8715-DA90-4B29-9623-BB7FDE077357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CF3BA627-D876-4D13-8688-A4DC480A93A6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CF3BA627-D876-4D13-8688-A4DC480A93A6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D3D8715-DA90-4B29-9623-BB7FDE077357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bs-Latn-BA" sz="4800" dirty="0" smtClean="0">
                <a:solidFill>
                  <a:srgbClr val="003399"/>
                </a:solidFill>
              </a:rPr>
              <a:t>VII</a:t>
            </a:r>
            <a:r>
              <a:rPr lang="sr-Cyrl-BA" sz="4800" dirty="0" smtClean="0">
                <a:solidFill>
                  <a:srgbClr val="003399"/>
                </a:solidFill>
              </a:rPr>
              <a:t> РАЗРЕД</a:t>
            </a:r>
            <a:endParaRPr lang="en-US" sz="4800" dirty="0">
              <a:solidFill>
                <a:srgbClr val="003399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r-Cyrl-BA" sz="7200" dirty="0" smtClean="0">
                <a:solidFill>
                  <a:srgbClr val="0070C0"/>
                </a:solidFill>
              </a:rPr>
              <a:t>ГЕОГРАФИЈА</a:t>
            </a:r>
            <a:endParaRPr lang="en-US" sz="7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00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r-Cyrl-BA" sz="4400" dirty="0" smtClean="0"/>
              <a:t>ПОЉОПРИВРЕДА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r-Cyrl-BA" sz="2800" dirty="0"/>
              <a:t>Пољопривреда уз максимално кориштење агротехничких мјера и минимално радне снаге само 3% извози своје производе широм </a:t>
            </a:r>
            <a:r>
              <a:rPr lang="sr-Cyrl-BA" sz="2800" dirty="0" smtClean="0"/>
              <a:t>Свијета</a:t>
            </a:r>
          </a:p>
          <a:p>
            <a:r>
              <a:rPr lang="sr-Cyrl-BA" sz="2800" dirty="0" smtClean="0"/>
              <a:t>Извози млијеко, вино, цвијеће....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005064"/>
            <a:ext cx="4104456" cy="2403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332" y="1480754"/>
            <a:ext cx="4057140" cy="2408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 rot="19746079">
            <a:off x="4993235" y="1326866"/>
            <a:ext cx="19760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1400" dirty="0" smtClean="0"/>
              <a:t> Француска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 rot="20156104">
            <a:off x="4767341" y="4291652"/>
            <a:ext cx="13517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1400" dirty="0" smtClean="0"/>
              <a:t>    Холандија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123861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r-Cyrl-BA" sz="4400" dirty="0" smtClean="0"/>
              <a:t>САОБРАЋАЈ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198240" cy="4681728"/>
          </a:xfrm>
        </p:spPr>
        <p:txBody>
          <a:bodyPr>
            <a:normAutofit/>
          </a:bodyPr>
          <a:lstStyle/>
          <a:p>
            <a:r>
              <a:rPr lang="sr-Cyrl-BA" sz="1900" dirty="0"/>
              <a:t>Саобраћај изузетно развијен а то доказује Француска по најбржим и најтачнијим возовима, огроман промет робе у </a:t>
            </a:r>
            <a:r>
              <a:rPr lang="sr-Cyrl-BA" sz="1900" dirty="0" smtClean="0"/>
              <a:t>луци Ротердам, аеродром Хитроу, </a:t>
            </a:r>
            <a:r>
              <a:rPr lang="sr-Cyrl-BA" sz="1900" dirty="0"/>
              <a:t>Лондон са највећим бројем путника, Евротунел </a:t>
            </a:r>
            <a:r>
              <a:rPr lang="sr-Cyrl-BA" sz="1900" dirty="0" smtClean="0"/>
              <a:t>испод ЛаМанша</a:t>
            </a:r>
            <a:r>
              <a:rPr lang="sr-Cyrl-BA" sz="2800" dirty="0"/>
              <a:t>...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484784"/>
            <a:ext cx="3744416" cy="2190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861048"/>
            <a:ext cx="3225957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879739"/>
            <a:ext cx="4316714" cy="2299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 rot="20162061">
            <a:off x="4698347" y="1689496"/>
            <a:ext cx="2150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dirty="0" smtClean="0">
                <a:solidFill>
                  <a:schemeClr val="bg1">
                    <a:lumMod val="95000"/>
                  </a:schemeClr>
                </a:solidFill>
              </a:rPr>
              <a:t>Лука у Ротердаму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21026903">
            <a:off x="5447572" y="4373466"/>
            <a:ext cx="33433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1600" dirty="0" smtClean="0">
                <a:solidFill>
                  <a:schemeClr val="bg1"/>
                </a:solidFill>
              </a:rPr>
              <a:t>Аеродром Хитроу у Лондону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20334427">
            <a:off x="2123728" y="5271011"/>
            <a:ext cx="47897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sr-Cyrl-BA" sz="1600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r>
              <a:rPr lang="sr-Cyrl-BA" sz="1600" dirty="0" smtClean="0">
                <a:solidFill>
                  <a:schemeClr val="bg1">
                    <a:lumMod val="95000"/>
                  </a:schemeClr>
                </a:solidFill>
              </a:rPr>
              <a:t>Еуротунел</a:t>
            </a:r>
          </a:p>
          <a:p>
            <a:pPr algn="ctr"/>
            <a:r>
              <a:rPr lang="sr-Cyrl-BA" sz="1600" dirty="0" smtClean="0">
                <a:solidFill>
                  <a:schemeClr val="bg1">
                    <a:lumMod val="95000"/>
                  </a:schemeClr>
                </a:solidFill>
              </a:rPr>
              <a:t> испод Ламанша</a:t>
            </a:r>
            <a:endParaRPr lang="en-US" sz="16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882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r-Cyrl-BA" sz="4800" dirty="0" smtClean="0"/>
              <a:t>ТУРИЗАМ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r-Cyrl-BA" sz="2800" dirty="0"/>
              <a:t>Туризам значајна </a:t>
            </a:r>
            <a:r>
              <a:rPr lang="sr-Cyrl-BA" sz="2800" dirty="0" smtClean="0"/>
              <a:t>привредна дјелатност </a:t>
            </a:r>
            <a:r>
              <a:rPr lang="sr-Cyrl-BA" sz="2800" dirty="0"/>
              <a:t>јер су развијени сви видови </a:t>
            </a:r>
            <a:r>
              <a:rPr lang="sr-Cyrl-BA" sz="2800" dirty="0" smtClean="0"/>
              <a:t>туризма планински</a:t>
            </a:r>
            <a:r>
              <a:rPr lang="sr-Cyrl-BA" sz="2800" dirty="0"/>
              <a:t>, вјерски, морски, бањски, градски....</a:t>
            </a:r>
          </a:p>
          <a:p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628800"/>
            <a:ext cx="4188237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2067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r-Cyrl-BA" sz="4400" dirty="0" smtClean="0"/>
              <a:t>ПОЛИТИЧКА ПОДЈЕЛА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sr-Cyrl-BA" sz="2200" dirty="0" smtClean="0"/>
              <a:t>Од шест држава двије су републике а четири монархије (три су краљевине и једна војводство).</a:t>
            </a:r>
            <a:endParaRPr lang="en-US" sz="2200" dirty="0" smtClean="0"/>
          </a:p>
          <a:p>
            <a:r>
              <a:rPr lang="sr-Cyrl-BA" sz="2000" dirty="0" smtClean="0">
                <a:solidFill>
                  <a:srgbClr val="FFC000"/>
                </a:solidFill>
              </a:rPr>
              <a:t>Република Француска –Париз</a:t>
            </a:r>
          </a:p>
          <a:p>
            <a:r>
              <a:rPr lang="sr-Cyrl-BA" sz="2000" dirty="0" smtClean="0">
                <a:solidFill>
                  <a:srgbClr val="003399"/>
                </a:solidFill>
              </a:rPr>
              <a:t>Република Ирска – Даблин</a:t>
            </a:r>
          </a:p>
          <a:p>
            <a:r>
              <a:rPr lang="sr-Cyrl-BA" sz="2000" dirty="0">
                <a:solidFill>
                  <a:srgbClr val="00B0F0"/>
                </a:solidFill>
              </a:rPr>
              <a:t>Уједињено Краљевство Велике Британије и Сјеверне Ирске – </a:t>
            </a:r>
            <a:r>
              <a:rPr lang="sr-Cyrl-BA" sz="2000" dirty="0" smtClean="0">
                <a:solidFill>
                  <a:srgbClr val="00B0F0"/>
                </a:solidFill>
              </a:rPr>
              <a:t>Лондон</a:t>
            </a:r>
            <a:endParaRPr lang="sr-Cyrl-BA" sz="2000" dirty="0" smtClean="0">
              <a:solidFill>
                <a:srgbClr val="003399"/>
              </a:solidFill>
            </a:endParaRPr>
          </a:p>
          <a:p>
            <a:r>
              <a:rPr lang="sr-Cyrl-BA" sz="2000" dirty="0" smtClean="0">
                <a:solidFill>
                  <a:srgbClr val="339966"/>
                </a:solidFill>
              </a:rPr>
              <a:t>Краљевина Белгија – Брисел</a:t>
            </a:r>
          </a:p>
          <a:p>
            <a:r>
              <a:rPr lang="sr-Cyrl-BA" sz="2000" dirty="0" smtClean="0">
                <a:solidFill>
                  <a:srgbClr val="6600FF"/>
                </a:solidFill>
              </a:rPr>
              <a:t>Краљевина Холандија- Амстердам</a:t>
            </a:r>
          </a:p>
          <a:p>
            <a:r>
              <a:rPr lang="sr-Cyrl-BA" sz="2000" dirty="0" smtClean="0">
                <a:solidFill>
                  <a:schemeClr val="accent1"/>
                </a:solidFill>
              </a:rPr>
              <a:t>Велико Војводство Луксембург - Луксембург</a:t>
            </a:r>
            <a:endParaRPr lang="en-US" sz="2000" dirty="0">
              <a:solidFill>
                <a:schemeClr val="accent1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044"/>
          <a:stretch/>
        </p:blipFill>
        <p:spPr bwMode="auto">
          <a:xfrm>
            <a:off x="4932040" y="1471105"/>
            <a:ext cx="3888432" cy="4948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228184" y="4221088"/>
            <a:ext cx="16033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800" dirty="0" smtClean="0">
                <a:solidFill>
                  <a:srgbClr val="FFC000"/>
                </a:solidFill>
              </a:rPr>
              <a:t>                        </a:t>
            </a:r>
          </a:p>
          <a:p>
            <a:endParaRPr lang="sr-Cyrl-BA" sz="800" dirty="0">
              <a:solidFill>
                <a:srgbClr val="FFC000"/>
              </a:solidFill>
            </a:endParaRPr>
          </a:p>
          <a:p>
            <a:r>
              <a:rPr lang="sr-Cyrl-BA" sz="800" dirty="0" smtClean="0">
                <a:solidFill>
                  <a:srgbClr val="FFC000"/>
                </a:solidFill>
              </a:rPr>
              <a:t>                          Париз</a:t>
            </a:r>
          </a:p>
          <a:p>
            <a:endParaRPr lang="sr-Cyrl-BA" dirty="0" smtClean="0">
              <a:solidFill>
                <a:srgbClr val="FFC000"/>
              </a:solidFill>
            </a:endParaRPr>
          </a:p>
          <a:p>
            <a:r>
              <a:rPr lang="sr-Cyrl-BA" dirty="0" smtClean="0">
                <a:solidFill>
                  <a:srgbClr val="FFC000"/>
                </a:solidFill>
              </a:rPr>
              <a:t>   Француска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93930" y="4363944"/>
            <a:ext cx="12785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800" dirty="0">
                <a:solidFill>
                  <a:schemeClr val="accent1"/>
                </a:solidFill>
              </a:rPr>
              <a:t>Луксембург</a:t>
            </a:r>
            <a:endParaRPr lang="en-US" sz="800" dirty="0">
              <a:solidFill>
                <a:schemeClr val="accent1"/>
              </a:solidFill>
            </a:endParaRPr>
          </a:p>
          <a:p>
            <a:r>
              <a:rPr lang="sr-Cyrl-BA" sz="1400" dirty="0" smtClean="0">
                <a:solidFill>
                  <a:schemeClr val="accent1"/>
                </a:solidFill>
              </a:rPr>
              <a:t>Луксембург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452320" y="3877892"/>
            <a:ext cx="183863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800" dirty="0" smtClean="0">
                <a:solidFill>
                  <a:srgbClr val="339966"/>
                </a:solidFill>
              </a:rPr>
              <a:t>Брисел</a:t>
            </a:r>
          </a:p>
          <a:p>
            <a:r>
              <a:rPr lang="sr-Cyrl-BA" sz="1400" dirty="0" smtClean="0">
                <a:solidFill>
                  <a:srgbClr val="339966"/>
                </a:solidFill>
              </a:rPr>
              <a:t>Белгија</a:t>
            </a:r>
            <a:endParaRPr lang="en-US" sz="1400" dirty="0">
              <a:solidFill>
                <a:srgbClr val="339966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44959" y="3501008"/>
            <a:ext cx="144599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800" dirty="0" smtClean="0">
                <a:solidFill>
                  <a:srgbClr val="6600FF"/>
                </a:solidFill>
              </a:rPr>
              <a:t>Амстердам</a:t>
            </a:r>
          </a:p>
          <a:p>
            <a:r>
              <a:rPr lang="sr-Cyrl-BA" sz="1400" dirty="0" smtClean="0">
                <a:solidFill>
                  <a:srgbClr val="6600FF"/>
                </a:solidFill>
              </a:rPr>
              <a:t>Холандија</a:t>
            </a:r>
            <a:endParaRPr lang="en-US" sz="1400" dirty="0">
              <a:solidFill>
                <a:srgbClr val="66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92080" y="2708920"/>
            <a:ext cx="7920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800" dirty="0" smtClean="0">
                <a:solidFill>
                  <a:srgbClr val="003399"/>
                </a:solidFill>
              </a:rPr>
              <a:t>          Даблин</a:t>
            </a:r>
          </a:p>
          <a:p>
            <a:r>
              <a:rPr lang="sr-Cyrl-BA" sz="1400" dirty="0" smtClean="0">
                <a:solidFill>
                  <a:srgbClr val="003399"/>
                </a:solidFill>
              </a:rPr>
              <a:t>Ирска</a:t>
            </a:r>
            <a:endParaRPr lang="en-US" sz="1400" dirty="0">
              <a:solidFill>
                <a:srgbClr val="003399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28184" y="2492896"/>
            <a:ext cx="122413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1400" dirty="0" smtClean="0">
                <a:solidFill>
                  <a:srgbClr val="00B0F0"/>
                </a:solidFill>
              </a:rPr>
              <a:t>Велика Британија и Сјеверна Ирска</a:t>
            </a:r>
          </a:p>
          <a:p>
            <a:r>
              <a:rPr lang="sr-Cyrl-BA" sz="1400" dirty="0" smtClean="0">
                <a:solidFill>
                  <a:srgbClr val="00B0F0"/>
                </a:solidFill>
              </a:rPr>
              <a:t>   </a:t>
            </a:r>
          </a:p>
          <a:p>
            <a:r>
              <a:rPr lang="sr-Cyrl-BA" sz="800" dirty="0" smtClean="0">
                <a:solidFill>
                  <a:srgbClr val="00B0F0"/>
                </a:solidFill>
              </a:rPr>
              <a:t>            Лондон</a:t>
            </a:r>
            <a:endParaRPr lang="en-US" sz="1400" dirty="0">
              <a:solidFill>
                <a:srgbClr val="00B0F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72200" y="3472134"/>
            <a:ext cx="6840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800" dirty="0" smtClean="0"/>
              <a:t>    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892129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BA" sz="4400" dirty="0" smtClean="0"/>
              <a:t>Задаћа</a:t>
            </a:r>
            <a:r>
              <a:rPr lang="sr-Cyrl-BA" dirty="0" smtClean="0"/>
              <a:t>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marL="0" indent="0" algn="ctr">
              <a:lnSpc>
                <a:spcPct val="300000"/>
              </a:lnSpc>
              <a:buNone/>
            </a:pPr>
            <a:r>
              <a:rPr lang="sr-Cyrl-BA" dirty="0"/>
              <a:t>  </a:t>
            </a:r>
            <a:r>
              <a:rPr lang="sr-Cyrl-BA" dirty="0" smtClean="0"/>
              <a:t>У радној свесци из географије на страни 45.   </a:t>
            </a:r>
          </a:p>
          <a:p>
            <a:pPr marL="0" indent="0" algn="ctr">
              <a:lnSpc>
                <a:spcPct val="300000"/>
              </a:lnSpc>
              <a:buNone/>
            </a:pPr>
            <a:r>
              <a:rPr lang="sr-Cyrl-BA" dirty="0" smtClean="0"/>
              <a:t>урадити све задатке.</a:t>
            </a:r>
          </a:p>
          <a:p>
            <a:pPr marL="0" indent="0" algn="ctr">
              <a:lnSpc>
                <a:spcPct val="300000"/>
              </a:lnSpc>
              <a:buNone/>
            </a:pPr>
            <a:r>
              <a:rPr lang="sr-Cyrl-BA" dirty="0"/>
              <a:t>Н</a:t>
            </a:r>
            <a:r>
              <a:rPr lang="sr-Cyrl-BA" dirty="0" smtClean="0"/>
              <a:t>ацртати нијему карту и уписати имена држава и главних градова Западне Европе.</a:t>
            </a:r>
          </a:p>
          <a:p>
            <a:pPr marL="0" indent="0">
              <a:buNone/>
            </a:pPr>
            <a:r>
              <a:rPr lang="sr-Cyrl-BA" dirty="0" smtClean="0"/>
              <a:t>За знатижељне истражујте .....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864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1619672" y="260648"/>
            <a:ext cx="5543128" cy="648072"/>
          </a:xfrm>
        </p:spPr>
        <p:txBody>
          <a:bodyPr>
            <a:noAutofit/>
          </a:bodyPr>
          <a:lstStyle/>
          <a:p>
            <a:pPr algn="ctr" eaLnBrk="1" hangingPunct="1"/>
            <a:r>
              <a:rPr lang="sr-Cyrl-BA" b="1" u="sng" dirty="0" smtClean="0">
                <a:solidFill>
                  <a:srgbClr val="0070C0"/>
                </a:solidFill>
                <a:latin typeface="Comic Sans MS" pitchFamily="66" charset="0"/>
              </a:rPr>
              <a:t>Географски лавиринт </a:t>
            </a:r>
            <a:endParaRPr lang="en-US" b="1" u="sng" dirty="0" smtClean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124744"/>
            <a:ext cx="8223448" cy="5580856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sr-Cyrl-CS" dirty="0" smtClean="0"/>
              <a:t>         </a:t>
            </a:r>
            <a:endParaRPr lang="sr-Cyrl-CS" b="1" u="sng" dirty="0" smtClean="0">
              <a:latin typeface="Comic Sans MS" pitchFamily="66" charset="0"/>
            </a:endParaRPr>
          </a:p>
          <a:p>
            <a:pPr eaLnBrk="1" hangingPunct="1">
              <a:buFont typeface="Wingdings" pitchFamily="2" charset="2"/>
              <a:buChar char="q"/>
            </a:pPr>
            <a:r>
              <a:rPr lang="en-US" sz="2400" b="1" dirty="0">
                <a:latin typeface="Comic Sans MS" pitchFamily="66" charset="0"/>
              </a:rPr>
              <a:t> </a:t>
            </a:r>
            <a:r>
              <a:rPr lang="sr-Cyrl-BA" sz="2400" b="1" dirty="0" smtClean="0">
                <a:latin typeface="Comic Sans MS" pitchFamily="66" charset="0"/>
              </a:rPr>
              <a:t>настао сам у терцијару </a:t>
            </a:r>
            <a:r>
              <a:rPr lang="sr-Cyrl-BA" sz="2400" b="1" dirty="0" smtClean="0">
                <a:latin typeface="Comic Sans MS" pitchFamily="66" charset="0"/>
              </a:rPr>
              <a:t>ус</a:t>
            </a:r>
            <a:r>
              <a:rPr lang="sr-Cyrl-RS" sz="2400" b="1" dirty="0" smtClean="0">
                <a:latin typeface="Comic Sans MS" pitchFamily="66" charset="0"/>
              </a:rPr>
              <a:t>љ</a:t>
            </a:r>
            <a:r>
              <a:rPr lang="sr-Cyrl-BA" sz="2400" b="1" dirty="0" smtClean="0">
                <a:latin typeface="Comic Sans MS" pitchFamily="66" charset="0"/>
              </a:rPr>
              <a:t>ед </a:t>
            </a:r>
            <a:r>
              <a:rPr lang="sr-Cyrl-BA" sz="2400" b="1" dirty="0" smtClean="0">
                <a:latin typeface="Comic Sans MS" pitchFamily="66" charset="0"/>
              </a:rPr>
              <a:t>потапања копна</a:t>
            </a:r>
            <a:endParaRPr lang="sr-Cyrl-CS" sz="2400" b="1" dirty="0" smtClean="0">
              <a:latin typeface="Comic Sans MS" pitchFamily="66" charset="0"/>
            </a:endParaRPr>
          </a:p>
          <a:p>
            <a:pPr eaLnBrk="1" hangingPunct="1">
              <a:buFont typeface="Wingdings" pitchFamily="2" charset="2"/>
              <a:buChar char="q"/>
            </a:pPr>
            <a:r>
              <a:rPr lang="sr-Cyrl-CS" sz="2400" b="1" dirty="0">
                <a:latin typeface="Comic Sans MS" pitchFamily="66" charset="0"/>
              </a:rPr>
              <a:t> </a:t>
            </a:r>
            <a:r>
              <a:rPr lang="sr-Cyrl-CS" sz="2400" b="1" dirty="0" smtClean="0">
                <a:latin typeface="Comic Sans MS" pitchFamily="66" charset="0"/>
              </a:rPr>
              <a:t>моје највеће острво је Мен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sr-Cyrl-CS" sz="2400" b="1" dirty="0" smtClean="0">
                <a:latin typeface="Comic Sans MS" pitchFamily="66" charset="0"/>
              </a:rPr>
              <a:t> кривац сам за настајање клифова 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sr-Cyrl-CS" sz="2400" b="1" dirty="0" smtClean="0">
                <a:latin typeface="Comic Sans MS" pitchFamily="66" charset="0"/>
              </a:rPr>
              <a:t> налазим се између два велика острва у    Атлантском океану 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sr-Cyrl-CS" sz="2400" b="1" dirty="0" smtClean="0">
                <a:latin typeface="Comic Sans MS" pitchFamily="66" charset="0"/>
              </a:rPr>
              <a:t> моје име има и држава која излази на моје обале</a:t>
            </a:r>
          </a:p>
          <a:p>
            <a:pPr eaLnBrk="1" hangingPunct="1">
              <a:buFont typeface="Wingdings" pitchFamily="2" charset="2"/>
              <a:buChar char="q"/>
            </a:pPr>
            <a:endParaRPr lang="sr-Cyrl-CS" sz="2400" b="1" dirty="0" smtClean="0">
              <a:latin typeface="Comic Sans MS" pitchFamily="66" charset="0"/>
            </a:endParaRPr>
          </a:p>
          <a:p>
            <a:pPr marL="0" indent="0" eaLnBrk="1" hangingPunct="1">
              <a:buNone/>
            </a:pPr>
            <a:r>
              <a:rPr lang="sr-Cyrl-CS" sz="2400" b="1" dirty="0" smtClean="0">
                <a:latin typeface="Comic Sans MS" pitchFamily="66" charset="0"/>
              </a:rPr>
              <a:t>ЈА САМ....</a:t>
            </a:r>
          </a:p>
          <a:p>
            <a:pPr marL="0" indent="0" eaLnBrk="1" hangingPunct="1">
              <a:buNone/>
            </a:pPr>
            <a:endParaRPr lang="sr-Cyrl-CS" sz="2400" b="1" dirty="0" smtClean="0">
              <a:latin typeface="Comic Sans MS" pitchFamily="66" charset="0"/>
            </a:endParaRPr>
          </a:p>
          <a:p>
            <a:pPr eaLnBrk="1" hangingPunct="1">
              <a:buFont typeface="Wingdings" pitchFamily="2" charset="2"/>
              <a:buChar char="q"/>
            </a:pPr>
            <a:r>
              <a:rPr lang="sr-Cyrl-CS" sz="2400" b="1" dirty="0" smtClean="0">
                <a:solidFill>
                  <a:srgbClr val="00B0F0"/>
                </a:solidFill>
                <a:latin typeface="Comic Sans MS" pitchFamily="66" charset="0"/>
              </a:rPr>
              <a:t>ИРСКО МОРЕ</a:t>
            </a:r>
          </a:p>
          <a:p>
            <a:pPr eaLnBrk="1" hangingPunct="1">
              <a:buFont typeface="Wingdings" pitchFamily="2" charset="2"/>
              <a:buNone/>
            </a:pPr>
            <a:endParaRPr lang="en-US" b="1" u="sng" dirty="0" smtClean="0">
              <a:latin typeface="Comic Sans MS" pitchFamily="66" charset="0"/>
            </a:endParaRPr>
          </a:p>
        </p:txBody>
      </p:sp>
      <p:sp>
        <p:nvSpPr>
          <p:cNvPr id="4" name="Rounded Rectangle 3"/>
          <p:cNvSpPr>
            <a:spLocks noChangeArrowheads="1"/>
          </p:cNvSpPr>
          <p:nvPr/>
        </p:nvSpPr>
        <p:spPr bwMode="auto">
          <a:xfrm>
            <a:off x="611560" y="5877272"/>
            <a:ext cx="2971800" cy="457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kumimoji="1" lang="sr-Cyrl-CS" sz="2400" dirty="0" smtClean="0"/>
              <a:t>р</a:t>
            </a:r>
            <a:r>
              <a:rPr kumimoji="1" lang="en-US" sz="2400" dirty="0" smtClean="0"/>
              <a:t>j</a:t>
            </a:r>
            <a:r>
              <a:rPr kumimoji="1" lang="sr-Cyrl-CS" sz="2400" dirty="0" smtClean="0"/>
              <a:t>ешење</a:t>
            </a:r>
            <a:endParaRPr kumimoji="1" lang="sr-Latn-CS" sz="2400" dirty="0"/>
          </a:p>
        </p:txBody>
      </p:sp>
    </p:spTree>
    <p:extLst>
      <p:ext uri="{BB962C8B-B14F-4D97-AF65-F5344CB8AC3E}">
        <p14:creationId xmlns:p14="http://schemas.microsoft.com/office/powerpoint/2010/main" val="2771884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1619672" y="332656"/>
            <a:ext cx="5543128" cy="648072"/>
          </a:xfrm>
        </p:spPr>
        <p:txBody>
          <a:bodyPr>
            <a:noAutofit/>
          </a:bodyPr>
          <a:lstStyle/>
          <a:p>
            <a:pPr algn="ctr" eaLnBrk="1" hangingPunct="1"/>
            <a:r>
              <a:rPr lang="sr-Cyrl-CS" b="1" u="sng" dirty="0" smtClean="0">
                <a:solidFill>
                  <a:srgbClr val="0070C0"/>
                </a:solidFill>
                <a:latin typeface="Comic Sans MS" pitchFamily="66" charset="0"/>
              </a:rPr>
              <a:t>Географски</a:t>
            </a:r>
            <a:r>
              <a:rPr lang="en-US" b="1" u="sng" dirty="0" smtClean="0">
                <a:solidFill>
                  <a:srgbClr val="0070C0"/>
                </a:solidFill>
                <a:latin typeface="Comic Sans MS" pitchFamily="66" charset="0"/>
              </a:rPr>
              <a:t>    </a:t>
            </a:r>
            <a:r>
              <a:rPr lang="sr-Cyrl-CS" b="1" u="sng" dirty="0" smtClean="0">
                <a:solidFill>
                  <a:srgbClr val="0070C0"/>
                </a:solidFill>
                <a:latin typeface="Comic Sans MS" pitchFamily="66" charset="0"/>
              </a:rPr>
              <a:t> лавиринт</a:t>
            </a:r>
            <a:endParaRPr lang="en-US" b="1" u="sng" dirty="0" smtClean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124744"/>
            <a:ext cx="8223448" cy="5580856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sr-Cyrl-CS" dirty="0" smtClean="0"/>
              <a:t>         </a:t>
            </a:r>
            <a:endParaRPr lang="sr-Cyrl-CS" b="1" u="sng" dirty="0" smtClean="0">
              <a:latin typeface="Comic Sans MS" pitchFamily="66" charset="0"/>
            </a:endParaRPr>
          </a:p>
          <a:p>
            <a:pPr eaLnBrk="1" hangingPunct="1">
              <a:buFont typeface="Wingdings" pitchFamily="2" charset="2"/>
              <a:buChar char="q"/>
            </a:pPr>
            <a:r>
              <a:rPr lang="en-US" sz="2400" b="1" dirty="0">
                <a:latin typeface="Comic Sans MS" pitchFamily="66" charset="0"/>
              </a:rPr>
              <a:t> </a:t>
            </a:r>
            <a:r>
              <a:rPr lang="sr-Cyrl-BA" sz="2400" b="1" dirty="0" smtClean="0">
                <a:latin typeface="Comic Sans MS" pitchFamily="66" charset="0"/>
              </a:rPr>
              <a:t>носим велике количине воде, онолико колико има у свим Свјетским ријекама</a:t>
            </a:r>
            <a:endParaRPr lang="sr-Cyrl-CS" sz="2400" b="1" dirty="0" smtClean="0">
              <a:latin typeface="Comic Sans MS" pitchFamily="66" charset="0"/>
            </a:endParaRPr>
          </a:p>
          <a:p>
            <a:pPr eaLnBrk="1" hangingPunct="1">
              <a:buFont typeface="Wingdings" pitchFamily="2" charset="2"/>
              <a:buChar char="q"/>
            </a:pPr>
            <a:r>
              <a:rPr lang="sr-Cyrl-CS" sz="2400" b="1" dirty="0">
                <a:latin typeface="Comic Sans MS" pitchFamily="66" charset="0"/>
              </a:rPr>
              <a:t> </a:t>
            </a:r>
            <a:r>
              <a:rPr lang="sr-Cyrl-CS" sz="2400" b="1" dirty="0" smtClean="0">
                <a:latin typeface="Comic Sans MS" pitchFamily="66" charset="0"/>
              </a:rPr>
              <a:t>увијек се крећем истом путањом од Мексичког залива преко Атлантика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sr-Cyrl-CS" sz="2400" b="1" dirty="0" smtClean="0">
                <a:latin typeface="Comic Sans MS" pitchFamily="66" charset="0"/>
              </a:rPr>
              <a:t> због мене је клима у Западној Европи топла са доста падавина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sr-Cyrl-CS" sz="2400" b="1" dirty="0" smtClean="0">
                <a:latin typeface="Comic Sans MS" pitchFamily="66" charset="0"/>
              </a:rPr>
              <a:t> ученици ме запамте </a:t>
            </a:r>
            <a:r>
              <a:rPr lang="sr-Cyrl-CS" sz="2400" b="1" dirty="0" smtClean="0">
                <a:latin typeface="Comic Sans MS" pitchFamily="66" charset="0"/>
              </a:rPr>
              <a:t>лако,име </a:t>
            </a:r>
            <a:r>
              <a:rPr lang="sr-Cyrl-CS" sz="2400" b="1" dirty="0" smtClean="0">
                <a:latin typeface="Comic Sans MS" pitchFamily="66" charset="0"/>
              </a:rPr>
              <a:t>ми је као једна  врста аутомобила</a:t>
            </a:r>
          </a:p>
          <a:p>
            <a:pPr marL="0" indent="0" eaLnBrk="1" hangingPunct="1">
              <a:buNone/>
            </a:pPr>
            <a:r>
              <a:rPr lang="sr-Cyrl-CS" sz="2400" b="1" dirty="0" smtClean="0">
                <a:latin typeface="Comic Sans MS" pitchFamily="66" charset="0"/>
              </a:rPr>
              <a:t>  ЈА САМ....</a:t>
            </a:r>
          </a:p>
          <a:p>
            <a:pPr marL="0" indent="0" eaLnBrk="1" hangingPunct="1">
              <a:buNone/>
            </a:pPr>
            <a:endParaRPr lang="sr-Cyrl-CS" sz="2400" b="1" dirty="0" smtClean="0">
              <a:latin typeface="Comic Sans MS" pitchFamily="66" charset="0"/>
            </a:endParaRPr>
          </a:p>
          <a:p>
            <a:pPr eaLnBrk="1" hangingPunct="1">
              <a:buFont typeface="Wingdings" pitchFamily="2" charset="2"/>
              <a:buChar char="q"/>
            </a:pPr>
            <a:r>
              <a:rPr lang="sr-Cyrl-CS" sz="2400" b="1" dirty="0" smtClean="0">
                <a:solidFill>
                  <a:srgbClr val="00B0F0"/>
                </a:solidFill>
                <a:latin typeface="Comic Sans MS" pitchFamily="66" charset="0"/>
              </a:rPr>
              <a:t>ТОПЛА ГОЛФСКА СТРУЈА</a:t>
            </a:r>
          </a:p>
          <a:p>
            <a:pPr eaLnBrk="1" hangingPunct="1">
              <a:buFont typeface="Wingdings" pitchFamily="2" charset="2"/>
              <a:buNone/>
            </a:pPr>
            <a:endParaRPr lang="en-US" b="1" u="sng" dirty="0" smtClean="0">
              <a:latin typeface="Comic Sans MS" pitchFamily="66" charset="0"/>
            </a:endParaRPr>
          </a:p>
        </p:txBody>
      </p:sp>
      <p:sp>
        <p:nvSpPr>
          <p:cNvPr id="4" name="Rounded Rectangle 3"/>
          <p:cNvSpPr>
            <a:spLocks noChangeArrowheads="1"/>
          </p:cNvSpPr>
          <p:nvPr/>
        </p:nvSpPr>
        <p:spPr bwMode="auto">
          <a:xfrm>
            <a:off x="524388" y="5499751"/>
            <a:ext cx="4608512" cy="601216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kumimoji="1" lang="sr-Cyrl-CS" sz="2400" dirty="0" smtClean="0"/>
              <a:t>р</a:t>
            </a:r>
            <a:r>
              <a:rPr kumimoji="1" lang="en-US" sz="2400" dirty="0" smtClean="0"/>
              <a:t>j</a:t>
            </a:r>
            <a:r>
              <a:rPr kumimoji="1" lang="sr-Cyrl-CS" sz="2400" dirty="0" smtClean="0"/>
              <a:t>ешење</a:t>
            </a:r>
            <a:endParaRPr kumimoji="1" lang="sr-Latn-CS" sz="2400" dirty="0"/>
          </a:p>
        </p:txBody>
      </p:sp>
    </p:spTree>
    <p:extLst>
      <p:ext uri="{BB962C8B-B14F-4D97-AF65-F5344CB8AC3E}">
        <p14:creationId xmlns:p14="http://schemas.microsoft.com/office/powerpoint/2010/main" val="4216699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bs-Latn-BA" sz="4800" dirty="0" smtClean="0">
                <a:solidFill>
                  <a:srgbClr val="0070C0"/>
                </a:solidFill>
                <a:latin typeface="Arial Black" pitchFamily="34" charset="0"/>
              </a:rPr>
              <a:t>V</a:t>
            </a:r>
            <a:r>
              <a:rPr lang="sr-Cyrl-BA" sz="4800" dirty="0" smtClean="0">
                <a:solidFill>
                  <a:srgbClr val="0070C0"/>
                </a:solidFill>
                <a:latin typeface="Arial Black" pitchFamily="34" charset="0"/>
              </a:rPr>
              <a:t> тема</a:t>
            </a:r>
            <a:br>
              <a:rPr lang="sr-Cyrl-BA" sz="4800" dirty="0" smtClean="0">
                <a:solidFill>
                  <a:srgbClr val="0070C0"/>
                </a:solidFill>
                <a:latin typeface="Arial Black" pitchFamily="34" charset="0"/>
              </a:rPr>
            </a:br>
            <a:r>
              <a:rPr lang="sr-Cyrl-BA" sz="4800" dirty="0" smtClean="0">
                <a:solidFill>
                  <a:srgbClr val="0070C0"/>
                </a:solidFill>
                <a:latin typeface="Arial Black" pitchFamily="34" charset="0"/>
              </a:rPr>
              <a:t>Западна Европа</a:t>
            </a:r>
            <a:endParaRPr lang="en-US" sz="4800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93106" y="5094862"/>
            <a:ext cx="324036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000" dirty="0" smtClean="0"/>
              <a:t>Припремите се за учење:</a:t>
            </a:r>
          </a:p>
          <a:p>
            <a:r>
              <a:rPr lang="sr-Cyrl-BA" sz="2000" dirty="0" smtClean="0"/>
              <a:t>Уџбеник страна 133</a:t>
            </a:r>
          </a:p>
          <a:p>
            <a:r>
              <a:rPr lang="sr-Cyrl-BA" sz="2000" dirty="0" smtClean="0"/>
              <a:t>Атлас (Западна Европа)</a:t>
            </a:r>
          </a:p>
          <a:p>
            <a:r>
              <a:rPr lang="sr-Cyrl-BA" sz="2000" dirty="0" smtClean="0"/>
              <a:t>Радна свеска</a:t>
            </a:r>
          </a:p>
          <a:p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29812" y="2540316"/>
            <a:ext cx="672547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sr-Cyrl-BA" sz="2000" dirty="0" smtClean="0"/>
              <a:t>Данас ћемо научити: 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sr-Cyrl-BA" sz="2000" dirty="0" smtClean="0"/>
              <a:t>Друштвено-географске одлике Западне  Европе</a:t>
            </a:r>
            <a:endParaRPr lang="en-US" sz="2000" dirty="0" smtClean="0"/>
          </a:p>
          <a:p>
            <a:pPr>
              <a:lnSpc>
                <a:spcPct val="150000"/>
              </a:lnSpc>
            </a:pPr>
            <a:r>
              <a:rPr lang="sr-Cyrl-BA" sz="2000" dirty="0"/>
              <a:t>и</a:t>
            </a:r>
            <a:r>
              <a:rPr lang="sr-Cyrl-BA" sz="2000" dirty="0" smtClean="0"/>
              <a:t> моћи ћете одговорити зашто је разноврстан етнички састав и велика густина насељености те како је Западна Европа високо развијена регија </a:t>
            </a:r>
          </a:p>
          <a:p>
            <a:pPr>
              <a:lnSpc>
                <a:spcPct val="150000"/>
              </a:lnSpc>
            </a:pPr>
            <a:r>
              <a:rPr lang="sr-Cyrl-BA" sz="2000" dirty="0" smtClean="0"/>
              <a:t> </a:t>
            </a:r>
          </a:p>
          <a:p>
            <a:pPr>
              <a:lnSpc>
                <a:spcPct val="150000"/>
              </a:lnSpc>
            </a:pPr>
            <a:r>
              <a:rPr lang="sr-Cyrl-BA" sz="2000" b="1" dirty="0" smtClean="0"/>
              <a:t>Најважније препишите  у свеску.</a:t>
            </a:r>
          </a:p>
          <a:p>
            <a:pPr>
              <a:lnSpc>
                <a:spcPct val="150000"/>
              </a:lnSpc>
            </a:pPr>
            <a:endParaRPr lang="sr-Cyrl-BA" sz="2000" dirty="0" smtClean="0"/>
          </a:p>
          <a:p>
            <a:pPr>
              <a:lnSpc>
                <a:spcPct val="150000"/>
              </a:lnSpc>
            </a:pPr>
            <a:endParaRPr lang="sr-Cyrl-BA" sz="2000" dirty="0"/>
          </a:p>
        </p:txBody>
      </p:sp>
    </p:spTree>
    <p:extLst>
      <p:ext uri="{BB962C8B-B14F-4D97-AF65-F5344CB8AC3E}">
        <p14:creationId xmlns:p14="http://schemas.microsoft.com/office/powerpoint/2010/main" val="4044399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79512" y="1340768"/>
            <a:ext cx="8784976" cy="936104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sr-Cyrl-BA" dirty="0" smtClean="0"/>
              <a:t>ОДЛИКЕ СТАНОВНИШТВА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>
            <a:normAutofit lnSpcReduction="10000"/>
          </a:bodyPr>
          <a:lstStyle/>
          <a:p>
            <a:r>
              <a:rPr lang="sr-Cyrl-BA" sz="2400" dirty="0" smtClean="0"/>
              <a:t>Групе народа: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sr-Cyrl-BA" sz="2000" dirty="0" smtClean="0"/>
              <a:t>-</a:t>
            </a:r>
            <a:r>
              <a:rPr lang="sr-Cyrl-BA" sz="2000" b="1" dirty="0" smtClean="0"/>
              <a:t>Германи </a:t>
            </a:r>
            <a:r>
              <a:rPr lang="sr-Cyrl-BA" sz="2000" dirty="0" smtClean="0"/>
              <a:t>(Енглези, Холанђани,Фламанци)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sr-Cyrl-BA" sz="2000" dirty="0" smtClean="0"/>
              <a:t>-</a:t>
            </a:r>
            <a:r>
              <a:rPr lang="sr-Cyrl-BA" sz="2000" b="1" dirty="0" smtClean="0"/>
              <a:t>Романи </a:t>
            </a:r>
            <a:r>
              <a:rPr lang="sr-Cyrl-BA" sz="2000" dirty="0" smtClean="0"/>
              <a:t>(Французи, Валонци)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sr-Cyrl-BA" sz="2000" dirty="0" smtClean="0"/>
              <a:t>-</a:t>
            </a:r>
            <a:r>
              <a:rPr lang="sr-Cyrl-BA" sz="2000" b="1" dirty="0" smtClean="0"/>
              <a:t>Старосједиоци </a:t>
            </a:r>
            <a:r>
              <a:rPr lang="sr-Cyrl-BA" sz="2000" dirty="0" smtClean="0"/>
              <a:t>(Ирци, Шкоти, Велшани</a:t>
            </a:r>
            <a:r>
              <a:rPr lang="sr-Cyrl-BA" dirty="0" smtClean="0"/>
              <a:t>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23528" y="228600"/>
            <a:ext cx="8512624" cy="896144"/>
          </a:xfrm>
        </p:spPr>
        <p:txBody>
          <a:bodyPr>
            <a:noAutofit/>
          </a:bodyPr>
          <a:lstStyle/>
          <a:p>
            <a:r>
              <a:rPr lang="sr-Cyrl-BA" sz="2800" dirty="0" smtClean="0"/>
              <a:t>ДРУШТВЕНО-ГЕОГРАФСКЕ ОДЛИКЕ </a:t>
            </a:r>
            <a:br>
              <a:rPr lang="sr-Cyrl-BA" sz="2800" dirty="0" smtClean="0"/>
            </a:br>
            <a:r>
              <a:rPr lang="sr-Cyrl-BA" sz="2800" dirty="0" smtClean="0"/>
              <a:t>ЗАПАДНЕ ЕВРОПЕ</a:t>
            </a:r>
            <a:endParaRPr lang="en-US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328" y="2420888"/>
            <a:ext cx="4404745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444208" y="4509120"/>
            <a:ext cx="2344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dirty="0" smtClean="0"/>
              <a:t>Валонска регија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508104" y="3429000"/>
            <a:ext cx="2325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dirty="0" smtClean="0"/>
              <a:t>Фламанска регија</a:t>
            </a:r>
            <a:endParaRPr lang="en-US" dirty="0"/>
          </a:p>
        </p:txBody>
      </p:sp>
      <p:sp>
        <p:nvSpPr>
          <p:cNvPr id="9" name="Up Ribbon 8"/>
          <p:cNvSpPr/>
          <p:nvPr/>
        </p:nvSpPr>
        <p:spPr>
          <a:xfrm>
            <a:off x="4759152" y="5373216"/>
            <a:ext cx="2102548" cy="612648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sz="1400" dirty="0" smtClean="0">
                <a:solidFill>
                  <a:schemeClr val="tx1"/>
                </a:solidFill>
              </a:rPr>
              <a:t>БЕЛГИЈА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038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BA" sz="4000" dirty="0" smtClean="0"/>
              <a:t>,,ДЕМОГРАФСКА ЗИМА“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sr-Cyrl-BA" sz="2800" dirty="0"/>
              <a:t>Густина насељености </a:t>
            </a:r>
            <a:r>
              <a:rPr lang="sr-Cyrl-BA" sz="2800" dirty="0" smtClean="0"/>
              <a:t>је велика </a:t>
            </a:r>
            <a:r>
              <a:rPr lang="sr-Cyrl-BA" sz="2800" dirty="0"/>
              <a:t>203 ст/км²</a:t>
            </a:r>
          </a:p>
          <a:p>
            <a:pPr>
              <a:lnSpc>
                <a:spcPct val="120000"/>
              </a:lnSpc>
            </a:pPr>
            <a:r>
              <a:rPr lang="sr-Cyrl-BA" sz="2800" dirty="0"/>
              <a:t>Низак и </a:t>
            </a:r>
            <a:r>
              <a:rPr lang="sr-Cyrl-BA" sz="2800" dirty="0" smtClean="0"/>
              <a:t>негативан природни прираштај, а животни вијек све дужи</a:t>
            </a:r>
          </a:p>
          <a:p>
            <a:pPr>
              <a:lnSpc>
                <a:spcPct val="120000"/>
              </a:lnSpc>
            </a:pPr>
            <a:r>
              <a:rPr lang="sr-Cyrl-BA" sz="2800" dirty="0" smtClean="0"/>
              <a:t>Смањује се радно способно становништво, а повећава број страних радника</a:t>
            </a:r>
          </a:p>
          <a:p>
            <a:pPr>
              <a:lnSpc>
                <a:spcPct val="120000"/>
              </a:lnSpc>
            </a:pPr>
            <a:r>
              <a:rPr lang="sr-Cyrl-BA" sz="2800" dirty="0" smtClean="0"/>
              <a:t>Већина становника живи у градовима чак 90%</a:t>
            </a:r>
            <a:endParaRPr lang="sr-Cyrl-BA" sz="2800" dirty="0"/>
          </a:p>
          <a:p>
            <a:pPr>
              <a:lnSpc>
                <a:spcPct val="120000"/>
              </a:lnSpc>
            </a:pPr>
            <a:r>
              <a:rPr lang="sr-Cyrl-BA" sz="2800" dirty="0"/>
              <a:t>Највећи градови: </a:t>
            </a:r>
            <a:r>
              <a:rPr lang="sr-Cyrl-BA" sz="2800" b="1" dirty="0"/>
              <a:t>Ротердам, Амстердам Лондон,     Париз</a:t>
            </a:r>
            <a:endParaRPr lang="en-US" dirty="0"/>
          </a:p>
        </p:txBody>
      </p:sp>
      <p:sp>
        <p:nvSpPr>
          <p:cNvPr id="9" name="AutoShape 2" descr="Резултат слика за evropa no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1308" y="1556792"/>
            <a:ext cx="4128120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965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r-Cyrl-BA" sz="4800" dirty="0" smtClean="0"/>
              <a:t>ПРИВРЕДА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sr-Cyrl-BA" sz="1800" dirty="0" smtClean="0"/>
              <a:t>Данас је </a:t>
            </a:r>
            <a:r>
              <a:rPr lang="sr-Cyrl-BA" sz="1800" b="1" dirty="0" smtClean="0"/>
              <a:t>привредно најразвијенија</a:t>
            </a:r>
            <a:r>
              <a:rPr lang="sr-Cyrl-BA" sz="1800" dirty="0" smtClean="0"/>
              <a:t> регија Свијета.Како?</a:t>
            </a:r>
          </a:p>
          <a:p>
            <a:r>
              <a:rPr lang="sr-Cyrl-BA" sz="1800" dirty="0" smtClean="0"/>
              <a:t>На то су утицали </a:t>
            </a:r>
            <a:r>
              <a:rPr lang="sr-Cyrl-BA" sz="1800" b="1" dirty="0" smtClean="0"/>
              <a:t>природни услови </a:t>
            </a:r>
            <a:r>
              <a:rPr lang="sr-Cyrl-BA" sz="1800" dirty="0" smtClean="0"/>
              <a:t>(плодно земљиште,шума,водена снага,нафта,огромна рудна богатства) и </a:t>
            </a:r>
            <a:r>
              <a:rPr lang="sr-Cyrl-BA" sz="1800" b="1" dirty="0" smtClean="0"/>
              <a:t>друштвени</a:t>
            </a:r>
            <a:r>
              <a:rPr lang="sr-Cyrl-BA" sz="1800" dirty="0" smtClean="0"/>
              <a:t> </a:t>
            </a:r>
            <a:r>
              <a:rPr lang="sr-Cyrl-BA" sz="1800" b="1" dirty="0" smtClean="0"/>
              <a:t>фактори</a:t>
            </a:r>
            <a:r>
              <a:rPr lang="sr-Cyrl-BA" sz="1800" dirty="0" smtClean="0"/>
              <a:t>(као колонијална сила</a:t>
            </a:r>
            <a:r>
              <a:rPr lang="sr-Cyrl-BA" sz="1800" i="1" dirty="0" smtClean="0"/>
              <a:t> </a:t>
            </a:r>
            <a:r>
              <a:rPr lang="sr-Cyrl-BA" sz="1800" dirty="0" smtClean="0"/>
              <a:t>има јефтине сировине из колонија...) , прве започеле </a:t>
            </a:r>
            <a:r>
              <a:rPr lang="sr-Cyrl-BA" sz="1800" b="1" dirty="0" smtClean="0"/>
              <a:t>индустријализацију </a:t>
            </a:r>
            <a:r>
              <a:rPr lang="sr-Cyrl-BA" sz="1800" dirty="0" smtClean="0"/>
              <a:t>(тешка индустрија) и међу првима ушле у </a:t>
            </a:r>
            <a:r>
              <a:rPr lang="sr-Cyrl-BA" sz="1800" b="1" dirty="0" smtClean="0"/>
              <a:t>постиндустриско доба </a:t>
            </a:r>
            <a:r>
              <a:rPr lang="sr-Cyrl-BA" sz="1800" dirty="0" smtClean="0"/>
              <a:t>(кад наука постаје глави чинилац привреде а услужне дјелатности главни сектор привреде)</a:t>
            </a:r>
            <a:r>
              <a:rPr lang="sr-Cyrl-BA" sz="1800" b="1" dirty="0" smtClean="0"/>
              <a:t>.</a:t>
            </a:r>
          </a:p>
          <a:p>
            <a:endParaRPr lang="sr-Cyrl-BA" sz="1800" dirty="0" smtClean="0"/>
          </a:p>
          <a:p>
            <a:endParaRPr lang="sr-Cyrl-BA" sz="2300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1394" y="1592192"/>
            <a:ext cx="4195192" cy="4681728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sr-Cyrl-BA" dirty="0"/>
              <a:t>Колоније Енглеске у 19. вијеку</a:t>
            </a:r>
            <a:endParaRPr lang="en-US" dirty="0"/>
          </a:p>
          <a:p>
            <a:pPr marL="0" indent="0">
              <a:lnSpc>
                <a:spcPct val="120000"/>
              </a:lnSpc>
              <a:buNone/>
            </a:pP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7" y="1628800"/>
            <a:ext cx="4200467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933056"/>
            <a:ext cx="4200467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788024" y="2852936"/>
            <a:ext cx="39172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dirty="0" smtClean="0"/>
              <a:t>Колоније Енглеске у 19. вијеку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788024" y="5301208"/>
            <a:ext cx="4528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dirty="0"/>
              <a:t>Колоније </a:t>
            </a:r>
            <a:r>
              <a:rPr lang="sr-Cyrl-BA" dirty="0" smtClean="0"/>
              <a:t>Француске </a:t>
            </a:r>
            <a:r>
              <a:rPr lang="sr-Cyrl-BA" dirty="0"/>
              <a:t>у 19. вијеку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9256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sr-Cyrl-BA" sz="2800" b="1" dirty="0" smtClean="0"/>
              <a:t>Негативно</a:t>
            </a:r>
            <a:r>
              <a:rPr lang="sr-Cyrl-BA" sz="2800" dirty="0" smtClean="0"/>
              <a:t> </a:t>
            </a:r>
            <a:r>
              <a:rPr lang="sr-Cyrl-BA" sz="2800" dirty="0"/>
              <a:t>што прати привредни </a:t>
            </a:r>
            <a:r>
              <a:rPr lang="sr-Cyrl-BA" sz="2800" dirty="0" smtClean="0"/>
              <a:t>развој је</a:t>
            </a:r>
            <a:r>
              <a:rPr lang="sr-Latn-BA" sz="2800" dirty="0"/>
              <a:t>:</a:t>
            </a:r>
            <a:r>
              <a:rPr lang="sr-Cyrl-BA" sz="2800" dirty="0" smtClean="0"/>
              <a:t> </a:t>
            </a:r>
            <a:r>
              <a:rPr lang="sr-Cyrl-BA" sz="2800" dirty="0"/>
              <a:t>загађеност воде, ваздуха, земљишта . </a:t>
            </a:r>
            <a:endParaRPr lang="en-US" sz="2800" dirty="0"/>
          </a:p>
          <a:p>
            <a:pPr marL="0" indent="0">
              <a:lnSpc>
                <a:spcPct val="120000"/>
              </a:lnSpc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340768"/>
            <a:ext cx="3195836" cy="4713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0434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r-Cyrl-BA" sz="4800" smtClean="0"/>
              <a:t>ИНДУСТ</a:t>
            </a:r>
            <a:r>
              <a:rPr lang="sr-Cyrl-BA" sz="4800"/>
              <a:t>Р</a:t>
            </a:r>
            <a:r>
              <a:rPr lang="sr-Cyrl-BA" sz="4800" smtClean="0"/>
              <a:t>ИЈА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8864" y="1340768"/>
            <a:ext cx="4038600" cy="4681728"/>
          </a:xfrm>
        </p:spPr>
        <p:txBody>
          <a:bodyPr>
            <a:normAutofit/>
          </a:bodyPr>
          <a:lstStyle/>
          <a:p>
            <a:r>
              <a:rPr lang="sr-Cyrl-BA" sz="2000" dirty="0"/>
              <a:t>Индустријски развој </a:t>
            </a:r>
            <a:r>
              <a:rPr lang="sr-Cyrl-BA" sz="2000" dirty="0" smtClean="0"/>
              <a:t>Свијета </a:t>
            </a:r>
            <a:r>
              <a:rPr lang="sr-Cyrl-BA" sz="2000" dirty="0"/>
              <a:t>започео је у Западној </a:t>
            </a:r>
            <a:r>
              <a:rPr lang="sr-Cyrl-BA" sz="2000" dirty="0" smtClean="0"/>
              <a:t>Европи открићем </a:t>
            </a:r>
            <a:r>
              <a:rPr lang="sr-Cyrl-BA" sz="2000" dirty="0"/>
              <a:t>парне </a:t>
            </a:r>
            <a:r>
              <a:rPr lang="sr-Cyrl-BA" sz="2000" dirty="0" smtClean="0"/>
              <a:t>машине</a:t>
            </a:r>
            <a:r>
              <a:rPr lang="sr-Cyrl-BA" sz="2000" dirty="0"/>
              <a:t>, ткалачког строја, ..</a:t>
            </a:r>
          </a:p>
          <a:p>
            <a:endParaRPr lang="en-US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sr-Cyrl-BA" sz="2000" dirty="0"/>
              <a:t>Структура индустрије се измјенила од металургије, металне, текстилне преко петрохемијске и хемијске, електротехничке и електронске, аутомобилске и роботике...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565978"/>
            <a:ext cx="6742736" cy="2496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2453471" y="3244334"/>
            <a:ext cx="4573688" cy="31393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sr-Cyrl-BA" dirty="0" smtClean="0"/>
          </a:p>
          <a:p>
            <a:endParaRPr lang="sr-Cyrl-BA" dirty="0"/>
          </a:p>
          <a:p>
            <a:endParaRPr lang="sr-Cyrl-BA" dirty="0" smtClean="0"/>
          </a:p>
          <a:p>
            <a:endParaRPr lang="sr-Cyrl-BA" dirty="0"/>
          </a:p>
          <a:p>
            <a:endParaRPr lang="sr-Cyrl-BA" dirty="0" smtClean="0"/>
          </a:p>
          <a:p>
            <a:endParaRPr lang="sr-Cyrl-BA" dirty="0"/>
          </a:p>
          <a:p>
            <a:endParaRPr lang="sr-Cyrl-BA" dirty="0" smtClean="0"/>
          </a:p>
          <a:p>
            <a:endParaRPr lang="sr-Cyrl-BA" dirty="0"/>
          </a:p>
          <a:p>
            <a:endParaRPr lang="sr-Cyrl-BA" dirty="0" smtClean="0"/>
          </a:p>
          <a:p>
            <a:endParaRPr lang="sr-Cyrl-BA" dirty="0"/>
          </a:p>
          <a:p>
            <a:r>
              <a:rPr lang="sr-Cyrl-BA" dirty="0" smtClean="0"/>
              <a:t>Данас су све </a:t>
            </a:r>
            <a:r>
              <a:rPr lang="sr-Cyrl-BA" dirty="0"/>
              <a:t>гране индустрије </a:t>
            </a:r>
            <a:r>
              <a:rPr lang="sr-Cyrl-BA" dirty="0" smtClean="0"/>
              <a:t>развијене.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867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1959</TotalTime>
  <Words>592</Words>
  <Application>Microsoft Office PowerPoint</Application>
  <PresentationFormat>On-screen Show (4:3)</PresentationFormat>
  <Paragraphs>114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 Black</vt:lpstr>
      <vt:lpstr>Comic Sans MS</vt:lpstr>
      <vt:lpstr>Georgia</vt:lpstr>
      <vt:lpstr>Wingdings</vt:lpstr>
      <vt:lpstr>Wingdings 2</vt:lpstr>
      <vt:lpstr>Civic</vt:lpstr>
      <vt:lpstr>ГЕОГРАФИЈА</vt:lpstr>
      <vt:lpstr>Географски лавиринт </vt:lpstr>
      <vt:lpstr>Географски     лавиринт</vt:lpstr>
      <vt:lpstr>V тема Западна Европа</vt:lpstr>
      <vt:lpstr>ДРУШТВЕНО-ГЕОГРАФСКЕ ОДЛИКЕ  ЗАПАДНЕ ЕВРОПЕ</vt:lpstr>
      <vt:lpstr>,,ДЕМОГРАФСКА ЗИМА“</vt:lpstr>
      <vt:lpstr>ПРИВРЕДА</vt:lpstr>
      <vt:lpstr>PowerPoint Presentation</vt:lpstr>
      <vt:lpstr>ИНДУСТРИЈА</vt:lpstr>
      <vt:lpstr>ПОЉОПРИВРЕДА</vt:lpstr>
      <vt:lpstr>САОБРАЋАЈ</vt:lpstr>
      <vt:lpstr>ТУРИЗАМ</vt:lpstr>
      <vt:lpstr>ПОЛИТИЧКА ПОДЈЕЛА</vt:lpstr>
      <vt:lpstr>Задаћа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Западна Европа</dc:title>
  <dc:creator>DELL</dc:creator>
  <cp:lastModifiedBy>NEMANJA</cp:lastModifiedBy>
  <cp:revision>89</cp:revision>
  <dcterms:created xsi:type="dcterms:W3CDTF">2020-03-16T13:40:48Z</dcterms:created>
  <dcterms:modified xsi:type="dcterms:W3CDTF">2020-04-08T09:40:08Z</dcterms:modified>
</cp:coreProperties>
</file>