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4"/>
  </p:notesMasterIdLst>
  <p:sldIdLst>
    <p:sldId id="256" r:id="rId2"/>
    <p:sldId id="259" r:id="rId3"/>
    <p:sldId id="260" r:id="rId4"/>
    <p:sldId id="261" r:id="rId5"/>
    <p:sldId id="277" r:id="rId6"/>
    <p:sldId id="279" r:id="rId7"/>
    <p:sldId id="263" r:id="rId8"/>
    <p:sldId id="264" r:id="rId9"/>
    <p:sldId id="265" r:id="rId10"/>
    <p:sldId id="268" r:id="rId11"/>
    <p:sldId id="276" r:id="rId12"/>
    <p:sldId id="278" r:id="rId13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06" autoAdjust="0"/>
    <p:restoredTop sz="94660"/>
  </p:normalViewPr>
  <p:slideViewPr>
    <p:cSldViewPr>
      <p:cViewPr>
        <p:scale>
          <a:sx n="76" d="100"/>
          <a:sy n="76" d="100"/>
        </p:scale>
        <p:origin x="-1242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F4F859-8C64-4D47-BD17-436759BDD3C6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4DA460-544F-4B52-ADBC-FA5DCFF9CC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4406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0E8892-C469-4BC0-8C9E-12C69108B603}" type="datetimeFigureOut">
              <a:rPr lang="sr-Cyrl-RS" smtClean="0"/>
              <a:pPr/>
              <a:t>27.3.2020</a:t>
            </a:fld>
            <a:endParaRPr lang="sr-Cyrl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sr-Cyrl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6002DB2-E099-41DD-B8D8-D3C6C5700BF9}" type="slidenum">
              <a:rPr lang="sr-Cyrl-RS" smtClean="0"/>
              <a:pPr/>
              <a:t>‹#›</a:t>
            </a:fld>
            <a:endParaRPr lang="sr-Cyrl-R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E8892-C469-4BC0-8C9E-12C69108B603}" type="datetimeFigureOut">
              <a:rPr lang="sr-Cyrl-RS" smtClean="0"/>
              <a:pPr/>
              <a:t>27.3.2020</a:t>
            </a:fld>
            <a:endParaRPr lang="sr-Cyrl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02DB2-E099-41DD-B8D8-D3C6C5700BF9}" type="slidenum">
              <a:rPr lang="sr-Cyrl-RS" smtClean="0"/>
              <a:pPr/>
              <a:t>‹#›</a:t>
            </a:fld>
            <a:endParaRPr lang="sr-Cyrl-R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E8892-C469-4BC0-8C9E-12C69108B603}" type="datetimeFigureOut">
              <a:rPr lang="sr-Cyrl-RS" smtClean="0"/>
              <a:pPr/>
              <a:t>27.3.2020</a:t>
            </a:fld>
            <a:endParaRPr lang="sr-Cyrl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02DB2-E099-41DD-B8D8-D3C6C5700BF9}" type="slidenum">
              <a:rPr lang="sr-Cyrl-RS" smtClean="0"/>
              <a:pPr/>
              <a:t>‹#›</a:t>
            </a:fld>
            <a:endParaRPr lang="sr-Cyrl-R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E8892-C469-4BC0-8C9E-12C69108B603}" type="datetimeFigureOut">
              <a:rPr lang="sr-Cyrl-RS" smtClean="0"/>
              <a:pPr/>
              <a:t>27.3.2020</a:t>
            </a:fld>
            <a:endParaRPr lang="sr-Cyrl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02DB2-E099-41DD-B8D8-D3C6C5700BF9}" type="slidenum">
              <a:rPr lang="sr-Cyrl-RS" smtClean="0"/>
              <a:pPr/>
              <a:t>‹#›</a:t>
            </a:fld>
            <a:endParaRPr lang="sr-Cyrl-R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E8892-C469-4BC0-8C9E-12C69108B603}" type="datetimeFigureOut">
              <a:rPr lang="sr-Cyrl-RS" smtClean="0"/>
              <a:pPr/>
              <a:t>27.3.2020</a:t>
            </a:fld>
            <a:endParaRPr lang="sr-Cyrl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02DB2-E099-41DD-B8D8-D3C6C5700BF9}" type="slidenum">
              <a:rPr lang="sr-Cyrl-RS" smtClean="0"/>
              <a:pPr/>
              <a:t>‹#›</a:t>
            </a:fld>
            <a:endParaRPr lang="sr-Cyrl-R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E8892-C469-4BC0-8C9E-12C69108B603}" type="datetimeFigureOut">
              <a:rPr lang="sr-Cyrl-RS" smtClean="0"/>
              <a:pPr/>
              <a:t>27.3.2020</a:t>
            </a:fld>
            <a:endParaRPr lang="sr-Cyrl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02DB2-E099-41DD-B8D8-D3C6C5700BF9}" type="slidenum">
              <a:rPr lang="sr-Cyrl-RS" smtClean="0"/>
              <a:pPr/>
              <a:t>‹#›</a:t>
            </a:fld>
            <a:endParaRPr lang="sr-Cyrl-R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E8892-C469-4BC0-8C9E-12C69108B603}" type="datetimeFigureOut">
              <a:rPr lang="sr-Cyrl-RS" smtClean="0"/>
              <a:pPr/>
              <a:t>27.3.2020</a:t>
            </a:fld>
            <a:endParaRPr lang="sr-Cyrl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02DB2-E099-41DD-B8D8-D3C6C5700BF9}" type="slidenum">
              <a:rPr lang="sr-Cyrl-RS" smtClean="0"/>
              <a:pPr/>
              <a:t>‹#›</a:t>
            </a:fld>
            <a:endParaRPr lang="sr-Cyrl-R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E8892-C469-4BC0-8C9E-12C69108B603}" type="datetimeFigureOut">
              <a:rPr lang="sr-Cyrl-RS" smtClean="0"/>
              <a:pPr/>
              <a:t>27.3.2020</a:t>
            </a:fld>
            <a:endParaRPr lang="sr-Cyrl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02DB2-E099-41DD-B8D8-D3C6C5700BF9}" type="slidenum">
              <a:rPr lang="sr-Cyrl-RS" smtClean="0"/>
              <a:pPr/>
              <a:t>‹#›</a:t>
            </a:fld>
            <a:endParaRPr lang="sr-Cyrl-R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E8892-C469-4BC0-8C9E-12C69108B603}" type="datetimeFigureOut">
              <a:rPr lang="sr-Cyrl-RS" smtClean="0"/>
              <a:pPr/>
              <a:t>27.3.2020</a:t>
            </a:fld>
            <a:endParaRPr lang="sr-Cyrl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02DB2-E099-41DD-B8D8-D3C6C5700BF9}" type="slidenum">
              <a:rPr lang="sr-Cyrl-RS" smtClean="0"/>
              <a:pPr/>
              <a:t>‹#›</a:t>
            </a:fld>
            <a:endParaRPr lang="sr-Cyrl-R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E8892-C469-4BC0-8C9E-12C69108B603}" type="datetimeFigureOut">
              <a:rPr lang="sr-Cyrl-RS" smtClean="0"/>
              <a:pPr/>
              <a:t>27.3.2020</a:t>
            </a:fld>
            <a:endParaRPr lang="sr-Cyrl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02DB2-E099-41DD-B8D8-D3C6C5700BF9}" type="slidenum">
              <a:rPr lang="sr-Cyrl-RS" smtClean="0"/>
              <a:pPr/>
              <a:t>‹#›</a:t>
            </a:fld>
            <a:endParaRPr lang="sr-Cyrl-R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E8892-C469-4BC0-8C9E-12C69108B603}" type="datetimeFigureOut">
              <a:rPr lang="sr-Cyrl-RS" smtClean="0"/>
              <a:pPr/>
              <a:t>27.3.2020</a:t>
            </a:fld>
            <a:endParaRPr lang="sr-Cyrl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02DB2-E099-41DD-B8D8-D3C6C5700BF9}" type="slidenum">
              <a:rPr lang="sr-Cyrl-RS" smtClean="0"/>
              <a:pPr/>
              <a:t>‹#›</a:t>
            </a:fld>
            <a:endParaRPr lang="sr-Cyrl-R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330E8892-C469-4BC0-8C9E-12C69108B603}" type="datetimeFigureOut">
              <a:rPr lang="sr-Cyrl-RS" smtClean="0"/>
              <a:pPr/>
              <a:t>27.3.2020</a:t>
            </a:fld>
            <a:endParaRPr lang="sr-Cyrl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sr-Cyrl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76002DB2-E099-41DD-B8D8-D3C6C5700BF9}" type="slidenum">
              <a:rPr lang="sr-Cyrl-RS" smtClean="0"/>
              <a:pPr/>
              <a:t>‹#›</a:t>
            </a:fld>
            <a:endParaRPr lang="sr-Cyrl-R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838201"/>
            <a:ext cx="6858000" cy="914400"/>
          </a:xfrm>
        </p:spPr>
        <p:txBody>
          <a:bodyPr>
            <a:normAutofit/>
          </a:bodyPr>
          <a:lstStyle/>
          <a:p>
            <a:endParaRPr lang="sr-Cyrl-R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153400" cy="3810000"/>
          </a:xfrm>
        </p:spPr>
        <p:txBody>
          <a:bodyPr>
            <a:normAutofit lnSpcReduction="10000"/>
          </a:bodyPr>
          <a:lstStyle/>
          <a:p>
            <a:endParaRPr lang="sr-Cyrl-B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BA" sz="32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СУНЦЕ</a:t>
            </a:r>
            <a:endParaRPr lang="sr-Cyrl-BA" sz="3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r-Cyrl-BA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r-Cyrl-BA" sz="3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BA" sz="32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КРЕТАТИ</a:t>
            </a:r>
            <a:r>
              <a:rPr lang="sr-Cyrl-BA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sr-Cyrl-B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B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</a:t>
            </a:r>
          </a:p>
          <a:p>
            <a:endParaRPr lang="sr-Cyrl-R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2945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sr-Cyrl-BA" dirty="0" smtClean="0"/>
              <a:t>Пјесник је сунцокрету дао особине људи.</a:t>
            </a:r>
          </a:p>
          <a:p>
            <a:pPr marL="0" indent="0">
              <a:buNone/>
            </a:pPr>
            <a:r>
              <a:rPr lang="sr-Cyrl-BA" dirty="0" smtClean="0"/>
              <a:t>     Које су то особине?</a:t>
            </a:r>
          </a:p>
          <a:p>
            <a:pPr marL="0" indent="0">
              <a:buFont typeface="Arial" pitchFamily="34" charset="0"/>
              <a:buChar char="•"/>
            </a:pPr>
            <a:endParaRPr lang="sr-Cyrl-BA" sz="1000" dirty="0" smtClean="0"/>
          </a:p>
          <a:p>
            <a:pPr>
              <a:buFont typeface="Arial" pitchFamily="34" charset="0"/>
              <a:buChar char="•"/>
            </a:pPr>
            <a:r>
              <a:rPr lang="sr-Cyrl-BA" dirty="0" smtClean="0"/>
              <a:t>То су: </a:t>
            </a:r>
            <a:r>
              <a:rPr lang="sr-Cyrl-BA" dirty="0" smtClean="0">
                <a:solidFill>
                  <a:srgbClr val="C00000"/>
                </a:solidFill>
              </a:rPr>
              <a:t>истрајност, упорност, љепота тијела и духа, заљубљеност</a:t>
            </a:r>
            <a:r>
              <a:rPr lang="sr-Cyrl-BA" dirty="0" smtClean="0"/>
              <a:t>.</a:t>
            </a:r>
          </a:p>
          <a:p>
            <a:pPr>
              <a:buFont typeface="Arial" pitchFamily="34" charset="0"/>
              <a:buChar char="•"/>
            </a:pPr>
            <a:endParaRPr lang="sr-Cyrl-BA" sz="1000" dirty="0" smtClean="0"/>
          </a:p>
          <a:p>
            <a:pPr>
              <a:buFont typeface="Arial" pitchFamily="34" charset="0"/>
              <a:buChar char="•"/>
            </a:pPr>
            <a:r>
              <a:rPr lang="sr-Cyrl-BA" dirty="0" smtClean="0"/>
              <a:t>Да би сунцокрету дао људске особине пјесник је користио</a:t>
            </a:r>
            <a:r>
              <a:rPr lang="sr-Cyrl-BA" sz="2800" dirty="0" smtClean="0"/>
              <a:t> </a:t>
            </a:r>
            <a:r>
              <a:rPr lang="sr-Cyrl-BA" dirty="0" smtClean="0">
                <a:solidFill>
                  <a:srgbClr val="C00000"/>
                </a:solidFill>
              </a:rPr>
              <a:t>персонификацију.</a:t>
            </a:r>
          </a:p>
          <a:p>
            <a:pPr marL="0" indent="0">
              <a:buNone/>
            </a:pPr>
            <a:r>
              <a:rPr lang="sr-Cyrl-BA" dirty="0" smtClean="0">
                <a:solidFill>
                  <a:schemeClr val="tx1"/>
                </a:solidFill>
              </a:rPr>
              <a:t>     („ док му се ласте у рукавима гнезде/ низ реку пиљећи     у звезде“)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sr-Cyrl-RS" sz="2800" dirty="0"/>
          </a:p>
        </p:txBody>
      </p:sp>
    </p:spTree>
    <p:extLst>
      <p:ext uri="{BB962C8B-B14F-4D97-AF65-F5344CB8AC3E}">
        <p14:creationId xmlns:p14="http://schemas.microsoft.com/office/powerpoint/2010/main" val="400699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>
              <a:buNone/>
            </a:pPr>
            <a:r>
              <a:rPr lang="sr-Cyrl-BA" dirty="0" smtClean="0"/>
              <a:t>1. У пјесми су присутне још неке стилске фигуре, поред оних о којима смо говорили.</a:t>
            </a:r>
          </a:p>
          <a:p>
            <a:pPr lvl="0">
              <a:buNone/>
            </a:pPr>
            <a:r>
              <a:rPr lang="sr-Cyrl-BA" dirty="0" smtClean="0">
                <a:solidFill>
                  <a:srgbClr val="C00000"/>
                </a:solidFill>
              </a:rPr>
              <a:t>     Пронађите их </a:t>
            </a:r>
            <a:r>
              <a:rPr lang="sr-Cyrl-BA" dirty="0" smtClean="0"/>
              <a:t>па </a:t>
            </a:r>
            <a:r>
              <a:rPr lang="sr-Cyrl-BA" dirty="0" smtClean="0">
                <a:solidFill>
                  <a:srgbClr val="C00000"/>
                </a:solidFill>
              </a:rPr>
              <a:t>запишите</a:t>
            </a:r>
            <a:r>
              <a:rPr lang="sr-Cyrl-BA" dirty="0" smtClean="0"/>
              <a:t>!</a:t>
            </a:r>
          </a:p>
          <a:p>
            <a:pPr lvl="0">
              <a:buNone/>
            </a:pPr>
            <a:endParaRPr lang="sr-Cyrl-BA" sz="1000" dirty="0" smtClean="0"/>
          </a:p>
          <a:p>
            <a:pPr lvl="0">
              <a:buNone/>
            </a:pPr>
            <a:r>
              <a:rPr lang="sr-Cyrl-BA" dirty="0" smtClean="0"/>
              <a:t>2. </a:t>
            </a:r>
            <a:r>
              <a:rPr lang="sr-Cyrl-BA" dirty="0" smtClean="0">
                <a:solidFill>
                  <a:schemeClr val="tx1"/>
                </a:solidFill>
              </a:rPr>
              <a:t>Персонификација је сунцокрету дала особине бића. </a:t>
            </a:r>
            <a:r>
              <a:rPr lang="sr-Cyrl-BA" dirty="0" smtClean="0">
                <a:solidFill>
                  <a:srgbClr val="C00000"/>
                </a:solidFill>
              </a:rPr>
              <a:t>Зажмурите</a:t>
            </a:r>
            <a:r>
              <a:rPr lang="sr-Cyrl-BA" dirty="0" smtClean="0">
                <a:solidFill>
                  <a:schemeClr val="tx1"/>
                </a:solidFill>
              </a:rPr>
              <a:t> и </a:t>
            </a:r>
            <a:r>
              <a:rPr lang="sr-Cyrl-BA" dirty="0" smtClean="0">
                <a:solidFill>
                  <a:srgbClr val="C00000"/>
                </a:solidFill>
              </a:rPr>
              <a:t>замислите</a:t>
            </a:r>
            <a:r>
              <a:rPr lang="sr-Cyrl-BA" dirty="0" smtClean="0">
                <a:solidFill>
                  <a:schemeClr val="tx1"/>
                </a:solidFill>
              </a:rPr>
              <a:t> слику поља са сунцокретом и себе на рубу њиве. Шта“</a:t>
            </a:r>
            <a:r>
              <a:rPr lang="sr-Cyrl-BA" dirty="0" smtClean="0">
                <a:solidFill>
                  <a:srgbClr val="C00000"/>
                </a:solidFill>
              </a:rPr>
              <a:t>видите</a:t>
            </a:r>
            <a:r>
              <a:rPr lang="sr-Cyrl-BA" dirty="0" smtClean="0">
                <a:solidFill>
                  <a:schemeClr val="tx1"/>
                </a:solidFill>
              </a:rPr>
              <a:t>“ и о чему </a:t>
            </a:r>
            <a:r>
              <a:rPr lang="sr-Cyrl-BA" dirty="0" smtClean="0">
                <a:solidFill>
                  <a:srgbClr val="C00000"/>
                </a:solidFill>
              </a:rPr>
              <a:t>сањате</a:t>
            </a:r>
            <a:r>
              <a:rPr lang="sr-Cyrl-BA" dirty="0" smtClean="0">
                <a:solidFill>
                  <a:schemeClr val="tx1"/>
                </a:solidFill>
              </a:rPr>
              <a:t>?</a:t>
            </a:r>
            <a:endParaRPr lang="sr-Cyrl-BA" i="1" dirty="0" smtClean="0"/>
          </a:p>
          <a:p>
            <a:pPr lvl="0">
              <a:buNone/>
            </a:pPr>
            <a:endParaRPr lang="sr-Cyrl-BA" sz="1000" i="1" dirty="0" smtClean="0"/>
          </a:p>
          <a:p>
            <a:pPr lvl="0">
              <a:buNone/>
            </a:pPr>
            <a:r>
              <a:rPr lang="sr-Cyrl-BA" dirty="0" smtClean="0"/>
              <a:t>3. У пјесми се налазе одређени глаголски облици.</a:t>
            </a:r>
          </a:p>
          <a:p>
            <a:pPr lvl="0">
              <a:buNone/>
            </a:pPr>
            <a:r>
              <a:rPr lang="sr-Cyrl-BA" dirty="0" smtClean="0">
                <a:solidFill>
                  <a:srgbClr val="FF0000"/>
                </a:solidFill>
              </a:rPr>
              <a:t>    </a:t>
            </a:r>
            <a:r>
              <a:rPr lang="sr-Cyrl-BA" dirty="0" smtClean="0">
                <a:solidFill>
                  <a:srgbClr val="C00000"/>
                </a:solidFill>
              </a:rPr>
              <a:t>Уочите</a:t>
            </a:r>
            <a:r>
              <a:rPr lang="sr-Cyrl-BA" dirty="0" smtClean="0"/>
              <a:t> оне које сте радили па их </a:t>
            </a:r>
            <a:r>
              <a:rPr lang="sr-Cyrl-BA" dirty="0" smtClean="0">
                <a:solidFill>
                  <a:srgbClr val="C00000"/>
                </a:solidFill>
              </a:rPr>
              <a:t>препишите</a:t>
            </a:r>
            <a:r>
              <a:rPr lang="sr-Cyrl-BA" dirty="0" smtClean="0"/>
              <a:t> у ваше свеске!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 smtClean="0">
                <a:solidFill>
                  <a:srgbClr val="C00000"/>
                </a:solidFill>
              </a:rPr>
              <a:t/>
            </a:r>
            <a:br>
              <a:rPr lang="sr-Cyrl-BA" dirty="0" smtClean="0">
                <a:solidFill>
                  <a:srgbClr val="C00000"/>
                </a:solidFill>
              </a:rPr>
            </a:br>
            <a:r>
              <a:rPr lang="sr-Cyrl-BA" sz="3200" dirty="0" smtClean="0">
                <a:solidFill>
                  <a:schemeClr val="accent3">
                    <a:lumMod val="50000"/>
                  </a:schemeClr>
                </a:solidFill>
              </a:rPr>
              <a:t>ЗАДАЦИ</a:t>
            </a:r>
            <a:r>
              <a:rPr lang="sr-Cyrl-BA" dirty="0" smtClean="0">
                <a:solidFill>
                  <a:srgbClr val="C00000"/>
                </a:solidFill>
              </a:rPr>
              <a:t/>
            </a:r>
            <a:br>
              <a:rPr lang="sr-Cyrl-BA" dirty="0" smtClean="0">
                <a:solidFill>
                  <a:srgbClr val="C00000"/>
                </a:solidFill>
              </a:rPr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sr-Cyrl-BA" sz="1000" dirty="0" smtClean="0"/>
          </a:p>
          <a:p>
            <a:pPr>
              <a:buFont typeface="Arial" pitchFamily="34" charset="0"/>
              <a:buChar char="•"/>
            </a:pPr>
            <a:r>
              <a:rPr lang="sr-Cyrl-BA" sz="3200" dirty="0" smtClean="0">
                <a:solidFill>
                  <a:schemeClr val="tx1"/>
                </a:solidFill>
              </a:rPr>
              <a:t>  Будимо истрајни!</a:t>
            </a:r>
          </a:p>
          <a:p>
            <a:pPr marL="0" indent="0">
              <a:buNone/>
            </a:pPr>
            <a:endParaRPr lang="sr-Cyrl-BA" sz="3200" dirty="0" smtClean="0"/>
          </a:p>
          <a:p>
            <a:pPr>
              <a:buFont typeface="Arial" pitchFamily="34" charset="0"/>
              <a:buChar char="•"/>
            </a:pPr>
            <a:r>
              <a:rPr lang="sr-Cyrl-BA" sz="3200" dirty="0" smtClean="0"/>
              <a:t>  </a:t>
            </a:r>
            <a:r>
              <a:rPr lang="sr-Cyrl-BA" sz="3200" dirty="0" smtClean="0">
                <a:solidFill>
                  <a:schemeClr val="tx1"/>
                </a:solidFill>
              </a:rPr>
              <a:t>Сањајмо своје снове!</a:t>
            </a:r>
          </a:p>
          <a:p>
            <a:pPr>
              <a:buFont typeface="Wingdings" panose="05000000000000000000" pitchFamily="2" charset="2"/>
              <a:buChar char="v"/>
            </a:pPr>
            <a:endParaRPr lang="sr-Cyrl-BA" dirty="0" smtClean="0"/>
          </a:p>
          <a:p>
            <a:pPr>
              <a:buFont typeface="Wingdings" panose="05000000000000000000" pitchFamily="2" charset="2"/>
              <a:buChar char="v"/>
            </a:pPr>
            <a:endParaRPr lang="sr-Cyrl-BA" dirty="0" smtClean="0"/>
          </a:p>
          <a:p>
            <a:pPr>
              <a:buFont typeface="Wingdings" panose="05000000000000000000" pitchFamily="2" charset="2"/>
              <a:buChar char="v"/>
            </a:pPr>
            <a:endParaRPr lang="sr-Cyrl-BA" dirty="0" smtClean="0"/>
          </a:p>
          <a:p>
            <a:pPr>
              <a:buNone/>
            </a:pPr>
            <a:endParaRPr lang="sr-Cyrl-BA" dirty="0" smtClean="0"/>
          </a:p>
          <a:p>
            <a:pPr>
              <a:buNone/>
            </a:pPr>
            <a:endParaRPr lang="sr-Cyrl-BA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sz="4000" dirty="0" smtClean="0"/>
              <a:t>ПОРУКЕ ПЈЕСМЕ</a:t>
            </a:r>
            <a:endParaRPr lang="en-US" sz="4000" dirty="0"/>
          </a:p>
        </p:txBody>
      </p:sp>
      <p:pic>
        <p:nvPicPr>
          <p:cNvPr id="4" name="Picture 2" descr="C:\Users\Kristina\AppData\Local\Microsoft\Windows\Temporary Internet Files\Content.IE5\03782QV5\flowers[1]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3490" y="3429000"/>
            <a:ext cx="2770909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599"/>
          </a:xfrm>
        </p:spPr>
        <p:txBody>
          <a:bodyPr/>
          <a:lstStyle/>
          <a:p>
            <a:pPr marL="0" indent="0">
              <a:buNone/>
            </a:pPr>
            <a:r>
              <a:rPr lang="sr-Cyrl-BA" dirty="0"/>
              <a:t> </a:t>
            </a:r>
            <a:r>
              <a:rPr lang="sr-Cyrl-BA" dirty="0" smtClean="0"/>
              <a:t>                                               </a:t>
            </a:r>
          </a:p>
          <a:p>
            <a:pPr marL="0" indent="0">
              <a:buNone/>
            </a:pPr>
            <a:endParaRPr lang="sr-Cyrl-BA" dirty="0"/>
          </a:p>
          <a:p>
            <a:pPr marL="0" indent="0">
              <a:buNone/>
            </a:pPr>
            <a:endParaRPr lang="sr-Cyrl-BA" dirty="0" smtClean="0"/>
          </a:p>
          <a:p>
            <a:pPr marL="0" indent="0">
              <a:buNone/>
            </a:pPr>
            <a:endParaRPr lang="sr-Cyrl-BA" dirty="0"/>
          </a:p>
          <a:p>
            <a:pPr marL="0" indent="0">
              <a:buNone/>
            </a:pPr>
            <a:r>
              <a:rPr lang="sr-Cyrl-BA" dirty="0" smtClean="0"/>
              <a:t>                                                      </a:t>
            </a:r>
            <a:r>
              <a:rPr lang="sr-Cyrl-BA" sz="3200" dirty="0" smtClean="0"/>
              <a:t>Рајко Петров Ного</a:t>
            </a:r>
          </a:p>
          <a:p>
            <a:pPr marL="0" indent="0">
              <a:buNone/>
            </a:pPr>
            <a:r>
              <a:rPr lang="sr-Cyrl-BA" dirty="0"/>
              <a:t> </a:t>
            </a:r>
            <a:r>
              <a:rPr lang="sr-Cyrl-BA" dirty="0" smtClean="0"/>
              <a:t>                                                           </a:t>
            </a:r>
            <a:r>
              <a:rPr lang="sr-Cyrl-BA" sz="3200" dirty="0" smtClean="0"/>
              <a:t>(1945 -          )</a:t>
            </a:r>
          </a:p>
          <a:p>
            <a:pPr marL="0" indent="0">
              <a:buNone/>
            </a:pPr>
            <a:endParaRPr lang="sr-Cyrl-BA" dirty="0"/>
          </a:p>
          <a:p>
            <a:pPr marL="0" indent="0">
              <a:buNone/>
            </a:pPr>
            <a:r>
              <a:rPr lang="sr-Cyrl-BA" dirty="0" smtClean="0"/>
              <a:t>                             </a:t>
            </a:r>
            <a:endParaRPr lang="sr-Cyrl-R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944562"/>
          </a:xfrm>
        </p:spPr>
        <p:txBody>
          <a:bodyPr>
            <a:normAutofit/>
          </a:bodyPr>
          <a:lstStyle/>
          <a:p>
            <a:r>
              <a:rPr lang="sr-Cyrl-BA" sz="4800" i="1" dirty="0" smtClean="0">
                <a:solidFill>
                  <a:srgbClr val="FF0000"/>
                </a:solidFill>
              </a:rPr>
              <a:t>СУНЦОКРЕТ</a:t>
            </a:r>
            <a:endParaRPr lang="sr-Cyrl-RS" sz="4800" i="1" dirty="0">
              <a:solidFill>
                <a:srgbClr val="FF0000"/>
              </a:solidFill>
            </a:endParaRPr>
          </a:p>
        </p:txBody>
      </p:sp>
      <p:pic>
        <p:nvPicPr>
          <p:cNvPr id="4098" name="Picture 2" descr="C:\Users\Kristina\AppData\Local\Microsoft\Windows\Temporary Internet Files\Content.IE5\TXNUEKKM\Nogo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286000"/>
            <a:ext cx="2895600" cy="350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7282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sr-Cyrl-BA" sz="2800" dirty="0" smtClean="0"/>
              <a:t>Рођен 13. 5. 1945. у Боријама ( Калиновик)</a:t>
            </a:r>
          </a:p>
          <a:p>
            <a:pPr>
              <a:buFont typeface="Arial" pitchFamily="34" charset="0"/>
              <a:buChar char="•"/>
            </a:pPr>
            <a:r>
              <a:rPr lang="sr-Cyrl-BA" sz="2800" dirty="0" smtClean="0"/>
              <a:t>Пјесник, есејиста и књижевни критичар</a:t>
            </a:r>
          </a:p>
          <a:p>
            <a:pPr>
              <a:buFont typeface="Arial" pitchFamily="34" charset="0"/>
              <a:buChar char="•"/>
            </a:pPr>
            <a:r>
              <a:rPr lang="sr-Cyrl-BA" sz="2800" dirty="0" smtClean="0"/>
              <a:t>Завршио Учитељску школу и Филозофски факултет у Сарајеву</a:t>
            </a:r>
          </a:p>
          <a:p>
            <a:pPr lvl="0">
              <a:buClr>
                <a:srgbClr val="873624"/>
              </a:buClr>
              <a:buFont typeface="Arial" pitchFamily="34" charset="0"/>
              <a:buChar char="•"/>
            </a:pPr>
            <a:r>
              <a:rPr lang="sr-Cyrl-BA" sz="2800" dirty="0" smtClean="0"/>
              <a:t>Магистрирао на Филолошком факултету у Београду</a:t>
            </a:r>
            <a:endParaRPr lang="en-US" sz="2800" dirty="0" smtClean="0"/>
          </a:p>
          <a:p>
            <a:pPr lvl="0">
              <a:buClr>
                <a:srgbClr val="873624"/>
              </a:buClr>
              <a:buFont typeface="Arial" pitchFamily="34" charset="0"/>
              <a:buChar char="•"/>
            </a:pPr>
            <a:r>
              <a:rPr lang="sr-Cyrl-BA" sz="28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Редовни </a:t>
            </a:r>
            <a:r>
              <a:rPr lang="sr-Cyrl-BA" sz="2800" dirty="0">
                <a:solidFill>
                  <a:prstClr val="black">
                    <a:lumMod val="85000"/>
                    <a:lumOff val="15000"/>
                  </a:prstClr>
                </a:solidFill>
              </a:rPr>
              <a:t>је члан Академије наука и умјетности и Сената</a:t>
            </a:r>
            <a:r>
              <a:rPr lang="en-US" sz="2800" dirty="0">
                <a:solidFill>
                  <a:prstClr val="black">
                    <a:lumMod val="85000"/>
                    <a:lumOff val="15000"/>
                  </a:prstClr>
                </a:solidFill>
              </a:rPr>
              <a:t> </a:t>
            </a:r>
            <a:r>
              <a:rPr lang="sr-Cyrl-BA" sz="2800" dirty="0">
                <a:solidFill>
                  <a:prstClr val="black">
                    <a:lumMod val="85000"/>
                    <a:lumOff val="15000"/>
                  </a:prstClr>
                </a:solidFill>
              </a:rPr>
              <a:t>Републике Српске</a:t>
            </a:r>
          </a:p>
          <a:p>
            <a:pPr>
              <a:buFont typeface="Arial" pitchFamily="34" charset="0"/>
              <a:buChar char="•"/>
            </a:pPr>
            <a:endParaRPr lang="sr-Cyrl-BA" sz="2800" dirty="0" smtClean="0"/>
          </a:p>
          <a:p>
            <a:pPr>
              <a:buFont typeface="Wingdings" pitchFamily="2" charset="2"/>
              <a:buChar char="Ø"/>
            </a:pPr>
            <a:endParaRPr lang="sr-Cyrl-R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BA" sz="3200" dirty="0" smtClean="0"/>
              <a:t>ПИСАЦ И ДЈЕЛО</a:t>
            </a:r>
            <a:endParaRPr lang="sr-Cyrl-RS" sz="3200" dirty="0"/>
          </a:p>
        </p:txBody>
      </p:sp>
    </p:spTree>
    <p:extLst>
      <p:ext uri="{BB962C8B-B14F-4D97-AF65-F5344CB8AC3E}">
        <p14:creationId xmlns:p14="http://schemas.microsoft.com/office/powerpoint/2010/main" val="3693885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sr-Cyrl-BA" sz="2800" i="1" dirty="0" smtClean="0"/>
              <a:t>Зимомора                    </a:t>
            </a:r>
          </a:p>
          <a:p>
            <a:pPr marL="0" indent="0">
              <a:buFont typeface="Arial" pitchFamily="34" charset="0"/>
              <a:buChar char="•"/>
            </a:pPr>
            <a:r>
              <a:rPr lang="sr-Cyrl-BA" sz="2800" i="1" dirty="0" smtClean="0"/>
              <a:t>  Зверињак</a:t>
            </a:r>
          </a:p>
          <a:p>
            <a:pPr marL="0" indent="0">
              <a:buFont typeface="Arial" pitchFamily="34" charset="0"/>
              <a:buChar char="•"/>
            </a:pPr>
            <a:r>
              <a:rPr lang="sr-Cyrl-BA" sz="2800" i="1" dirty="0" smtClean="0"/>
              <a:t>  Безакоње</a:t>
            </a:r>
          </a:p>
          <a:p>
            <a:pPr marL="0" indent="0">
              <a:buFont typeface="Arial" pitchFamily="34" charset="0"/>
              <a:buChar char="•"/>
            </a:pPr>
            <a:r>
              <a:rPr lang="sr-Cyrl-BA" sz="2800" i="1" dirty="0" smtClean="0"/>
              <a:t>  Планина и почело</a:t>
            </a:r>
          </a:p>
          <a:p>
            <a:pPr marL="0" indent="0">
              <a:buFont typeface="Arial" pitchFamily="34" charset="0"/>
              <a:buChar char="•"/>
            </a:pPr>
            <a:r>
              <a:rPr lang="sr-Cyrl-BA" sz="2800" i="1" dirty="0" smtClean="0"/>
              <a:t>  Лирика</a:t>
            </a:r>
          </a:p>
          <a:p>
            <a:pPr marL="0" indent="0">
              <a:buFont typeface="Arial" pitchFamily="34" charset="0"/>
              <a:buChar char="•"/>
            </a:pPr>
            <a:r>
              <a:rPr lang="sr-Cyrl-BA" sz="2800" i="1" dirty="0" smtClean="0"/>
              <a:t>  Лазарева субота</a:t>
            </a:r>
          </a:p>
          <a:p>
            <a:pPr marL="0" indent="0">
              <a:buFont typeface="Arial" pitchFamily="34" charset="0"/>
              <a:buChar char="•"/>
            </a:pPr>
            <a:r>
              <a:rPr lang="sr-Cyrl-BA" sz="2800" i="1" dirty="0" smtClean="0"/>
              <a:t>  Недремано око</a:t>
            </a:r>
            <a:endParaRPr lang="sr-Cyrl-RS" sz="2800" i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295400"/>
            <a:ext cx="7756263" cy="557606"/>
          </a:xfrm>
        </p:spPr>
        <p:txBody>
          <a:bodyPr/>
          <a:lstStyle/>
          <a:p>
            <a:r>
              <a:rPr lang="sr-Cyrl-BA" sz="3200" dirty="0" smtClean="0"/>
              <a:t>НАЈПОЗНАТИЈЕ ЗБИРКЕ ПЈЕСАМА ЗА ОДРАСЛЕ </a:t>
            </a:r>
            <a:r>
              <a:rPr lang="sr-Cyrl-BA" dirty="0" smtClean="0"/>
              <a:t/>
            </a:r>
            <a:br>
              <a:rPr lang="sr-Cyrl-BA" dirty="0" smtClean="0"/>
            </a:br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3630423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sr-Cyrl-BA" sz="2800" i="1" dirty="0" smtClean="0">
                <a:solidFill>
                  <a:prstClr val="black"/>
                </a:solidFill>
              </a:rPr>
              <a:t>Родила ме тетка коза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sr-Cyrl-BA" sz="2800" i="1" dirty="0" smtClean="0">
                <a:solidFill>
                  <a:prstClr val="black"/>
                </a:solidFill>
              </a:rPr>
              <a:t>Колиба и тетка коза</a:t>
            </a:r>
          </a:p>
          <a:p>
            <a:pPr lvl="0"/>
            <a:endParaRPr lang="sr-Cyrl-BA" sz="2800" i="1" dirty="0" smtClean="0">
              <a:solidFill>
                <a:prstClr val="black"/>
              </a:solidFill>
            </a:endParaRPr>
          </a:p>
          <a:p>
            <a:pPr lvl="0">
              <a:buFont typeface="Wingdings" pitchFamily="2" charset="2"/>
              <a:buChar char="v"/>
            </a:pPr>
            <a:r>
              <a:rPr lang="sr-Cyrl-BA" dirty="0" smtClean="0">
                <a:solidFill>
                  <a:prstClr val="black"/>
                </a:solidFill>
              </a:rPr>
              <a:t>За свој књижевни рад награђиван је Бранковом, Змајевом, Исидорином  и многим другим наградама.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sz="3200" dirty="0" smtClean="0"/>
              <a:t>ПИСАО ЈЕ И ЗА ДЈЕЦУ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BA" u="sng" dirty="0"/>
              <a:t>ш</a:t>
            </a:r>
            <a:r>
              <a:rPr lang="sr-Cyrl-BA" u="sng" dirty="0" smtClean="0"/>
              <a:t>ија</a:t>
            </a:r>
            <a:r>
              <a:rPr lang="sr-Cyrl-BA" dirty="0" smtClean="0"/>
              <a:t>- врат,</a:t>
            </a:r>
          </a:p>
          <a:p>
            <a:r>
              <a:rPr lang="sr-Cyrl-BA" u="sng" dirty="0"/>
              <a:t>з</a:t>
            </a:r>
            <a:r>
              <a:rPr lang="sr-Cyrl-BA" u="sng" dirty="0" smtClean="0"/>
              <a:t>вездочатац</a:t>
            </a:r>
            <a:r>
              <a:rPr lang="sr-Cyrl-BA" dirty="0" smtClean="0"/>
              <a:t>- онај који чита судбину из звијезда,</a:t>
            </a:r>
          </a:p>
          <a:p>
            <a:r>
              <a:rPr lang="sr-Cyrl-BA" u="sng" dirty="0"/>
              <a:t>с</a:t>
            </a:r>
            <a:r>
              <a:rPr lang="sr-Cyrl-BA" u="sng" dirty="0" smtClean="0"/>
              <a:t>капа( скапати)- </a:t>
            </a:r>
            <a:r>
              <a:rPr lang="sr-Cyrl-BA" dirty="0" smtClean="0"/>
              <a:t>значење изведено преко синонима: умријети, скончати, издахнути, свиснути,...</a:t>
            </a:r>
          </a:p>
          <a:p>
            <a:r>
              <a:rPr lang="sr-Cyrl-BA" u="sng" dirty="0"/>
              <a:t>о</a:t>
            </a:r>
            <a:r>
              <a:rPr lang="sr-Cyrl-BA" u="sng" dirty="0" smtClean="0"/>
              <a:t>бневиделу( обневидети)</a:t>
            </a:r>
          </a:p>
          <a:p>
            <a:pPr marL="0" indent="0">
              <a:buNone/>
            </a:pPr>
            <a:r>
              <a:rPr lang="sr-Cyrl-BA" dirty="0" smtClean="0"/>
              <a:t>    - право </a:t>
            </a:r>
            <a:r>
              <a:rPr lang="sr-Cyrl-BA" dirty="0" smtClean="0"/>
              <a:t>значење:за </a:t>
            </a:r>
            <a:r>
              <a:rPr lang="sr-Cyrl-BA" dirty="0" smtClean="0"/>
              <a:t>тренутак изгубити способност вида</a:t>
            </a:r>
            <a:r>
              <a:rPr lang="sr-Cyrl-BA" dirty="0"/>
              <a:t>;</a:t>
            </a:r>
            <a:endParaRPr lang="sr-Cyrl-BA" dirty="0" smtClean="0"/>
          </a:p>
          <a:p>
            <a:pPr marL="0" indent="0">
              <a:buNone/>
            </a:pPr>
            <a:r>
              <a:rPr lang="sr-Cyrl-BA" dirty="0"/>
              <a:t> </a:t>
            </a:r>
            <a:r>
              <a:rPr lang="sr-Cyrl-BA" dirty="0" smtClean="0"/>
              <a:t>   - пренесено:изгубити способност здравог расуђивања, </a:t>
            </a:r>
          </a:p>
          <a:p>
            <a:pPr marL="0" indent="0">
              <a:buNone/>
            </a:pPr>
            <a:r>
              <a:rPr lang="sr-Cyrl-BA"/>
              <a:t> </a:t>
            </a:r>
            <a:r>
              <a:rPr lang="sr-Cyrl-BA" smtClean="0"/>
              <a:t>     </a:t>
            </a:r>
            <a:r>
              <a:rPr lang="sr-Cyrl-BA" smtClean="0"/>
              <a:t>занијети </a:t>
            </a:r>
            <a:r>
              <a:rPr lang="sr-Cyrl-BA" dirty="0" smtClean="0"/>
              <a:t>се нечим.                            </a:t>
            </a:r>
            <a:endParaRPr lang="sr-Cyrl-R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sz="3200" dirty="0" smtClean="0"/>
              <a:t>НЕПОЗНАТЕ РИЈЕЧИ</a:t>
            </a:r>
            <a:endParaRPr lang="sr-Cyrl-RS" sz="3200" dirty="0"/>
          </a:p>
        </p:txBody>
      </p:sp>
    </p:spTree>
    <p:extLst>
      <p:ext uri="{BB962C8B-B14F-4D97-AF65-F5344CB8AC3E}">
        <p14:creationId xmlns:p14="http://schemas.microsoft.com/office/powerpoint/2010/main" val="1833141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v"/>
            </a:pPr>
            <a:endParaRPr lang="sr-Cyrl-BA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sr-Cyrl-BA" dirty="0" smtClean="0"/>
              <a:t>Ријеч „лудак“ има значење сањара.</a:t>
            </a:r>
          </a:p>
          <a:p>
            <a:pPr marL="0" indent="0">
              <a:buNone/>
            </a:pPr>
            <a:endParaRPr lang="sr-Cyrl-BA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sr-Cyrl-BA" dirty="0" smtClean="0"/>
              <a:t>  Сунцокрет је „ лудак“ који стреми ка свјетлости, ка висинама и идеалима.</a:t>
            </a:r>
          </a:p>
          <a:p>
            <a:pPr marL="0" indent="0">
              <a:buNone/>
            </a:pPr>
            <a:endParaRPr lang="sr-Cyrl-BA" dirty="0" smtClean="0"/>
          </a:p>
          <a:p>
            <a:pPr>
              <a:buFont typeface="Arial" pitchFamily="34" charset="0"/>
              <a:buChar char="•"/>
            </a:pPr>
            <a:endParaRPr lang="sr-Cyrl-BA" dirty="0" smtClean="0"/>
          </a:p>
          <a:p>
            <a:pPr>
              <a:buFont typeface="Arial" pitchFamily="34" charset="0"/>
              <a:buChar char="•"/>
            </a:pPr>
            <a:endParaRPr lang="sr-Cyrl-BA" dirty="0" smtClean="0"/>
          </a:p>
          <a:p>
            <a:pPr>
              <a:buFont typeface="Arial" pitchFamily="34" charset="0"/>
              <a:buChar char="•"/>
            </a:pPr>
            <a:endParaRPr lang="sr-Cyrl-BA" dirty="0" smtClean="0"/>
          </a:p>
          <a:p>
            <a:pPr>
              <a:buFont typeface="Arial" pitchFamily="34" charset="0"/>
              <a:buChar char="•"/>
            </a:pPr>
            <a:endParaRPr lang="sr-Cyrl-BA" dirty="0" smtClean="0"/>
          </a:p>
          <a:p>
            <a:pPr marL="0" indent="0">
              <a:buNone/>
            </a:pPr>
            <a:endParaRPr lang="sr-Cyrl-BA" dirty="0" smtClean="0"/>
          </a:p>
          <a:p>
            <a:pPr>
              <a:buFont typeface="Wingdings" panose="05000000000000000000" pitchFamily="2" charset="2"/>
              <a:buChar char="v"/>
            </a:pPr>
            <a:endParaRPr lang="sr-Cyrl-BA" dirty="0"/>
          </a:p>
          <a:p>
            <a:pPr marL="0" indent="0">
              <a:buNone/>
            </a:pPr>
            <a:r>
              <a:rPr lang="sr-Cyrl-BA" dirty="0" smtClean="0">
                <a:solidFill>
                  <a:srgbClr val="C00000"/>
                </a:solidFill>
              </a:rPr>
              <a:t>                                   </a:t>
            </a:r>
          </a:p>
          <a:p>
            <a:pPr marL="0" indent="0">
              <a:buNone/>
            </a:pPr>
            <a:endParaRPr lang="sr-Cyrl-R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BA" sz="2800" dirty="0" smtClean="0"/>
              <a:t>РАЗГОВОР О КЊИЖЕВНОМ ДЈЕЛУ</a:t>
            </a:r>
            <a:endParaRPr lang="sr-Cyrl-RS" sz="2800" dirty="0"/>
          </a:p>
        </p:txBody>
      </p:sp>
    </p:spTree>
    <p:extLst>
      <p:ext uri="{BB962C8B-B14F-4D97-AF65-F5344CB8AC3E}">
        <p14:creationId xmlns:p14="http://schemas.microsoft.com/office/powerpoint/2010/main" val="3132024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4076253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sr-Cyrl-BA" b="1" i="1" u="sng" dirty="0" smtClean="0">
                <a:solidFill>
                  <a:schemeClr val="tx1"/>
                </a:solidFill>
              </a:rPr>
              <a:t>1. пјесничка слика</a:t>
            </a:r>
          </a:p>
          <a:p>
            <a:pPr>
              <a:buNone/>
            </a:pPr>
            <a:endParaRPr lang="sr-Cyrl-BA" sz="1400" dirty="0" smtClean="0"/>
          </a:p>
          <a:p>
            <a:pPr marL="0" indent="0">
              <a:buNone/>
            </a:pPr>
            <a:r>
              <a:rPr lang="sr-Cyrl-BA" dirty="0" smtClean="0"/>
              <a:t>     -  издваја се сунцокрет као лирски субјект</a:t>
            </a:r>
          </a:p>
          <a:p>
            <a:pPr marL="0" indent="0">
              <a:buNone/>
            </a:pPr>
            <a:r>
              <a:rPr lang="sr-Cyrl-BA" dirty="0"/>
              <a:t> </a:t>
            </a:r>
            <a:r>
              <a:rPr lang="sr-Cyrl-BA" dirty="0" smtClean="0"/>
              <a:t>    - дају му се људске особине</a:t>
            </a:r>
          </a:p>
          <a:p>
            <a:pPr marL="0" indent="0">
              <a:buNone/>
            </a:pPr>
            <a:r>
              <a:rPr lang="sr-Cyrl-BA" dirty="0"/>
              <a:t> </a:t>
            </a:r>
            <a:r>
              <a:rPr lang="sr-Cyrl-BA" dirty="0" smtClean="0"/>
              <a:t>    - упоређује се са монахом</a:t>
            </a:r>
          </a:p>
          <a:p>
            <a:pPr marL="0" indent="0">
              <a:buNone/>
            </a:pPr>
            <a:r>
              <a:rPr lang="sr-Cyrl-BA" dirty="0"/>
              <a:t> </a:t>
            </a:r>
            <a:r>
              <a:rPr lang="sr-Cyrl-BA" dirty="0" smtClean="0"/>
              <a:t>    - дата му је љепота тијела, а преко монаха снага духа.</a:t>
            </a:r>
          </a:p>
          <a:p>
            <a:pPr>
              <a:buNone/>
            </a:pPr>
            <a:r>
              <a:rPr lang="sr-Cyrl-BA" dirty="0" smtClean="0"/>
              <a:t>     - да би упоредио сунцокрет са монахом пјесник се послужио </a:t>
            </a:r>
            <a:r>
              <a:rPr lang="sr-Cyrl-BA" dirty="0" smtClean="0">
                <a:solidFill>
                  <a:srgbClr val="C00000"/>
                </a:solidFill>
              </a:rPr>
              <a:t>поређењем.</a:t>
            </a:r>
            <a:endParaRPr lang="en-US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sr-Cyrl-BA" dirty="0" smtClean="0"/>
              <a:t>( „ ко монах онај звездочатац“)</a:t>
            </a:r>
          </a:p>
          <a:p>
            <a:pPr>
              <a:buFont typeface="Wingdings" panose="05000000000000000000" pitchFamily="2" charset="2"/>
              <a:buChar char="v"/>
            </a:pPr>
            <a:endParaRPr lang="sr-Cyrl-BA" dirty="0"/>
          </a:p>
          <a:p>
            <a:pPr>
              <a:buFont typeface="Wingdings" panose="05000000000000000000" pitchFamily="2" charset="2"/>
              <a:buChar char="v"/>
            </a:pPr>
            <a:endParaRPr lang="sr-Cyrl-BA" dirty="0" smtClean="0"/>
          </a:p>
          <a:p>
            <a:pPr marL="0" indent="0">
              <a:buNone/>
            </a:pPr>
            <a:endParaRPr lang="sr-Cyrl-R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BA" sz="3200" dirty="0" smtClean="0"/>
              <a:t>ПЈЕСМА СЕ САСТОЈИ ИЗ ДВИЈЕ ПЈЕСНИЧКЕ СЛИКЕ</a:t>
            </a:r>
          </a:p>
        </p:txBody>
      </p:sp>
    </p:spTree>
    <p:extLst>
      <p:ext uri="{BB962C8B-B14F-4D97-AF65-F5344CB8AC3E}">
        <p14:creationId xmlns:p14="http://schemas.microsoft.com/office/powerpoint/2010/main" val="103071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247" y="2133600"/>
            <a:ext cx="7745505" cy="4419600"/>
          </a:xfrm>
        </p:spPr>
        <p:txBody>
          <a:bodyPr>
            <a:normAutofit fontScale="625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sr-Cyrl-BA" sz="3800" b="1" i="1" u="sng" dirty="0" smtClean="0"/>
              <a:t>2. пјесничка слика</a:t>
            </a:r>
          </a:p>
          <a:p>
            <a:pPr>
              <a:buFont typeface="Wingdings" panose="05000000000000000000" pitchFamily="2" charset="2"/>
              <a:buChar char="v"/>
            </a:pPr>
            <a:endParaRPr lang="sr-Cyrl-BA" sz="5100" dirty="0" smtClean="0"/>
          </a:p>
          <a:p>
            <a:pPr marL="0" indent="0">
              <a:buNone/>
            </a:pPr>
            <a:r>
              <a:rPr lang="sr-Cyrl-BA" sz="3800" dirty="0" smtClean="0"/>
              <a:t>     - у контрасту је са првом пјесничком сликом</a:t>
            </a:r>
          </a:p>
          <a:p>
            <a:pPr marL="0" indent="0">
              <a:buNone/>
            </a:pPr>
            <a:endParaRPr lang="sr-Cyrl-BA" sz="1600" dirty="0" smtClean="0"/>
          </a:p>
          <a:p>
            <a:pPr marL="0" indent="0">
              <a:buNone/>
            </a:pPr>
            <a:r>
              <a:rPr lang="sr-Cyrl-BA" sz="3800" dirty="0"/>
              <a:t> </a:t>
            </a:r>
            <a:r>
              <a:rPr lang="sr-Cyrl-BA" sz="3800" dirty="0" smtClean="0"/>
              <a:t>    - природа се преобразила и снага њене моћи  мијења и</a:t>
            </a:r>
          </a:p>
          <a:p>
            <a:pPr marL="0" indent="0">
              <a:buNone/>
            </a:pPr>
            <a:r>
              <a:rPr lang="sr-Cyrl-BA" sz="3800" dirty="0" smtClean="0"/>
              <a:t>       сунцокрет</a:t>
            </a:r>
          </a:p>
          <a:p>
            <a:pPr marL="0" indent="0">
              <a:buNone/>
            </a:pPr>
            <a:endParaRPr lang="sr-Cyrl-BA" sz="1800" dirty="0" smtClean="0"/>
          </a:p>
          <a:p>
            <a:pPr marL="0" indent="0">
              <a:buNone/>
            </a:pPr>
            <a:r>
              <a:rPr lang="sr-Cyrl-BA" sz="3800" dirty="0"/>
              <a:t> </a:t>
            </a:r>
            <a:r>
              <a:rPr lang="sr-Cyrl-BA" sz="3800" dirty="0" smtClean="0"/>
              <a:t>    - симболизује човјека и његов преображај током</a:t>
            </a:r>
          </a:p>
          <a:p>
            <a:pPr marL="0" indent="0">
              <a:buNone/>
            </a:pPr>
            <a:r>
              <a:rPr lang="sr-Cyrl-BA" sz="3800" dirty="0" smtClean="0"/>
              <a:t>       живота</a:t>
            </a:r>
          </a:p>
          <a:p>
            <a:pPr marL="0" indent="0">
              <a:buNone/>
            </a:pPr>
            <a:endParaRPr lang="sr-Cyrl-BA" sz="1800" dirty="0" smtClean="0"/>
          </a:p>
          <a:p>
            <a:pPr>
              <a:buNone/>
            </a:pPr>
            <a:r>
              <a:rPr lang="sr-Cyrl-BA" sz="3800" dirty="0" smtClean="0"/>
              <a:t>     - јављају се двије стилске фигуре: </a:t>
            </a:r>
            <a:r>
              <a:rPr lang="sr-Cyrl-BA" sz="3800" dirty="0" smtClean="0">
                <a:solidFill>
                  <a:srgbClr val="C00000"/>
                </a:solidFill>
              </a:rPr>
              <a:t>контраст</a:t>
            </a:r>
            <a:r>
              <a:rPr lang="sr-Cyrl-BA" sz="3800" dirty="0" smtClean="0"/>
              <a:t> и  </a:t>
            </a:r>
            <a:r>
              <a:rPr lang="sr-Cyrl-BA" sz="3800" dirty="0" smtClean="0">
                <a:solidFill>
                  <a:srgbClr val="C00000"/>
                </a:solidFill>
              </a:rPr>
              <a:t>симбол.</a:t>
            </a:r>
          </a:p>
          <a:p>
            <a:pPr>
              <a:buFont typeface="Wingdings" panose="05000000000000000000" pitchFamily="2" charset="2"/>
              <a:buChar char="v"/>
            </a:pPr>
            <a:endParaRPr lang="sr-Cyrl-BA" sz="2800" dirty="0" smtClean="0"/>
          </a:p>
          <a:p>
            <a:pPr marL="0" indent="0">
              <a:buNone/>
            </a:pPr>
            <a:endParaRPr lang="sr-Cyrl-BA" sz="2800" dirty="0" smtClean="0"/>
          </a:p>
          <a:p>
            <a:pPr marL="0" indent="0">
              <a:buNone/>
            </a:pPr>
            <a:r>
              <a:rPr lang="sr-Cyrl-BA" sz="2800" dirty="0" smtClean="0"/>
              <a:t>                                      </a:t>
            </a:r>
            <a:r>
              <a:rPr lang="sr-Cyrl-BA" sz="2800" dirty="0" smtClean="0">
                <a:solidFill>
                  <a:srgbClr val="C00000"/>
                </a:solidFill>
              </a:rPr>
              <a:t>  </a:t>
            </a:r>
            <a:endParaRPr lang="sr-Cyrl-RS" sz="2800" dirty="0">
              <a:solidFill>
                <a:srgbClr val="C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sr-Cyrl-RS" sz="2800" dirty="0"/>
          </a:p>
        </p:txBody>
      </p:sp>
    </p:spTree>
    <p:extLst>
      <p:ext uri="{BB962C8B-B14F-4D97-AF65-F5344CB8AC3E}">
        <p14:creationId xmlns:p14="http://schemas.microsoft.com/office/powerpoint/2010/main" val="3084934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760</TotalTime>
  <Words>453</Words>
  <Application>Microsoft Office PowerPoint</Application>
  <PresentationFormat>On-screen Show (4:3)</PresentationFormat>
  <Paragraphs>104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Hardcover</vt:lpstr>
      <vt:lpstr>PowerPoint Presentation</vt:lpstr>
      <vt:lpstr>СУНЦОКРЕТ</vt:lpstr>
      <vt:lpstr>ПИСАЦ И ДЈЕЛО</vt:lpstr>
      <vt:lpstr>НАЈПОЗНАТИЈЕ ЗБИРКЕ ПЈЕСАМА ЗА ОДРАСЛЕ  </vt:lpstr>
      <vt:lpstr>ПИСАО ЈЕ И ЗА ДЈЕЦУ</vt:lpstr>
      <vt:lpstr>НЕПОЗНАТЕ РИЈЕЧИ</vt:lpstr>
      <vt:lpstr>РАЗГОВОР О КЊИЖЕВНОМ ДЈЕЛУ</vt:lpstr>
      <vt:lpstr>ПЈЕСМА СЕ САСТОЈИ ИЗ ДВИЈЕ ПЈЕСНИЧКЕ СЛИКЕ</vt:lpstr>
      <vt:lpstr>PowerPoint Presentation</vt:lpstr>
      <vt:lpstr>PowerPoint Presentation</vt:lpstr>
      <vt:lpstr> ЗАДАЦИ </vt:lpstr>
      <vt:lpstr>ПОРУКЕ ПЈЕСМЕ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Kristina</dc:creator>
  <cp:lastModifiedBy>Kristina</cp:lastModifiedBy>
  <cp:revision>98</cp:revision>
  <dcterms:created xsi:type="dcterms:W3CDTF">2020-03-19T20:38:08Z</dcterms:created>
  <dcterms:modified xsi:type="dcterms:W3CDTF">2020-03-27T08:30:29Z</dcterms:modified>
</cp:coreProperties>
</file>